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5.xml" ContentType="application/vnd.openxmlformats-officedocument.presentationml.notesSlide+xml"/>
  <Override PartName="/ppt/charts/chart3.xml" ContentType="application/vnd.openxmlformats-officedocument.drawingml.chart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66"/>
  </p:notesMasterIdLst>
  <p:sldIdLst>
    <p:sldId id="256" r:id="rId2"/>
    <p:sldId id="267" r:id="rId3"/>
    <p:sldId id="361" r:id="rId4"/>
    <p:sldId id="268" r:id="rId5"/>
    <p:sldId id="270" r:id="rId6"/>
    <p:sldId id="345" r:id="rId7"/>
    <p:sldId id="346" r:id="rId8"/>
    <p:sldId id="271" r:id="rId9"/>
    <p:sldId id="332" r:id="rId10"/>
    <p:sldId id="333" r:id="rId11"/>
    <p:sldId id="321" r:id="rId12"/>
    <p:sldId id="325" r:id="rId13"/>
    <p:sldId id="326" r:id="rId14"/>
    <p:sldId id="338" r:id="rId15"/>
    <p:sldId id="322" r:id="rId16"/>
    <p:sldId id="303" r:id="rId17"/>
    <p:sldId id="306" r:id="rId18"/>
    <p:sldId id="307" r:id="rId19"/>
    <p:sldId id="305" r:id="rId20"/>
    <p:sldId id="320" r:id="rId21"/>
    <p:sldId id="301" r:id="rId22"/>
    <p:sldId id="302" r:id="rId23"/>
    <p:sldId id="299" r:id="rId24"/>
    <p:sldId id="300" r:id="rId25"/>
    <p:sldId id="297" r:id="rId26"/>
    <p:sldId id="298" r:id="rId27"/>
    <p:sldId id="273" r:id="rId28"/>
    <p:sldId id="308" r:id="rId29"/>
    <p:sldId id="328" r:id="rId30"/>
    <p:sldId id="329" r:id="rId31"/>
    <p:sldId id="330" r:id="rId32"/>
    <p:sldId id="369" r:id="rId33"/>
    <p:sldId id="294" r:id="rId34"/>
    <p:sldId id="295" r:id="rId35"/>
    <p:sldId id="374" r:id="rId36"/>
    <p:sldId id="340" r:id="rId37"/>
    <p:sldId id="373" r:id="rId38"/>
    <p:sldId id="319" r:id="rId39"/>
    <p:sldId id="292" r:id="rId40"/>
    <p:sldId id="335" r:id="rId41"/>
    <p:sldId id="336" r:id="rId42"/>
    <p:sldId id="337" r:id="rId43"/>
    <p:sldId id="274" r:id="rId44"/>
    <p:sldId id="349" r:id="rId45"/>
    <p:sldId id="371" r:id="rId46"/>
    <p:sldId id="348" r:id="rId47"/>
    <p:sldId id="350" r:id="rId48"/>
    <p:sldId id="285" r:id="rId49"/>
    <p:sldId id="288" r:id="rId50"/>
    <p:sldId id="342" r:id="rId51"/>
    <p:sldId id="343" r:id="rId52"/>
    <p:sldId id="286" r:id="rId53"/>
    <p:sldId id="375" r:id="rId54"/>
    <p:sldId id="290" r:id="rId55"/>
    <p:sldId id="281" r:id="rId56"/>
    <p:sldId id="284" r:id="rId57"/>
    <p:sldId id="331" r:id="rId58"/>
    <p:sldId id="282" r:id="rId59"/>
    <p:sldId id="283" r:id="rId60"/>
    <p:sldId id="289" r:id="rId61"/>
    <p:sldId id="359" r:id="rId62"/>
    <p:sldId id="360" r:id="rId63"/>
    <p:sldId id="354" r:id="rId64"/>
    <p:sldId id="334" r:id="rId65"/>
  </p:sldIdLst>
  <p:sldSz cx="9144000" cy="6858000" type="screen4x3"/>
  <p:notesSz cx="6888163" cy="100187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FF00"/>
    <a:srgbClr val="99CCFF"/>
    <a:srgbClr val="FF9933"/>
    <a:srgbClr val="FF6600"/>
    <a:srgbClr val="080808"/>
    <a:srgbClr val="FF9900"/>
    <a:srgbClr val="969696"/>
    <a:srgbClr val="DDDDDD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Kerjaan%20KP%20NADIA\Data%20Roadmap%20nadia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Kerjaan%20KP%20NADIA\Data%20Roadmap%20nadia.xls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Kerjaan%20KP%20NADIA\Data%20Roadmap%20nadia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en-US" sz="1400"/>
              <a:t>Nilai Skoring Pengelolaan</a:t>
            </a:r>
            <a:r>
              <a:rPr lang="en-US" sz="1400" baseline="0"/>
              <a:t> Persampahan Provinsi Jawa Barat Tahun 2013 </a:t>
            </a:r>
            <a:endParaRPr lang="en-US" sz="1400"/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  <a:ln>
                <a:solidFill>
                  <a:srgbClr val="92D050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2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3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4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5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6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7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8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9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10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11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12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13"/>
            <c:invertIfNegative val="0"/>
            <c:bubble3D val="0"/>
            <c:spPr>
              <a:solidFill>
                <a:srgbClr val="92D050"/>
              </a:solidFill>
            </c:spPr>
          </c:dPt>
          <c:dPt>
            <c:idx val="14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15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16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17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18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19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20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21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22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23"/>
            <c:invertIfNegative val="0"/>
            <c:bubble3D val="0"/>
            <c:spPr>
              <a:solidFill>
                <a:srgbClr val="92D050"/>
              </a:solidFill>
            </c:spPr>
          </c:dPt>
          <c:dPt>
            <c:idx val="24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25"/>
            <c:invertIfNegative val="0"/>
            <c:bubble3D val="0"/>
            <c:spPr>
              <a:solidFill>
                <a:srgbClr val="FFFF00"/>
              </a:solidFill>
            </c:spPr>
          </c:dPt>
          <c:cat>
            <c:strRef>
              <c:f>'6 Exum'!$C$8:$C$33</c:f>
              <c:strCache>
                <c:ptCount val="26"/>
                <c:pt idx="0">
                  <c:v>Kabupaten Bandung</c:v>
                </c:pt>
                <c:pt idx="1">
                  <c:v>Kabupaten Tasikmalaya</c:v>
                </c:pt>
                <c:pt idx="2">
                  <c:v>Kabupaten Cianjur</c:v>
                </c:pt>
                <c:pt idx="3">
                  <c:v>Kabupaten Cirebon</c:v>
                </c:pt>
                <c:pt idx="4">
                  <c:v>Kabupaten Indramayu</c:v>
                </c:pt>
                <c:pt idx="5">
                  <c:v>Kabupaten Majalengka</c:v>
                </c:pt>
                <c:pt idx="6">
                  <c:v>Kabupaten Subang</c:v>
                </c:pt>
                <c:pt idx="7">
                  <c:v>Kabupaten Sumedang</c:v>
                </c:pt>
                <c:pt idx="8">
                  <c:v>Kabupaten Bandung Barat</c:v>
                </c:pt>
                <c:pt idx="9">
                  <c:v>Kabupaten Purwakarta</c:v>
                </c:pt>
                <c:pt idx="10">
                  <c:v>Kabupaten Karawang</c:v>
                </c:pt>
                <c:pt idx="11">
                  <c:v>Kabupaten Kuningan</c:v>
                </c:pt>
                <c:pt idx="12">
                  <c:v>Kabupaten Sukabumi</c:v>
                </c:pt>
                <c:pt idx="13">
                  <c:v>Kabupaten Bogor</c:v>
                </c:pt>
                <c:pt idx="14">
                  <c:v>Kabupaten Ciamis</c:v>
                </c:pt>
                <c:pt idx="15">
                  <c:v>Kabupaten Garut</c:v>
                </c:pt>
                <c:pt idx="16">
                  <c:v>Kabupaten Bekasi</c:v>
                </c:pt>
                <c:pt idx="17">
                  <c:v>Kota Bandung</c:v>
                </c:pt>
                <c:pt idx="18">
                  <c:v>Kota Bogor</c:v>
                </c:pt>
                <c:pt idx="19">
                  <c:v>Kota Sukabumi</c:v>
                </c:pt>
                <c:pt idx="20">
                  <c:v>Kota Cirebon</c:v>
                </c:pt>
                <c:pt idx="21">
                  <c:v>Kota Tasikmalaya</c:v>
                </c:pt>
                <c:pt idx="22">
                  <c:v>Kota Banjar</c:v>
                </c:pt>
                <c:pt idx="23">
                  <c:v>Kota Cimahi</c:v>
                </c:pt>
                <c:pt idx="24">
                  <c:v>Kota Bekasi</c:v>
                </c:pt>
                <c:pt idx="25">
                  <c:v>Kota Depok</c:v>
                </c:pt>
              </c:strCache>
            </c:strRef>
          </c:cat>
          <c:val>
            <c:numRef>
              <c:f>'6 Exum'!$D$8:$D$33</c:f>
              <c:numCache>
                <c:formatCode>0.00</c:formatCode>
                <c:ptCount val="26"/>
                <c:pt idx="0">
                  <c:v>2.1428649999999987</c:v>
                </c:pt>
                <c:pt idx="1">
                  <c:v>1.7500550000000021</c:v>
                </c:pt>
                <c:pt idx="2">
                  <c:v>1.378595</c:v>
                </c:pt>
                <c:pt idx="3">
                  <c:v>1.6071899999999999</c:v>
                </c:pt>
                <c:pt idx="4">
                  <c:v>1.9857299999999989</c:v>
                </c:pt>
                <c:pt idx="5">
                  <c:v>1.4571899999999998</c:v>
                </c:pt>
                <c:pt idx="6">
                  <c:v>1.4500550000000001</c:v>
                </c:pt>
                <c:pt idx="7">
                  <c:v>1.4500550000000001</c:v>
                </c:pt>
                <c:pt idx="8">
                  <c:v>1.828595</c:v>
                </c:pt>
                <c:pt idx="9">
                  <c:v>1.7500550000000021</c:v>
                </c:pt>
                <c:pt idx="10">
                  <c:v>1.3714599999999999</c:v>
                </c:pt>
                <c:pt idx="11">
                  <c:v>1.3000550000000146</c:v>
                </c:pt>
                <c:pt idx="12">
                  <c:v>1.4500550000000001</c:v>
                </c:pt>
                <c:pt idx="13">
                  <c:v>2.2999999999999998</c:v>
                </c:pt>
                <c:pt idx="14">
                  <c:v>1.4571899999999998</c:v>
                </c:pt>
                <c:pt idx="15">
                  <c:v>1.3071899999999999</c:v>
                </c:pt>
                <c:pt idx="16">
                  <c:v>1.5357299999999789</c:v>
                </c:pt>
                <c:pt idx="17">
                  <c:v>1.4714049999999816</c:v>
                </c:pt>
                <c:pt idx="18">
                  <c:v>1.7642700000000011</c:v>
                </c:pt>
                <c:pt idx="19">
                  <c:v>1.842865</c:v>
                </c:pt>
                <c:pt idx="20">
                  <c:v>1.842865</c:v>
                </c:pt>
                <c:pt idx="21">
                  <c:v>1.7642700000000011</c:v>
                </c:pt>
                <c:pt idx="22">
                  <c:v>1.55</c:v>
                </c:pt>
                <c:pt idx="23">
                  <c:v>2.6142699999999977</c:v>
                </c:pt>
                <c:pt idx="24">
                  <c:v>1.9071349999999982</c:v>
                </c:pt>
                <c:pt idx="25">
                  <c:v>1.7642700000000011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93375872"/>
        <c:axId val="93385856"/>
        <c:axId val="0"/>
      </c:bar3DChart>
      <c:catAx>
        <c:axId val="93375872"/>
        <c:scaling>
          <c:orientation val="minMax"/>
        </c:scaling>
        <c:delete val="0"/>
        <c:axPos val="b"/>
        <c:majorTickMark val="none"/>
        <c:minorTickMark val="none"/>
        <c:tickLblPos val="nextTo"/>
        <c:crossAx val="93385856"/>
        <c:crosses val="autoZero"/>
        <c:auto val="1"/>
        <c:lblAlgn val="ctr"/>
        <c:lblOffset val="100"/>
        <c:noMultiLvlLbl val="0"/>
      </c:catAx>
      <c:valAx>
        <c:axId val="93385856"/>
        <c:scaling>
          <c:orientation val="minMax"/>
        </c:scaling>
        <c:delete val="0"/>
        <c:axPos val="l"/>
        <c:majorGridlines/>
        <c:numFmt formatCode="0.00" sourceLinked="1"/>
        <c:majorTickMark val="out"/>
        <c:minorTickMark val="none"/>
        <c:tickLblPos val="nextTo"/>
        <c:crossAx val="93375872"/>
        <c:crosses val="autoZero"/>
        <c:crossBetween val="between"/>
      </c:valAx>
      <c:spPr>
        <a:solidFill>
          <a:srgbClr val="4BACC6">
            <a:lumMod val="40000"/>
            <a:lumOff val="60000"/>
          </a:srgbClr>
        </a:solidFill>
      </c:spPr>
    </c:plotArea>
    <c:plotVisOnly val="1"/>
    <c:dispBlanksAs val="gap"/>
    <c:showDLblsOverMax val="0"/>
  </c:chart>
  <c:spPr>
    <a:solidFill>
      <a:schemeClr val="accent5">
        <a:lumMod val="40000"/>
        <a:lumOff val="60000"/>
      </a:schemeClr>
    </a:solidFill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en-US" sz="1400"/>
              <a:t>Nilai Skoring Pengelolaan Air</a:t>
            </a:r>
            <a:r>
              <a:rPr lang="en-US" sz="1400" baseline="0"/>
              <a:t> Limbah Provinsi Jawa Barat Tahun 2013</a:t>
            </a:r>
            <a:r>
              <a:rPr lang="en-US" sz="1400"/>
              <a:t> </a:t>
            </a:r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1"/>
          <c:order val="1"/>
          <c:invertIfNegative val="0"/>
          <c:cat>
            <c:multiLvlStrRef>
              <c:f>'6 Exum'!$C$8:$C$33</c:f>
            </c:multiLvlStrRef>
          </c:cat>
          <c:val>
            <c:numRef>
              <c:f>'6 Exum'!$E$8:$E$33</c:f>
            </c:numRef>
          </c:val>
        </c:ser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1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2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3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4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5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6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7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8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9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10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11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12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13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14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15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16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17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18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19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20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21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22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23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24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25"/>
            <c:invertIfNegative val="0"/>
            <c:bubble3D val="0"/>
            <c:spPr>
              <a:solidFill>
                <a:srgbClr val="FFFF00"/>
              </a:solidFill>
            </c:spPr>
          </c:dPt>
          <c:cat>
            <c:strRef>
              <c:f>'6 Exum'!$C$8:$C$33</c:f>
              <c:strCache>
                <c:ptCount val="26"/>
                <c:pt idx="0">
                  <c:v>Kabupaten Bandung</c:v>
                </c:pt>
                <c:pt idx="1">
                  <c:v>Kabupaten Tasikmalaya</c:v>
                </c:pt>
                <c:pt idx="2">
                  <c:v>Kabupaten Cianjur</c:v>
                </c:pt>
                <c:pt idx="3">
                  <c:v>Kabupaten Cirebon</c:v>
                </c:pt>
                <c:pt idx="4">
                  <c:v>Kabupaten Indramayu</c:v>
                </c:pt>
                <c:pt idx="5">
                  <c:v>Kabupaten Majalengka</c:v>
                </c:pt>
                <c:pt idx="6">
                  <c:v>Kabupaten Subang</c:v>
                </c:pt>
                <c:pt idx="7">
                  <c:v>Kabupaten Sumedang</c:v>
                </c:pt>
                <c:pt idx="8">
                  <c:v>Kabupaten Bandung Barat</c:v>
                </c:pt>
                <c:pt idx="9">
                  <c:v>Kabupaten Purwakarta</c:v>
                </c:pt>
                <c:pt idx="10">
                  <c:v>Kabupaten Karawang</c:v>
                </c:pt>
                <c:pt idx="11">
                  <c:v>Kabupaten Kuningan</c:v>
                </c:pt>
                <c:pt idx="12">
                  <c:v>Kabupaten Sukabumi</c:v>
                </c:pt>
                <c:pt idx="13">
                  <c:v>Kabupaten Bogor</c:v>
                </c:pt>
                <c:pt idx="14">
                  <c:v>Kabupaten Ciamis</c:v>
                </c:pt>
                <c:pt idx="15">
                  <c:v>Kabupaten Garut</c:v>
                </c:pt>
                <c:pt idx="16">
                  <c:v>Kabupaten Bekasi</c:v>
                </c:pt>
                <c:pt idx="17">
                  <c:v>Kota Bandung</c:v>
                </c:pt>
                <c:pt idx="18">
                  <c:v>Kota Bogor</c:v>
                </c:pt>
                <c:pt idx="19">
                  <c:v>Kota Sukabumi</c:v>
                </c:pt>
                <c:pt idx="20">
                  <c:v>Kota Cirebon</c:v>
                </c:pt>
                <c:pt idx="21">
                  <c:v>Kota Tasikmalaya</c:v>
                </c:pt>
                <c:pt idx="22">
                  <c:v>Kota Banjar</c:v>
                </c:pt>
                <c:pt idx="23">
                  <c:v>Kota Cimahi</c:v>
                </c:pt>
                <c:pt idx="24">
                  <c:v>Kota Bekasi</c:v>
                </c:pt>
                <c:pt idx="25">
                  <c:v>Kota Depok</c:v>
                </c:pt>
              </c:strCache>
            </c:strRef>
          </c:cat>
          <c:val>
            <c:numRef>
              <c:f>'6 Exum'!$E$8:$E$33</c:f>
              <c:numCache>
                <c:formatCode>0.00</c:formatCode>
                <c:ptCount val="26"/>
                <c:pt idx="0">
                  <c:v>1.7249999999999805</c:v>
                </c:pt>
                <c:pt idx="1">
                  <c:v>0.83100000000000063</c:v>
                </c:pt>
                <c:pt idx="2">
                  <c:v>1.355</c:v>
                </c:pt>
                <c:pt idx="3">
                  <c:v>1.3109999999999846</c:v>
                </c:pt>
                <c:pt idx="4">
                  <c:v>1.615</c:v>
                </c:pt>
                <c:pt idx="5">
                  <c:v>1.7649999999999828</c:v>
                </c:pt>
                <c:pt idx="6">
                  <c:v>1.014999999999983</c:v>
                </c:pt>
                <c:pt idx="7">
                  <c:v>1.5049999999999828</c:v>
                </c:pt>
                <c:pt idx="8">
                  <c:v>1.280999999999983</c:v>
                </c:pt>
                <c:pt idx="9">
                  <c:v>1.4649999999999805</c:v>
                </c:pt>
                <c:pt idx="10">
                  <c:v>0.53100000000000003</c:v>
                </c:pt>
                <c:pt idx="11">
                  <c:v>0.23100000000000001</c:v>
                </c:pt>
                <c:pt idx="12">
                  <c:v>1.165</c:v>
                </c:pt>
                <c:pt idx="13">
                  <c:v>1.0509999999999846</c:v>
                </c:pt>
                <c:pt idx="14">
                  <c:v>0.53100000000000003</c:v>
                </c:pt>
                <c:pt idx="15">
                  <c:v>1.091</c:v>
                </c:pt>
                <c:pt idx="16">
                  <c:v>1.165</c:v>
                </c:pt>
                <c:pt idx="17">
                  <c:v>1.105999999999981</c:v>
                </c:pt>
                <c:pt idx="18">
                  <c:v>0.94499999999999995</c:v>
                </c:pt>
                <c:pt idx="19">
                  <c:v>1.2049999999999808</c:v>
                </c:pt>
                <c:pt idx="20">
                  <c:v>1.6700000000000021</c:v>
                </c:pt>
                <c:pt idx="21">
                  <c:v>1.2049999999999805</c:v>
                </c:pt>
                <c:pt idx="22">
                  <c:v>1.395</c:v>
                </c:pt>
                <c:pt idx="23">
                  <c:v>1.2049999999999805</c:v>
                </c:pt>
                <c:pt idx="24">
                  <c:v>1.615</c:v>
                </c:pt>
                <c:pt idx="25">
                  <c:v>1.615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97789056"/>
        <c:axId val="97790592"/>
        <c:axId val="0"/>
      </c:bar3DChart>
      <c:catAx>
        <c:axId val="97789056"/>
        <c:scaling>
          <c:orientation val="minMax"/>
        </c:scaling>
        <c:delete val="0"/>
        <c:axPos val="b"/>
        <c:majorTickMark val="none"/>
        <c:minorTickMark val="none"/>
        <c:tickLblPos val="nextTo"/>
        <c:crossAx val="97790592"/>
        <c:crosses val="autoZero"/>
        <c:auto val="1"/>
        <c:lblAlgn val="ctr"/>
        <c:lblOffset val="100"/>
        <c:noMultiLvlLbl val="0"/>
      </c:catAx>
      <c:valAx>
        <c:axId val="97790592"/>
        <c:scaling>
          <c:orientation val="minMax"/>
        </c:scaling>
        <c:delete val="0"/>
        <c:axPos val="l"/>
        <c:majorGridlines/>
        <c:numFmt formatCode="0.00" sourceLinked="1"/>
        <c:majorTickMark val="out"/>
        <c:minorTickMark val="none"/>
        <c:tickLblPos val="nextTo"/>
        <c:crossAx val="97789056"/>
        <c:crosses val="autoZero"/>
        <c:crossBetween val="between"/>
      </c:valAx>
    </c:plotArea>
    <c:plotVisOnly val="1"/>
    <c:dispBlanksAs val="gap"/>
    <c:showDLblsOverMax val="0"/>
  </c:chart>
  <c:spPr>
    <a:solidFill>
      <a:schemeClr val="accent5">
        <a:lumMod val="40000"/>
        <a:lumOff val="60000"/>
      </a:schemeClr>
    </a:solidFill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en-US" sz="1400"/>
              <a:t>Nilai</a:t>
            </a:r>
            <a:r>
              <a:rPr lang="en-US" sz="1400" baseline="0"/>
              <a:t> Skoring Pengelolaan Drainase Provinsi Jawa Barat Tahun 2013</a:t>
            </a:r>
            <a:endParaRPr lang="en-US" sz="1400"/>
          </a:p>
        </c:rich>
      </c:tx>
      <c:layout>
        <c:manualLayout>
          <c:xMode val="edge"/>
          <c:yMode val="edge"/>
          <c:x val="0.13967410323709539"/>
          <c:y val="1.8467220683287475E-2"/>
        </c:manualLayout>
      </c:layout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tx1"/>
            </a:solidFill>
          </c:spPr>
          <c:invertIfNegative val="0"/>
          <c:dPt>
            <c:idx val="4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5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6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8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11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13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15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17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21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22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23"/>
            <c:invertIfNegative val="0"/>
            <c:bubble3D val="0"/>
            <c:spPr>
              <a:solidFill>
                <a:srgbClr val="FFFF00"/>
              </a:solidFill>
            </c:spPr>
          </c:dPt>
          <c:cat>
            <c:strRef>
              <c:f>'6 Exum'!$C$8:$C$33</c:f>
              <c:strCache>
                <c:ptCount val="26"/>
                <c:pt idx="0">
                  <c:v>Kabupaten Bandung</c:v>
                </c:pt>
                <c:pt idx="1">
                  <c:v>Kabupaten Tasikmalaya</c:v>
                </c:pt>
                <c:pt idx="2">
                  <c:v>Kabupaten Cianjur</c:v>
                </c:pt>
                <c:pt idx="3">
                  <c:v>Kabupaten Cirebon</c:v>
                </c:pt>
                <c:pt idx="4">
                  <c:v>Kabupaten Indramayu</c:v>
                </c:pt>
                <c:pt idx="5">
                  <c:v>Kabupaten Majalengka</c:v>
                </c:pt>
                <c:pt idx="6">
                  <c:v>Kabupaten Subang</c:v>
                </c:pt>
                <c:pt idx="7">
                  <c:v>Kabupaten Sumedang</c:v>
                </c:pt>
                <c:pt idx="8">
                  <c:v>Kabupaten Bandung Barat</c:v>
                </c:pt>
                <c:pt idx="9">
                  <c:v>Kabupaten Purwakarta</c:v>
                </c:pt>
                <c:pt idx="10">
                  <c:v>Kabupaten Karawang</c:v>
                </c:pt>
                <c:pt idx="11">
                  <c:v>Kabupaten Kuningan</c:v>
                </c:pt>
                <c:pt idx="12">
                  <c:v>Kabupaten Sukabumi</c:v>
                </c:pt>
                <c:pt idx="13">
                  <c:v>Kabupaten Bogor</c:v>
                </c:pt>
                <c:pt idx="14">
                  <c:v>Kabupaten Ciamis</c:v>
                </c:pt>
                <c:pt idx="15">
                  <c:v>Kabupaten Garut</c:v>
                </c:pt>
                <c:pt idx="16">
                  <c:v>Kabupaten Bekasi</c:v>
                </c:pt>
                <c:pt idx="17">
                  <c:v>Kota Bandung</c:v>
                </c:pt>
                <c:pt idx="18">
                  <c:v>Kota Bogor</c:v>
                </c:pt>
                <c:pt idx="19">
                  <c:v>Kota Sukabumi</c:v>
                </c:pt>
                <c:pt idx="20">
                  <c:v>Kota Cirebon</c:v>
                </c:pt>
                <c:pt idx="21">
                  <c:v>Kota Tasikmalaya</c:v>
                </c:pt>
                <c:pt idx="22">
                  <c:v>Kota Banjar</c:v>
                </c:pt>
                <c:pt idx="23">
                  <c:v>Kota Cimahi</c:v>
                </c:pt>
                <c:pt idx="24">
                  <c:v>Kota Bekasi</c:v>
                </c:pt>
                <c:pt idx="25">
                  <c:v>Kota Depok</c:v>
                </c:pt>
              </c:strCache>
            </c:strRef>
          </c:cat>
          <c:val>
            <c:numRef>
              <c:f>'6 Exum'!$F$8:$F$33</c:f>
              <c:numCache>
                <c:formatCode>0.00</c:formatCode>
                <c:ptCount val="2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1.4499999999999706</c:v>
                </c:pt>
                <c:pt idx="5">
                  <c:v>0.45</c:v>
                </c:pt>
                <c:pt idx="6">
                  <c:v>0.85000000000000064</c:v>
                </c:pt>
                <c:pt idx="7">
                  <c:v>0</c:v>
                </c:pt>
                <c:pt idx="8">
                  <c:v>0.15000000000000024</c:v>
                </c:pt>
                <c:pt idx="9">
                  <c:v>0</c:v>
                </c:pt>
                <c:pt idx="10">
                  <c:v>0</c:v>
                </c:pt>
                <c:pt idx="11">
                  <c:v>0.4</c:v>
                </c:pt>
                <c:pt idx="12">
                  <c:v>0</c:v>
                </c:pt>
                <c:pt idx="13">
                  <c:v>0.45</c:v>
                </c:pt>
                <c:pt idx="14">
                  <c:v>0</c:v>
                </c:pt>
                <c:pt idx="15">
                  <c:v>1.2999999999999778</c:v>
                </c:pt>
                <c:pt idx="16">
                  <c:v>0</c:v>
                </c:pt>
                <c:pt idx="17">
                  <c:v>1.2999999999999778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0.45</c:v>
                </c:pt>
                <c:pt idx="22">
                  <c:v>1.2999999999999778</c:v>
                </c:pt>
                <c:pt idx="23">
                  <c:v>1.899999999999983</c:v>
                </c:pt>
                <c:pt idx="24">
                  <c:v>0</c:v>
                </c:pt>
                <c:pt idx="25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97843072"/>
        <c:axId val="97844608"/>
        <c:axId val="0"/>
      </c:bar3DChart>
      <c:catAx>
        <c:axId val="97843072"/>
        <c:scaling>
          <c:orientation val="minMax"/>
        </c:scaling>
        <c:delete val="0"/>
        <c:axPos val="b"/>
        <c:majorTickMark val="none"/>
        <c:minorTickMark val="none"/>
        <c:tickLblPos val="nextTo"/>
        <c:crossAx val="97844608"/>
        <c:crosses val="autoZero"/>
        <c:auto val="1"/>
        <c:lblAlgn val="ctr"/>
        <c:lblOffset val="100"/>
        <c:noMultiLvlLbl val="0"/>
      </c:catAx>
      <c:valAx>
        <c:axId val="97844608"/>
        <c:scaling>
          <c:orientation val="minMax"/>
        </c:scaling>
        <c:delete val="0"/>
        <c:axPos val="l"/>
        <c:majorGridlines/>
        <c:numFmt formatCode="0.00" sourceLinked="1"/>
        <c:majorTickMark val="out"/>
        <c:minorTickMark val="none"/>
        <c:tickLblPos val="nextTo"/>
        <c:crossAx val="97843072"/>
        <c:crosses val="autoZero"/>
        <c:crossBetween val="between"/>
      </c:valAx>
      <c:spPr>
        <a:noFill/>
      </c:spPr>
    </c:plotArea>
    <c:plotVisOnly val="1"/>
    <c:dispBlanksAs val="gap"/>
    <c:showDLblsOverMax val="0"/>
  </c:chart>
  <c:spPr>
    <a:solidFill>
      <a:srgbClr val="4BACC6">
        <a:lumMod val="40000"/>
        <a:lumOff val="60000"/>
      </a:srgbClr>
    </a:solidFill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093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093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r">
              <a:defRPr sz="1300"/>
            </a:lvl1pPr>
          </a:lstStyle>
          <a:p>
            <a:fld id="{C0115558-51FC-48AD-A7A1-3B2227C2E783}" type="datetimeFigureOut">
              <a:rPr lang="en-US" smtClean="0"/>
              <a:pPr/>
              <a:t>10/29/2015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06" tIns="48303" rIns="96606" bIns="4830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vert="horz" lIns="96606" tIns="48303" rIns="96606" bIns="4830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6038"/>
            <a:ext cx="2984871" cy="500936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1698" y="9516038"/>
            <a:ext cx="2984871" cy="500936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r">
              <a:defRPr sz="1300"/>
            </a:lvl1pPr>
          </a:lstStyle>
          <a:p>
            <a:fld id="{E1D20D57-8D48-4CC7-A72E-ED31110563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483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D20D57-8D48-4CC7-A72E-ED3111056399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D20D57-8D48-4CC7-A72E-ED3111056399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D20D57-8D48-4CC7-A72E-ED3111056399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D20D57-8D48-4CC7-A72E-ED3111056399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D20D57-8D48-4CC7-A72E-ED3111056399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D20D57-8D48-4CC7-A72E-ED3111056399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D20D57-8D48-4CC7-A72E-ED3111056399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D20D57-8D48-4CC7-A72E-ED3111056399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D20D57-8D48-4CC7-A72E-ED3111056399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D20D57-8D48-4CC7-A72E-ED3111056399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D20D57-8D48-4CC7-A72E-ED3111056399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D20D57-8D48-4CC7-A72E-ED3111056399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D20D57-8D48-4CC7-A72E-ED3111056399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D20D57-8D48-4CC7-A72E-ED3111056399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D20D57-8D48-4CC7-A72E-ED3111056399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D20D57-8D48-4CC7-A72E-ED3111056399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D20D57-8D48-4CC7-A72E-ED3111056399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D20D57-8D48-4CC7-A72E-ED3111056399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0E5D35-A0A4-4D03-A494-823B7A49C966}" type="slidenum">
              <a:rPr lang="id-ID" smtClean="0"/>
              <a:pPr/>
              <a:t>29</a:t>
            </a:fld>
            <a:endParaRPr lang="id-ID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0E5D35-A0A4-4D03-A494-823B7A49C966}" type="slidenum">
              <a:rPr lang="id-ID" smtClean="0"/>
              <a:pPr/>
              <a:t>30</a:t>
            </a:fld>
            <a:endParaRPr lang="id-ID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0E5D35-A0A4-4D03-A494-823B7A49C966}" type="slidenum">
              <a:rPr lang="id-ID" smtClean="0"/>
              <a:pPr/>
              <a:t>31</a:t>
            </a:fld>
            <a:endParaRPr lang="id-ID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D20D57-8D48-4CC7-A72E-ED3111056399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D20D57-8D48-4CC7-A72E-ED3111056399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D20D57-8D48-4CC7-A72E-ED3111056399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D20D57-8D48-4CC7-A72E-ED3111056399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D20D57-8D48-4CC7-A72E-ED3111056399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D20D57-8D48-4CC7-A72E-ED3111056399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D20D57-8D48-4CC7-A72E-ED3111056399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D20D57-8D48-4CC7-A72E-ED3111056399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D20D57-8D48-4CC7-A72E-ED3111056399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D20D57-8D48-4CC7-A72E-ED3111056399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D20D57-8D48-4CC7-A72E-ED3111056399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D20D57-8D48-4CC7-A72E-ED3111056399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D20D57-8D48-4CC7-A72E-ED3111056399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0E5D35-A0A4-4D03-A494-823B7A49C966}" type="slidenum">
              <a:rPr lang="id-ID" smtClean="0"/>
              <a:pPr/>
              <a:t>44</a:t>
            </a:fld>
            <a:endParaRPr lang="id-ID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0E5D35-A0A4-4D03-A494-823B7A49C966}" type="slidenum">
              <a:rPr lang="id-ID" smtClean="0"/>
              <a:pPr/>
              <a:t>45</a:t>
            </a:fld>
            <a:endParaRPr lang="id-ID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D20D57-8D48-4CC7-A72E-ED3111056399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D20D57-8D48-4CC7-A72E-ED3111056399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D20D57-8D48-4CC7-A72E-ED3111056399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D20D57-8D48-4CC7-A72E-ED3111056399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0E5D35-A0A4-4D03-A494-823B7A49C966}" type="slidenum">
              <a:rPr lang="id-ID" smtClean="0"/>
              <a:pPr/>
              <a:t>50</a:t>
            </a:fld>
            <a:endParaRPr lang="id-ID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D20D57-8D48-4CC7-A72E-ED3111056399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D20D57-8D48-4CC7-A72E-ED3111056399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F867AD-A23D-48DA-B151-E6820DD891A3}" type="slidenum">
              <a:rPr lang="en-US" smtClean="0">
                <a:solidFill>
                  <a:prstClr val="black"/>
                </a:solidFill>
              </a:rPr>
              <a:pPr/>
              <a:t>55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7395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D20D57-8D48-4CC7-A72E-ED3111056399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D20D57-8D48-4CC7-A72E-ED3111056399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0E5D35-A0A4-4D03-A494-823B7A49C966}" type="slidenum">
              <a:rPr lang="id-ID" smtClean="0"/>
              <a:pPr/>
              <a:t>57</a:t>
            </a:fld>
            <a:endParaRPr lang="id-ID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D20D57-8D48-4CC7-A72E-ED3111056399}" type="slidenum">
              <a:rPr lang="en-US" smtClean="0"/>
              <a:pPr/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D20D57-8D48-4CC7-A72E-ED3111056399}" type="slidenum">
              <a:rPr lang="en-US" smtClean="0"/>
              <a:pPr/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D20D57-8D48-4CC7-A72E-ED3111056399}" type="slidenum">
              <a:rPr lang="en-US" smtClean="0"/>
              <a:pPr/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D20D57-8D48-4CC7-A72E-ED3111056399}" type="slidenum">
              <a:rPr lang="en-US" smtClean="0"/>
              <a:pPr/>
              <a:t>64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D20D57-8D48-4CC7-A72E-ED3111056399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D20D57-8D48-4CC7-A72E-ED3111056399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D20D57-8D48-4CC7-A72E-ED3111056399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D20D57-8D48-4CC7-A72E-ED3111056399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68953-F605-4AC9-BD7C-B7F91438D019}" type="datetimeFigureOut">
              <a:rPr lang="en-US" smtClean="0"/>
              <a:pPr/>
              <a:t>10/29/2015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82915-2B61-467A-8A0A-7806249563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0663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68953-F605-4AC9-BD7C-B7F91438D019}" type="datetimeFigureOut">
              <a:rPr lang="en-US" smtClean="0"/>
              <a:pPr/>
              <a:t>10/29/2015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82915-2B61-467A-8A0A-7806249563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316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68953-F605-4AC9-BD7C-B7F91438D019}" type="datetimeFigureOut">
              <a:rPr lang="en-US" smtClean="0"/>
              <a:pPr/>
              <a:t>10/29/2015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82915-2B61-467A-8A0A-7806249563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218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68953-F605-4AC9-BD7C-B7F91438D019}" type="datetimeFigureOut">
              <a:rPr lang="en-US" smtClean="0"/>
              <a:pPr/>
              <a:t>10/29/2015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82915-2B61-467A-8A0A-7806249563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794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68953-F605-4AC9-BD7C-B7F91438D019}" type="datetimeFigureOut">
              <a:rPr lang="en-US" smtClean="0"/>
              <a:pPr/>
              <a:t>10/29/2015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82915-2B61-467A-8A0A-7806249563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495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68953-F605-4AC9-BD7C-B7F91438D019}" type="datetimeFigureOut">
              <a:rPr lang="en-US" smtClean="0"/>
              <a:pPr/>
              <a:t>10/29/2015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82915-2B61-467A-8A0A-7806249563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890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68953-F605-4AC9-BD7C-B7F91438D019}" type="datetimeFigureOut">
              <a:rPr lang="en-US" smtClean="0"/>
              <a:pPr/>
              <a:t>10/29/2015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82915-2B61-467A-8A0A-7806249563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259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68953-F605-4AC9-BD7C-B7F91438D019}" type="datetimeFigureOut">
              <a:rPr lang="en-US" smtClean="0"/>
              <a:pPr/>
              <a:t>10/29/2015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82915-2B61-467A-8A0A-7806249563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256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68953-F605-4AC9-BD7C-B7F91438D019}" type="datetimeFigureOut">
              <a:rPr lang="en-US" smtClean="0"/>
              <a:pPr/>
              <a:t>10/29/2015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82915-2B61-467A-8A0A-7806249563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889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68953-F605-4AC9-BD7C-B7F91438D019}" type="datetimeFigureOut">
              <a:rPr lang="en-US" smtClean="0"/>
              <a:pPr/>
              <a:t>10/29/2015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82915-2B61-467A-8A0A-7806249563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598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68953-F605-4AC9-BD7C-B7F91438D019}" type="datetimeFigureOut">
              <a:rPr lang="en-US" smtClean="0"/>
              <a:pPr/>
              <a:t>10/29/2015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82915-2B61-467A-8A0A-7806249563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384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F68953-F605-4AC9-BD7C-B7F91438D019}" type="datetimeFigureOut">
              <a:rPr lang="en-US" smtClean="0"/>
              <a:pPr/>
              <a:t>10/29/2015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82915-2B61-467A-8A0A-7806249563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100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chart" Target="../charts/chart2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hyperlink" Target="Tabel%201%20Isu,%20Visi,%20Misi,%20Tujuan%20dan%20Sasaran.xlsx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5" Type="http://schemas.openxmlformats.org/officeDocument/2006/relationships/hyperlink" Target="Tabel%202%20Visi,%20Misi,%20Tujuan,%20Sasaran,%20Strategi%20dan%20Kebijakan.xlsx" TargetMode="External"/><Relationship Id="rId4" Type="http://schemas.openxmlformats.org/officeDocument/2006/relationships/image" Target="../media/image2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6.jpe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jpeg"/><Relationship Id="rId9" Type="http://schemas.openxmlformats.org/officeDocument/2006/relationships/image" Target="../media/image6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Gedung-sate.jpg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17513" t="8889" b="35556"/>
          <a:stretch>
            <a:fillRect/>
          </a:stretch>
        </p:blipFill>
        <p:spPr>
          <a:xfrm>
            <a:off x="4967482" y="-263769"/>
            <a:ext cx="4582918" cy="3845169"/>
          </a:xfrm>
          <a:prstGeom prst="rect">
            <a:avLst/>
          </a:prstGeom>
          <a:ln>
            <a:noFill/>
          </a:ln>
          <a:effectLst>
            <a:reflection blurRad="6350" stA="50000" endA="300" endPos="55000" dir="5400000" sy="-100000" algn="bl" rotWithShape="0"/>
            <a:softEdge rad="63500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59200" y="1739777"/>
            <a:ext cx="4775200" cy="2743200"/>
          </a:xfrm>
        </p:spPr>
        <p:txBody>
          <a:bodyPr>
            <a:normAutofit fontScale="90000"/>
          </a:bodyPr>
          <a:lstStyle/>
          <a:p>
            <a:r>
              <a:rPr lang="en-US" sz="6000" b="1" dirty="0" smtClean="0">
                <a:latin typeface="Agency FB" pitchFamily="34" charset="0"/>
              </a:rPr>
              <a:t>PEMBANGUNAN SANITASI</a:t>
            </a:r>
            <a:r>
              <a:rPr lang="en-US" b="1" dirty="0" smtClean="0">
                <a:latin typeface="Gabriola" pitchFamily="82" charset="0"/>
              </a:rPr>
              <a:t/>
            </a:r>
            <a:br>
              <a:rPr lang="en-US" b="1" dirty="0" smtClean="0">
                <a:latin typeface="Gabriola" pitchFamily="82" charset="0"/>
              </a:rPr>
            </a:br>
            <a:r>
              <a:rPr lang="en-US" sz="3200" b="1" dirty="0" smtClean="0">
                <a:latin typeface="Gabriola" pitchFamily="82" charset="0"/>
              </a:rPr>
              <a:t>PROVINSI JAWA BARAT</a:t>
            </a:r>
            <a:r>
              <a:rPr lang="en-US" b="1" dirty="0" smtClean="0">
                <a:solidFill>
                  <a:schemeClr val="bg1"/>
                </a:solidFill>
                <a:latin typeface="Gabriola" pitchFamily="82" charset="0"/>
              </a:rPr>
              <a:t/>
            </a:r>
            <a:br>
              <a:rPr lang="en-US" b="1" dirty="0" smtClean="0">
                <a:solidFill>
                  <a:schemeClr val="bg1"/>
                </a:solidFill>
                <a:latin typeface="Gabriola" pitchFamily="82" charset="0"/>
              </a:rPr>
            </a:br>
            <a:r>
              <a:rPr lang="en-US" sz="3600" b="1" dirty="0" err="1" smtClean="0">
                <a:solidFill>
                  <a:schemeClr val="bg1"/>
                </a:solidFill>
                <a:latin typeface="Gabriola" pitchFamily="82" charset="0"/>
              </a:rPr>
              <a:t>Tahun</a:t>
            </a:r>
            <a:r>
              <a:rPr lang="en-US" sz="3600" b="1" dirty="0" smtClean="0">
                <a:solidFill>
                  <a:schemeClr val="bg1"/>
                </a:solidFill>
                <a:latin typeface="Gabriola" pitchFamily="82" charset="0"/>
              </a:rPr>
              <a:t> 2015-2019</a:t>
            </a:r>
            <a:endParaRPr lang="en-US" sz="3600" b="1" dirty="0">
              <a:solidFill>
                <a:schemeClr val="bg1"/>
              </a:solidFill>
              <a:latin typeface="Gabriola" pitchFamily="82" charset="0"/>
            </a:endParaRPr>
          </a:p>
        </p:txBody>
      </p:sp>
      <p:pic>
        <p:nvPicPr>
          <p:cNvPr id="15" name="Picture 8" descr="https://encrypted-tbn2.gstatic.com/images?q=tbn:ANd9GcR8kitMYg_EqbJzN7mgD1fYj8Tbw1rjsdO_ktisvy0UvOexrchBQQ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3600" y="1371600"/>
            <a:ext cx="1524000" cy="106680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cxnSp>
        <p:nvCxnSpPr>
          <p:cNvPr id="19" name="Straight Connector 18"/>
          <p:cNvCxnSpPr/>
          <p:nvPr/>
        </p:nvCxnSpPr>
        <p:spPr>
          <a:xfrm rot="5400000">
            <a:off x="1860064" y="3375737"/>
            <a:ext cx="3798277" cy="211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2" descr="http://t1.gstatic.com/images?q=tbn:ANd9GcQs_kCPT2i2fdY1r0N2TrRBb-F2hRr-Lbgo9D9p31edcexTecwvR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33600" y="2438400"/>
            <a:ext cx="1524000" cy="916587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pic>
        <p:nvPicPr>
          <p:cNvPr id="21" name="Picture 14" descr="https://encrypted-tbn1.gstatic.com/images?q=tbn:ANd9GcTEiQITr_FfD6FLkRfxTt141J7aVgpiJkqXz060E5yoZXg7oec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33600" y="3276600"/>
            <a:ext cx="1524000" cy="92686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pic>
        <p:nvPicPr>
          <p:cNvPr id="22" name="Picture 21" descr="C:\Users\Lenovo\Desktop\drainase 1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33600" y="4166456"/>
            <a:ext cx="1524000" cy="844061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24" name="Straight Connector 23"/>
          <p:cNvCxnSpPr/>
          <p:nvPr/>
        </p:nvCxnSpPr>
        <p:spPr>
          <a:xfrm>
            <a:off x="1219200" y="5063269"/>
            <a:ext cx="6908800" cy="11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itle 1"/>
          <p:cNvSpPr txBox="1">
            <a:spLocks/>
          </p:cNvSpPr>
          <p:nvPr/>
        </p:nvSpPr>
        <p:spPr>
          <a:xfrm>
            <a:off x="3860800" y="4114800"/>
            <a:ext cx="4775200" cy="9495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spcBef>
                <a:spcPct val="0"/>
              </a:spcBef>
            </a:pPr>
            <a:endParaRPr lang="en-US" sz="2000" b="1" i="1" dirty="0" smtClean="0">
              <a:solidFill>
                <a:srgbClr val="002060"/>
              </a:solidFill>
              <a:latin typeface="DFKai-SB" pitchFamily="65" charset="-120"/>
              <a:ea typeface="DFKai-SB" pitchFamily="65" charset="-120"/>
            </a:endParaRPr>
          </a:p>
          <a:p>
            <a:pPr algn="ctr">
              <a:spcBef>
                <a:spcPct val="0"/>
              </a:spcBef>
            </a:pPr>
            <a:r>
              <a:rPr lang="id-ID" sz="2000" b="1" i="1" dirty="0" smtClean="0">
                <a:solidFill>
                  <a:srgbClr val="002060"/>
                </a:solidFill>
                <a:latin typeface="DFKai-SB" pitchFamily="65" charset="-120"/>
                <a:ea typeface="DFKai-SB" pitchFamily="65" charset="-120"/>
              </a:rPr>
              <a:t>“</a:t>
            </a:r>
            <a:r>
              <a:rPr lang="id-ID" sz="2000" b="1" i="1" dirty="0" smtClean="0">
                <a:solidFill>
                  <a:srgbClr val="002060"/>
                </a:solidFill>
                <a:latin typeface="Agency FB" pitchFamily="34" charset="0"/>
                <a:ea typeface="DFKai-SB" pitchFamily="65" charset="-120"/>
              </a:rPr>
              <a:t>Sanitasi Berkelanjutan Untuk Membangun Masyarakat Yang Sehat </a:t>
            </a:r>
            <a:r>
              <a:rPr lang="en-US" sz="2000" b="1" i="1" dirty="0" smtClean="0">
                <a:solidFill>
                  <a:srgbClr val="002060"/>
                </a:solidFill>
                <a:latin typeface="Agency FB" pitchFamily="34" charset="0"/>
                <a:ea typeface="DFKai-SB" pitchFamily="65" charset="-120"/>
              </a:rPr>
              <a:t>d</a:t>
            </a:r>
            <a:r>
              <a:rPr lang="id-ID" sz="2000" b="1" i="1" dirty="0" smtClean="0">
                <a:solidFill>
                  <a:srgbClr val="002060"/>
                </a:solidFill>
                <a:latin typeface="Agency FB" pitchFamily="34" charset="0"/>
                <a:ea typeface="DFKai-SB" pitchFamily="65" charset="-120"/>
              </a:rPr>
              <a:t>an Sejahtera”</a:t>
            </a:r>
            <a:endParaRPr lang="en-US" sz="2000" dirty="0" smtClean="0">
              <a:solidFill>
                <a:srgbClr val="002060"/>
              </a:solidFill>
              <a:latin typeface="Agency FB" pitchFamily="34" charset="0"/>
              <a:ea typeface="DFKai-SB" pitchFamily="65" charset="-12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abriola" pitchFamily="82" charset="0"/>
              <a:ea typeface="+mj-ea"/>
              <a:cs typeface="+mj-cs"/>
            </a:endParaRPr>
          </a:p>
        </p:txBody>
      </p:sp>
      <p:pic>
        <p:nvPicPr>
          <p:cNvPr id="31" name="Picture 1" descr="D:\My Documents\My Pictures\Logo Pokja AMPL-SANITASI Jabar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6002266"/>
            <a:ext cx="1828800" cy="855734"/>
          </a:xfrm>
          <a:prstGeom prst="rect">
            <a:avLst/>
          </a:prstGeom>
          <a:noFill/>
        </p:spPr>
      </p:pic>
      <p:grpSp>
        <p:nvGrpSpPr>
          <p:cNvPr id="46" name="Group 45"/>
          <p:cNvGrpSpPr/>
          <p:nvPr/>
        </p:nvGrpSpPr>
        <p:grpSpPr>
          <a:xfrm rot="10800000">
            <a:off x="5689604" y="4945601"/>
            <a:ext cx="3454401" cy="1912400"/>
            <a:chOff x="0" y="-4"/>
            <a:chExt cx="2590801" cy="2762356"/>
          </a:xfrm>
        </p:grpSpPr>
        <p:sp>
          <p:nvSpPr>
            <p:cNvPr id="47" name="Isosceles Triangle 46"/>
            <p:cNvSpPr/>
            <p:nvPr/>
          </p:nvSpPr>
          <p:spPr>
            <a:xfrm rot="10800000" flipH="1">
              <a:off x="0" y="1143000"/>
              <a:ext cx="604305" cy="1619352"/>
            </a:xfrm>
            <a:prstGeom prst="triangle">
              <a:avLst>
                <a:gd name="adj" fmla="val 0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Isosceles Triangle 47"/>
            <p:cNvSpPr/>
            <p:nvPr/>
          </p:nvSpPr>
          <p:spPr>
            <a:xfrm flipH="1">
              <a:off x="0" y="304800"/>
              <a:ext cx="604306" cy="895252"/>
            </a:xfrm>
            <a:prstGeom prst="triangle">
              <a:avLst>
                <a:gd name="adj" fmla="val 100000"/>
              </a:avLst>
            </a:prstGeom>
            <a:solidFill>
              <a:srgbClr val="0808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Isosceles Triangle 48"/>
            <p:cNvSpPr/>
            <p:nvPr/>
          </p:nvSpPr>
          <p:spPr>
            <a:xfrm rot="5400000" flipH="1">
              <a:off x="838199" y="-838202"/>
              <a:ext cx="914403" cy="2590800"/>
            </a:xfrm>
            <a:prstGeom prst="triangle">
              <a:avLst>
                <a:gd name="adj" fmla="val 100000"/>
              </a:avLst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457200"/>
            <a:ext cx="91440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124200" y="11"/>
            <a:ext cx="6015038" cy="307777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i="1">
                <a:solidFill>
                  <a:schemeClr val="bg1"/>
                </a:solidFill>
                <a:latin typeface="Segoe UI Light" pitchFamily="34" charset="0"/>
                <a:cs typeface="+mn-cs"/>
              </a:rPr>
              <a:t>Roadmap Sanitasi Jawa Barat 2013-2018</a:t>
            </a:r>
            <a:endParaRPr lang="id-ID" sz="1400" b="1" i="1">
              <a:solidFill>
                <a:schemeClr val="bg1"/>
              </a:solidFill>
              <a:latin typeface="Segoe UI Light" pitchFamily="34" charset="0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950" y="241288"/>
            <a:ext cx="5486400" cy="830997"/>
          </a:xfrm>
          <a:prstGeom prst="rect">
            <a:avLst/>
          </a:prstGeom>
          <a:solidFill>
            <a:schemeClr val="accent6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>
                <a:solidFill>
                  <a:schemeClr val="bg1"/>
                </a:solidFill>
                <a:latin typeface="+mn-lt"/>
                <a:cs typeface="+mn-cs"/>
              </a:rPr>
              <a:t>PENGELOLAAN </a:t>
            </a:r>
            <a:r>
              <a:rPr lang="en-US" sz="2400" b="1" smtClean="0">
                <a:solidFill>
                  <a:schemeClr val="bg1"/>
                </a:solidFill>
                <a:latin typeface="+mn-lt"/>
                <a:cs typeface="+mn-cs"/>
              </a:rPr>
              <a:t>SAMPAH</a:t>
            </a:r>
            <a:r>
              <a:rPr lang="id-ID" sz="2400" b="1" smtClean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en-US" sz="2400" b="1" smtClean="0">
                <a:solidFill>
                  <a:schemeClr val="bg1"/>
                </a:solidFill>
                <a:latin typeface="+mn-lt"/>
                <a:cs typeface="+mn-cs"/>
              </a:rPr>
              <a:t>PERKOTAAN</a:t>
            </a:r>
            <a:r>
              <a:rPr lang="id-ID" sz="2400" b="1" smtClean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en-US" sz="2400" b="1" smtClean="0">
                <a:solidFill>
                  <a:schemeClr val="bg1"/>
                </a:solidFill>
                <a:latin typeface="+mn-lt"/>
                <a:cs typeface="+mn-cs"/>
              </a:rPr>
              <a:t>JAWA </a:t>
            </a:r>
            <a:r>
              <a:rPr lang="en-US" sz="2400" b="1">
                <a:solidFill>
                  <a:schemeClr val="bg1"/>
                </a:solidFill>
                <a:latin typeface="+mn-lt"/>
                <a:cs typeface="+mn-cs"/>
              </a:rPr>
              <a:t>BARAT</a:t>
            </a:r>
            <a:endParaRPr lang="id-ID" sz="2400" b="1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4103" name="TextBox 9"/>
          <p:cNvSpPr txBox="1">
            <a:spLocks noChangeArrowheads="1"/>
          </p:cNvSpPr>
          <p:nvPr/>
        </p:nvSpPr>
        <p:spPr bwMode="auto">
          <a:xfrm>
            <a:off x="925749" y="1770354"/>
            <a:ext cx="2441759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/>
              <a:t>Cakupan </a:t>
            </a:r>
            <a:r>
              <a:rPr lang="id-ID" b="1" smtClean="0"/>
              <a:t>Terlayani 2013</a:t>
            </a:r>
            <a:endParaRPr lang="en-US" b="1"/>
          </a:p>
          <a:p>
            <a:pPr algn="ctr"/>
            <a:r>
              <a:rPr lang="id-ID" sz="4000" b="1" smtClean="0">
                <a:solidFill>
                  <a:srgbClr val="FF0000"/>
                </a:solidFill>
                <a:latin typeface="Arial Rounded MT Bold" pitchFamily="34" charset="0"/>
              </a:rPr>
              <a:t>64,7 </a:t>
            </a:r>
            <a:r>
              <a:rPr lang="en-US" sz="4000" b="1" smtClean="0">
                <a:solidFill>
                  <a:srgbClr val="FF0000"/>
                </a:solidFill>
                <a:latin typeface="Arial Rounded MT Bold" pitchFamily="34" charset="0"/>
              </a:rPr>
              <a:t>%</a:t>
            </a:r>
            <a:endParaRPr lang="id-ID" sz="2000" b="1">
              <a:solidFill>
                <a:srgbClr val="FF0000"/>
              </a:solidFill>
              <a:latin typeface="Arial Rounded MT Bold" pitchFamily="34" charset="0"/>
            </a:endParaRPr>
          </a:p>
        </p:txBody>
      </p:sp>
      <p:sp>
        <p:nvSpPr>
          <p:cNvPr id="4106" name="TextBox 12"/>
          <p:cNvSpPr txBox="1">
            <a:spLocks noChangeArrowheads="1"/>
          </p:cNvSpPr>
          <p:nvPr/>
        </p:nvSpPr>
        <p:spPr bwMode="auto">
          <a:xfrm>
            <a:off x="5558321" y="1827490"/>
            <a:ext cx="3209598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d-ID" b="1" smtClean="0"/>
              <a:t>Target </a:t>
            </a:r>
            <a:r>
              <a:rPr lang="en-US" b="1" smtClean="0"/>
              <a:t>Cakupan Pelayanan</a:t>
            </a:r>
            <a:r>
              <a:rPr lang="id-ID" b="1" smtClean="0"/>
              <a:t> 2018</a:t>
            </a:r>
            <a:endParaRPr lang="en-US" b="1"/>
          </a:p>
          <a:p>
            <a:pPr algn="ctr"/>
            <a:r>
              <a:rPr lang="en-US" sz="4000">
                <a:solidFill>
                  <a:srgbClr val="FF0000"/>
                </a:solidFill>
                <a:sym typeface="Symbol" pitchFamily="18" charset="2"/>
              </a:rPr>
              <a:t> </a:t>
            </a:r>
            <a:r>
              <a:rPr lang="en-US" sz="4000" b="1">
                <a:solidFill>
                  <a:srgbClr val="FF0000"/>
                </a:solidFill>
                <a:latin typeface="Arial Rounded MT Bold" pitchFamily="34" charset="0"/>
              </a:rPr>
              <a:t>73%</a:t>
            </a:r>
            <a:endParaRPr lang="id-ID" sz="2000" b="1">
              <a:solidFill>
                <a:srgbClr val="FF0000"/>
              </a:solidFill>
              <a:latin typeface="Arial Rounded MT Bold" pitchFamily="34" charset="0"/>
            </a:endParaRPr>
          </a:p>
        </p:txBody>
      </p:sp>
      <p:grpSp>
        <p:nvGrpSpPr>
          <p:cNvPr id="2" name="Group 10"/>
          <p:cNvGrpSpPr>
            <a:grpSpLocks noChangeAspect="1"/>
          </p:cNvGrpSpPr>
          <p:nvPr/>
        </p:nvGrpSpPr>
        <p:grpSpPr>
          <a:xfrm>
            <a:off x="4425295" y="350594"/>
            <a:ext cx="4739359" cy="1582948"/>
            <a:chOff x="4857766" y="1044756"/>
            <a:chExt cx="5575716" cy="1862298"/>
          </a:xfrm>
        </p:grpSpPr>
        <p:grpSp>
          <p:nvGrpSpPr>
            <p:cNvPr id="3" name="Group 40"/>
            <p:cNvGrpSpPr>
              <a:grpSpLocks noChangeAspect="1"/>
            </p:cNvGrpSpPr>
            <p:nvPr/>
          </p:nvGrpSpPr>
          <p:grpSpPr>
            <a:xfrm>
              <a:off x="4857766" y="1357538"/>
              <a:ext cx="5575716" cy="1549516"/>
              <a:chOff x="3286116" y="992158"/>
              <a:chExt cx="6060560" cy="1683843"/>
            </a:xfrm>
          </p:grpSpPr>
          <p:cxnSp>
            <p:nvCxnSpPr>
              <p:cNvPr id="26" name="Straight Connector 25"/>
              <p:cNvCxnSpPr/>
              <p:nvPr/>
            </p:nvCxnSpPr>
            <p:spPr>
              <a:xfrm>
                <a:off x="3286116" y="2319602"/>
                <a:ext cx="771531" cy="1429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 rot="5400000">
                <a:off x="3202948" y="2402770"/>
                <a:ext cx="192883" cy="1429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>
                <a:off x="4035757" y="2130744"/>
                <a:ext cx="771531" cy="1429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 rot="5400000">
                <a:off x="3952589" y="2213912"/>
                <a:ext cx="192883" cy="1429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4792722" y="1946395"/>
                <a:ext cx="771531" cy="1429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 rot="5400000">
                <a:off x="4702271" y="2029563"/>
                <a:ext cx="192883" cy="1429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>
                <a:off x="5549687" y="1762802"/>
                <a:ext cx="771531" cy="1429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rot="5400000">
                <a:off x="5459236" y="1845970"/>
                <a:ext cx="192883" cy="1429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Box 33"/>
              <p:cNvSpPr txBox="1"/>
              <p:nvPr/>
            </p:nvSpPr>
            <p:spPr>
              <a:xfrm>
                <a:off x="3388158" y="2282520"/>
                <a:ext cx="703518" cy="3934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d-ID" sz="140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2008</a:t>
                </a:r>
                <a:endParaRPr lang="id-ID" sz="14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4186235" y="2084992"/>
                <a:ext cx="703518" cy="3934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d-ID" sz="140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2012</a:t>
                </a:r>
                <a:endParaRPr lang="id-ID" sz="14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cxnSp>
            <p:nvCxnSpPr>
              <p:cNvPr id="36" name="Straight Connector 35"/>
              <p:cNvCxnSpPr/>
              <p:nvPr/>
            </p:nvCxnSpPr>
            <p:spPr>
              <a:xfrm>
                <a:off x="6300788" y="1577075"/>
                <a:ext cx="771531" cy="1429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 rot="5400000">
                <a:off x="6210337" y="1660243"/>
                <a:ext cx="192883" cy="1429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TextBox 37"/>
              <p:cNvSpPr txBox="1"/>
              <p:nvPr/>
            </p:nvSpPr>
            <p:spPr>
              <a:xfrm>
                <a:off x="4903751" y="1900304"/>
                <a:ext cx="703518" cy="3934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d-ID" sz="140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2013</a:t>
                </a:r>
                <a:endParaRPr lang="id-ID" sz="14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5675390" y="1721733"/>
                <a:ext cx="703518" cy="3934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d-ID" sz="140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2014</a:t>
                </a:r>
                <a:endParaRPr lang="id-ID" sz="14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cxnSp>
            <p:nvCxnSpPr>
              <p:cNvPr id="40" name="Straight Connector 39"/>
              <p:cNvCxnSpPr/>
              <p:nvPr/>
            </p:nvCxnSpPr>
            <p:spPr>
              <a:xfrm>
                <a:off x="7050960" y="1405551"/>
                <a:ext cx="771531" cy="1429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 rot="5400000">
                <a:off x="6960509" y="1488720"/>
                <a:ext cx="192883" cy="1429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TextBox 41"/>
              <p:cNvSpPr txBox="1"/>
              <p:nvPr/>
            </p:nvSpPr>
            <p:spPr>
              <a:xfrm>
                <a:off x="6398330" y="1528849"/>
                <a:ext cx="703518" cy="3934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d-ID" sz="140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2015</a:t>
                </a:r>
                <a:endParaRPr lang="id-ID" sz="14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7147116" y="1350170"/>
                <a:ext cx="703518" cy="3934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d-ID" sz="140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2016</a:t>
                </a:r>
                <a:endParaRPr lang="id-ID" sz="14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cxnSp>
            <p:nvCxnSpPr>
              <p:cNvPr id="44" name="Straight Connector 43"/>
              <p:cNvCxnSpPr/>
              <p:nvPr/>
            </p:nvCxnSpPr>
            <p:spPr>
              <a:xfrm>
                <a:off x="7801022" y="1226981"/>
                <a:ext cx="771531" cy="1429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 rot="5400000">
                <a:off x="7710572" y="1310149"/>
                <a:ext cx="192883" cy="1429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>
                <a:off x="8548796" y="1042049"/>
                <a:ext cx="771531" cy="1429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 rot="5400000">
                <a:off x="8458346" y="1125217"/>
                <a:ext cx="192883" cy="1429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TextBox 47"/>
              <p:cNvSpPr txBox="1"/>
              <p:nvPr/>
            </p:nvSpPr>
            <p:spPr>
              <a:xfrm>
                <a:off x="7912876" y="1166838"/>
                <a:ext cx="703518" cy="3934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d-ID" sz="140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2017</a:t>
                </a:r>
                <a:endParaRPr lang="id-ID" sz="14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8643158" y="992158"/>
                <a:ext cx="703518" cy="3934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d-ID" sz="140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2018</a:t>
                </a:r>
                <a:endParaRPr lang="id-ID" sz="14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4943813" y="2208560"/>
              <a:ext cx="564256" cy="362092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id-ID" sz="1400" b="1" smtClean="0">
                  <a:solidFill>
                    <a:schemeClr val="bg1"/>
                  </a:solidFill>
                  <a:latin typeface="Arial Narrow" pitchFamily="34" charset="0"/>
                </a:rPr>
                <a:t>53%</a:t>
              </a:r>
              <a:endParaRPr lang="id-ID" sz="1400" b="1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536729" y="2044486"/>
              <a:ext cx="805651" cy="362092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id-ID" sz="1400" b="1" smtClean="0">
                  <a:solidFill>
                    <a:schemeClr val="bg1"/>
                  </a:solidFill>
                  <a:latin typeface="Arial Narrow" pitchFamily="34" charset="0"/>
                </a:rPr>
                <a:t>63,53%</a:t>
              </a:r>
              <a:endParaRPr lang="id-ID" sz="1400" b="1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292165" y="1872115"/>
              <a:ext cx="709469" cy="362092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id-ID" sz="1400" b="1" smtClean="0">
                  <a:solidFill>
                    <a:schemeClr val="bg1"/>
                  </a:solidFill>
                  <a:latin typeface="Arial Narrow" pitchFamily="34" charset="0"/>
                </a:rPr>
                <a:t>64,7%</a:t>
              </a:r>
              <a:endParaRPr lang="id-ID" sz="1400" b="1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049454" y="1687293"/>
              <a:ext cx="564256" cy="362092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id-ID" sz="1400" b="1" smtClean="0">
                  <a:solidFill>
                    <a:schemeClr val="bg1"/>
                  </a:solidFill>
                  <a:latin typeface="Arial Narrow" pitchFamily="34" charset="0"/>
                </a:rPr>
                <a:t>67%</a:t>
              </a:r>
              <a:endParaRPr lang="id-ID" sz="1400" b="1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751388" y="1514923"/>
              <a:ext cx="564256" cy="362092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id-ID" sz="1400" b="1" smtClean="0">
                  <a:solidFill>
                    <a:schemeClr val="bg1"/>
                  </a:solidFill>
                  <a:latin typeface="Arial Narrow" pitchFamily="34" charset="0"/>
                </a:rPr>
                <a:t>69%</a:t>
              </a:r>
              <a:endParaRPr lang="id-ID" sz="1400" b="1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451020" y="1357301"/>
              <a:ext cx="564256" cy="362092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id-ID" sz="1400" b="1" smtClean="0">
                  <a:solidFill>
                    <a:schemeClr val="bg1"/>
                  </a:solidFill>
                  <a:latin typeface="Arial Narrow" pitchFamily="34" charset="0"/>
                </a:rPr>
                <a:t>70%</a:t>
              </a:r>
              <a:endParaRPr lang="id-ID" sz="1400" b="1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9096183" y="1192398"/>
              <a:ext cx="564256" cy="362092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id-ID" sz="1400" b="1" smtClean="0">
                  <a:solidFill>
                    <a:schemeClr val="bg1"/>
                  </a:solidFill>
                  <a:latin typeface="Arial Narrow" pitchFamily="34" charset="0"/>
                </a:rPr>
                <a:t>71%</a:t>
              </a:r>
              <a:endParaRPr lang="id-ID" sz="1400" b="1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9777927" y="1044756"/>
              <a:ext cx="564256" cy="362092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id-ID" sz="1400" b="1" smtClean="0">
                  <a:solidFill>
                    <a:schemeClr val="bg1"/>
                  </a:solidFill>
                  <a:latin typeface="Arial Narrow" pitchFamily="34" charset="0"/>
                </a:rPr>
                <a:t>73%</a:t>
              </a:r>
              <a:endParaRPr lang="id-ID" sz="1400" b="1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-32" y="214290"/>
            <a:ext cx="2143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itchFamily="66" charset="0"/>
              </a:rPr>
              <a:t>Target</a:t>
            </a:r>
            <a:endParaRPr lang="id-ID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stral" pitchFamily="66" charset="0"/>
            </a:endParaRPr>
          </a:p>
        </p:txBody>
      </p:sp>
      <p:graphicFrame>
        <p:nvGraphicFramePr>
          <p:cNvPr id="55" name="Table 54"/>
          <p:cNvGraphicFramePr>
            <a:graphicFrameLocks noGrp="1"/>
          </p:cNvGraphicFramePr>
          <p:nvPr/>
        </p:nvGraphicFramePr>
        <p:xfrm>
          <a:off x="229030" y="2714621"/>
          <a:ext cx="8715436" cy="40075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35187"/>
                <a:gridCol w="1391540"/>
                <a:gridCol w="3588709"/>
              </a:tblGrid>
              <a:tr h="291802">
                <a:tc>
                  <a:txBody>
                    <a:bodyPr/>
                    <a:lstStyle/>
                    <a:p>
                      <a:r>
                        <a:rPr lang="id-ID" sz="1500" u="sng" dirty="0" smtClean="0">
                          <a:solidFill>
                            <a:schemeClr val="tx1"/>
                          </a:solidFill>
                        </a:rPr>
                        <a:t>KELEMBAGAAN</a:t>
                      </a:r>
                      <a:endParaRPr lang="id-ID" sz="1500" u="sng" dirty="0">
                        <a:solidFill>
                          <a:schemeClr val="tx1"/>
                        </a:solidFill>
                      </a:endParaRPr>
                    </a:p>
                  </a:txBody>
                  <a:tcPr marT="48768" marB="48768"/>
                </a:tc>
                <a:tc>
                  <a:txBody>
                    <a:bodyPr/>
                    <a:lstStyle/>
                    <a:p>
                      <a:endParaRPr lang="id-ID" sz="1500" dirty="0">
                        <a:solidFill>
                          <a:schemeClr val="tx1"/>
                        </a:solidFill>
                      </a:endParaRPr>
                    </a:p>
                  </a:txBody>
                  <a:tcPr marT="48768" marB="48768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d-ID" sz="1500" u="sng" dirty="0" smtClean="0">
                          <a:solidFill>
                            <a:schemeClr val="tx1"/>
                          </a:solidFill>
                        </a:rPr>
                        <a:t>KELEMBAGAAN</a:t>
                      </a:r>
                      <a:endParaRPr lang="id-ID" sz="1500" u="sng" dirty="0">
                        <a:solidFill>
                          <a:schemeClr val="tx1"/>
                        </a:solidFill>
                      </a:endParaRPr>
                    </a:p>
                  </a:txBody>
                  <a:tcPr marT="48768" marB="48768"/>
                </a:tc>
              </a:tr>
              <a:tr h="70086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1500" b="1" dirty="0" smtClean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Pengelolaan dan  Retribusi</a:t>
                      </a:r>
                      <a:r>
                        <a:rPr lang="id-ID" sz="1500" b="1" baseline="0" dirty="0" smtClean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 :</a:t>
                      </a:r>
                      <a:endParaRPr lang="id-ID" sz="1500" b="1" dirty="0" smtClean="0">
                        <a:solidFill>
                          <a:schemeClr val="tx1"/>
                        </a:solidFill>
                        <a:latin typeface="+mn-lt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1500" b="1" dirty="0" smtClean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- 21 Perda </a:t>
                      </a:r>
                      <a:endParaRPr lang="id-ID" sz="15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1500" b="1" dirty="0" smtClean="0">
                          <a:solidFill>
                            <a:schemeClr val="tx1"/>
                          </a:solidFill>
                        </a:rPr>
                        <a:t>- 5 Perbup/Perwal </a:t>
                      </a:r>
                      <a:endParaRPr lang="id-ID" sz="1500" b="1" dirty="0" smtClean="0">
                        <a:solidFill>
                          <a:schemeClr val="tx1"/>
                        </a:solidFill>
                        <a:latin typeface="+mn-lt"/>
                        <a:cs typeface="+mn-cs"/>
                      </a:endParaRPr>
                    </a:p>
                  </a:txBody>
                  <a:tcPr marT="48768" marB="48768"/>
                </a:tc>
                <a:tc>
                  <a:txBody>
                    <a:bodyPr/>
                    <a:lstStyle/>
                    <a:p>
                      <a:endParaRPr lang="id-ID" sz="1500" dirty="0">
                        <a:solidFill>
                          <a:schemeClr val="tx1"/>
                        </a:solidFill>
                      </a:endParaRPr>
                    </a:p>
                  </a:txBody>
                  <a:tcPr marT="48768" marB="48768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1500" b="1" dirty="0" smtClean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Pengelolaan dan  Retribusi</a:t>
                      </a:r>
                      <a:r>
                        <a:rPr lang="id-ID" sz="1500" b="1" baseline="0" dirty="0" smtClean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 :</a:t>
                      </a:r>
                      <a:endParaRPr lang="id-ID" sz="1500" b="1" dirty="0" smtClean="0">
                        <a:solidFill>
                          <a:schemeClr val="tx1"/>
                        </a:solidFill>
                        <a:latin typeface="+mn-lt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1500" b="1" dirty="0" smtClean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- 26 Perda </a:t>
                      </a:r>
                      <a:endParaRPr lang="id-ID" sz="15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marT="48768" marB="48768"/>
                </a:tc>
              </a:tr>
              <a:tr h="2918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1500" b="1" u="sng" dirty="0" smtClean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INFRASTRUKTUR</a:t>
                      </a:r>
                    </a:p>
                  </a:txBody>
                  <a:tcPr marT="48768" marB="48768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d-ID" sz="1500" dirty="0">
                        <a:solidFill>
                          <a:schemeClr val="tx1"/>
                        </a:solidFill>
                      </a:endParaRPr>
                    </a:p>
                  </a:txBody>
                  <a:tcPr marT="48768" marB="48768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1500" b="1" u="sng" dirty="0" smtClean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INFRASTRUKTUR</a:t>
                      </a:r>
                    </a:p>
                  </a:txBody>
                  <a:tcPr marT="48768" marB="48768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1519004">
                <a:tc>
                  <a:txBody>
                    <a:bodyPr/>
                    <a:lstStyle/>
                    <a:p>
                      <a:pPr marL="179388" indent="-179388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  <a:defRPr/>
                      </a:pPr>
                      <a:r>
                        <a:rPr lang="id-ID" sz="1500" b="1" dirty="0" smtClean="0">
                          <a:solidFill>
                            <a:schemeClr val="tx1"/>
                          </a:solidFill>
                        </a:rPr>
                        <a:t>1 TPA Regional Sanitary Landfill</a:t>
                      </a:r>
                    </a:p>
                    <a:p>
                      <a:pPr marL="179388" indent="-179388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  <a:defRPr/>
                      </a:pPr>
                      <a:r>
                        <a:rPr lang="id-ID" sz="1500" b="1" u="none" dirty="0" smtClean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5</a:t>
                      </a:r>
                      <a:r>
                        <a:rPr lang="id-ID" sz="1500" b="1" dirty="0" smtClean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 TPA Kab/Kota(Sanitary Landfill)</a:t>
                      </a:r>
                    </a:p>
                    <a:p>
                      <a:pPr marL="179388" indent="-179388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  <a:defRPr/>
                      </a:pPr>
                      <a:r>
                        <a:rPr lang="id-ID" sz="1500" b="1" dirty="0" smtClean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13 TPA Kab/Kota (Controled Landfill)</a:t>
                      </a:r>
                    </a:p>
                    <a:p>
                      <a:pPr marL="179388" marR="0" indent="-1793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id-ID" sz="1500" b="1" dirty="0" smtClean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 </a:t>
                      </a:r>
                      <a:r>
                        <a:rPr lang="id-ID" sz="1500" b="1" dirty="0" smtClean="0">
                          <a:solidFill>
                            <a:schemeClr val="tx1"/>
                          </a:solidFill>
                        </a:rPr>
                        <a:t>TPS </a:t>
                      </a:r>
                      <a:r>
                        <a:rPr lang="en-US" sz="1500" b="1" dirty="0" smtClean="0">
                          <a:latin typeface="+mn-lt"/>
                          <a:cs typeface="+mn-cs"/>
                        </a:rPr>
                        <a:t>3.125 unit</a:t>
                      </a:r>
                      <a:r>
                        <a:rPr lang="id-ID" sz="1500" b="1" dirty="0" smtClean="0">
                          <a:latin typeface="+mn-lt"/>
                          <a:cs typeface="+mn-cs"/>
                        </a:rPr>
                        <a:t> </a:t>
                      </a:r>
                    </a:p>
                    <a:p>
                      <a:pPr marL="179388" marR="0" indent="-1793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id-ID" sz="1500" b="1" dirty="0" smtClean="0">
                          <a:latin typeface="+mn-lt"/>
                          <a:cs typeface="+mn-cs"/>
                        </a:rPr>
                        <a:t> Angkutan </a:t>
                      </a:r>
                      <a:r>
                        <a:rPr lang="en-US" sz="1500" b="1" dirty="0" smtClean="0">
                          <a:latin typeface="+mn-lt"/>
                          <a:cs typeface="+mn-cs"/>
                        </a:rPr>
                        <a:t>976 unit</a:t>
                      </a:r>
                      <a:r>
                        <a:rPr lang="id-ID" sz="1500" b="1" dirty="0" smtClean="0">
                          <a:latin typeface="+mn-lt"/>
                          <a:cs typeface="+mn-cs"/>
                        </a:rPr>
                        <a:t> (Sampah</a:t>
                      </a:r>
                      <a:r>
                        <a:rPr lang="id-ID" sz="1500" b="1" baseline="0" dirty="0" smtClean="0">
                          <a:latin typeface="+mn-lt"/>
                          <a:cs typeface="+mn-cs"/>
                        </a:rPr>
                        <a:t> Terangkut  </a:t>
                      </a:r>
                      <a:r>
                        <a:rPr lang="en-US" sz="1500" b="1" dirty="0" smtClean="0">
                          <a:latin typeface="+mn-lt"/>
                          <a:cs typeface="+mn-cs"/>
                        </a:rPr>
                        <a:t>29</a:t>
                      </a:r>
                      <a:r>
                        <a:rPr lang="id-ID" sz="1500" b="1" dirty="0" smtClean="0">
                          <a:latin typeface="+mn-lt"/>
                          <a:cs typeface="+mn-cs"/>
                        </a:rPr>
                        <a:t>.</a:t>
                      </a:r>
                      <a:r>
                        <a:rPr lang="en-US" sz="1500" b="1" dirty="0" smtClean="0">
                          <a:latin typeface="+mn-lt"/>
                          <a:cs typeface="+mn-cs"/>
                        </a:rPr>
                        <a:t>472 m3/</a:t>
                      </a:r>
                      <a:r>
                        <a:rPr lang="en-US" sz="1500" b="1" dirty="0" err="1" smtClean="0">
                          <a:latin typeface="+mn-lt"/>
                          <a:cs typeface="+mn-cs"/>
                        </a:rPr>
                        <a:t>hari</a:t>
                      </a:r>
                      <a:r>
                        <a:rPr lang="id-ID" sz="1500" b="1" dirty="0" smtClean="0">
                          <a:latin typeface="+mn-lt"/>
                          <a:cs typeface="+mn-cs"/>
                        </a:rPr>
                        <a:t> dari </a:t>
                      </a:r>
                      <a:r>
                        <a:rPr lang="en-US" sz="1500" b="1" dirty="0" smtClean="0">
                          <a:latin typeface="+mn-lt"/>
                          <a:cs typeface="+mn-cs"/>
                        </a:rPr>
                        <a:t>46.392 m3/</a:t>
                      </a:r>
                      <a:r>
                        <a:rPr lang="en-US" sz="1500" b="1" dirty="0" err="1" smtClean="0">
                          <a:latin typeface="+mn-lt"/>
                          <a:cs typeface="+mn-cs"/>
                        </a:rPr>
                        <a:t>hari</a:t>
                      </a:r>
                      <a:r>
                        <a:rPr lang="id-ID" sz="1500" b="1" dirty="0" smtClean="0">
                          <a:latin typeface="+mn-lt"/>
                          <a:cs typeface="+mn-cs"/>
                        </a:rPr>
                        <a:t>)</a:t>
                      </a:r>
                    </a:p>
                    <a:p>
                      <a:pPr marL="179388" marR="0" indent="-1793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id-ID" sz="1500" b="1" dirty="0" smtClean="0">
                          <a:latin typeface="+mn-lt"/>
                          <a:cs typeface="+mn-cs"/>
                        </a:rPr>
                        <a:t>Reduksi Sampah 1.763 m3/hari</a:t>
                      </a:r>
                      <a:endParaRPr lang="en-US" sz="1500" b="1" dirty="0" smtClean="0">
                        <a:latin typeface="+mn-lt"/>
                        <a:cs typeface="+mn-cs"/>
                      </a:endParaRPr>
                    </a:p>
                  </a:txBody>
                  <a:tcPr marT="48768" marB="48768"/>
                </a:tc>
                <a:tc>
                  <a:txBody>
                    <a:bodyPr/>
                    <a:lstStyle/>
                    <a:p>
                      <a:endParaRPr lang="id-ID" sz="1500" b="1" dirty="0">
                        <a:solidFill>
                          <a:schemeClr val="tx1"/>
                        </a:solidFill>
                      </a:endParaRPr>
                    </a:p>
                  </a:txBody>
                  <a:tcPr marT="48768" marB="48768">
                    <a:noFill/>
                  </a:tcPr>
                </a:tc>
                <a:tc>
                  <a:txBody>
                    <a:bodyPr/>
                    <a:lstStyle/>
                    <a:p>
                      <a:pPr marL="179388" indent="-179388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  <a:defRPr/>
                      </a:pPr>
                      <a:r>
                        <a:rPr lang="id-ID" sz="1500" b="1" smtClean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3 TPA Regional Sanitary Landfill</a:t>
                      </a:r>
                    </a:p>
                    <a:p>
                      <a:pPr marL="179388" indent="-179388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  <a:defRPr/>
                      </a:pPr>
                      <a:r>
                        <a:rPr lang="id-ID" sz="1500" b="1" smtClean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26 TPA Kab/Kota </a:t>
                      </a:r>
                      <a:r>
                        <a:rPr lang="id-ID" sz="1500" b="1" dirty="0" smtClean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Sanitary Landfill</a:t>
                      </a:r>
                    </a:p>
                    <a:p>
                      <a:pPr marL="179388" marR="0" indent="-1793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id-ID" sz="1500" b="1" dirty="0" smtClean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 </a:t>
                      </a:r>
                      <a:r>
                        <a:rPr lang="id-ID" sz="1500" b="1" dirty="0" smtClean="0">
                          <a:solidFill>
                            <a:schemeClr val="tx1"/>
                          </a:solidFill>
                        </a:rPr>
                        <a:t>TPS </a:t>
                      </a:r>
                      <a:r>
                        <a:rPr lang="en-US" sz="1500" b="1" dirty="0" smtClean="0">
                          <a:latin typeface="+mn-lt"/>
                          <a:cs typeface="+mn-cs"/>
                        </a:rPr>
                        <a:t>4.</a:t>
                      </a:r>
                      <a:r>
                        <a:rPr lang="id-ID" sz="1500" b="1" dirty="0" smtClean="0">
                          <a:latin typeface="+mn-lt"/>
                          <a:cs typeface="+mn-cs"/>
                        </a:rPr>
                        <a:t>349</a:t>
                      </a:r>
                      <a:r>
                        <a:rPr lang="en-US" sz="1500" b="1" dirty="0" smtClean="0">
                          <a:latin typeface="+mn-lt"/>
                          <a:cs typeface="+mn-cs"/>
                        </a:rPr>
                        <a:t> unit</a:t>
                      </a:r>
                      <a:r>
                        <a:rPr lang="id-ID" sz="1500" b="1" dirty="0" smtClean="0">
                          <a:latin typeface="+mn-lt"/>
                          <a:cs typeface="+mn-cs"/>
                        </a:rPr>
                        <a:t> </a:t>
                      </a:r>
                    </a:p>
                    <a:p>
                      <a:pPr marL="179388" marR="0" indent="-1793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id-ID" sz="1500" b="1" dirty="0" smtClean="0">
                          <a:latin typeface="+mn-lt"/>
                          <a:cs typeface="+mn-cs"/>
                        </a:rPr>
                        <a:t> Angkutan </a:t>
                      </a:r>
                      <a:r>
                        <a:rPr lang="en-US" sz="1500" b="1" dirty="0" smtClean="0">
                          <a:latin typeface="+mn-lt"/>
                          <a:cs typeface="+mn-cs"/>
                        </a:rPr>
                        <a:t>1.</a:t>
                      </a:r>
                      <a:r>
                        <a:rPr lang="id-ID" sz="1500" b="1" smtClean="0">
                          <a:latin typeface="+mn-lt"/>
                          <a:cs typeface="+mn-cs"/>
                        </a:rPr>
                        <a:t>450</a:t>
                      </a:r>
                      <a:r>
                        <a:rPr lang="en-US" sz="1500" b="1" smtClean="0">
                          <a:latin typeface="+mn-lt"/>
                          <a:cs typeface="+mn-cs"/>
                        </a:rPr>
                        <a:t>  unit</a:t>
                      </a:r>
                      <a:r>
                        <a:rPr lang="id-ID" sz="1500" b="1" smtClean="0">
                          <a:latin typeface="+mn-lt"/>
                          <a:cs typeface="+mn-cs"/>
                        </a:rPr>
                        <a:t> (Sampah</a:t>
                      </a:r>
                      <a:r>
                        <a:rPr lang="id-ID" sz="1500" b="1" baseline="0" smtClean="0">
                          <a:latin typeface="+mn-lt"/>
                          <a:cs typeface="+mn-cs"/>
                        </a:rPr>
                        <a:t> </a:t>
                      </a:r>
                      <a:r>
                        <a:rPr lang="id-ID" sz="1500" b="1" baseline="0" dirty="0" smtClean="0">
                          <a:latin typeface="+mn-lt"/>
                          <a:cs typeface="+mn-cs"/>
                        </a:rPr>
                        <a:t>Terangkut  </a:t>
                      </a:r>
                      <a:r>
                        <a:rPr lang="en-US" sz="1500" b="1" dirty="0" smtClean="0">
                          <a:latin typeface="+mn-lt"/>
                          <a:cs typeface="+mn-cs"/>
                        </a:rPr>
                        <a:t>3</a:t>
                      </a:r>
                      <a:r>
                        <a:rPr lang="id-ID" sz="1500" b="1" dirty="0" smtClean="0">
                          <a:latin typeface="+mn-lt"/>
                          <a:cs typeface="+mn-cs"/>
                        </a:rPr>
                        <a:t>4</a:t>
                      </a:r>
                      <a:r>
                        <a:rPr lang="en-US" sz="1500" b="1" dirty="0" smtClean="0">
                          <a:latin typeface="+mn-lt"/>
                          <a:cs typeface="+mn-cs"/>
                        </a:rPr>
                        <a:t>.</a:t>
                      </a:r>
                      <a:r>
                        <a:rPr lang="id-ID" sz="1500" b="1" dirty="0" smtClean="0">
                          <a:latin typeface="+mn-lt"/>
                          <a:cs typeface="+mn-cs"/>
                        </a:rPr>
                        <a:t>794</a:t>
                      </a:r>
                      <a:r>
                        <a:rPr lang="en-US" sz="1500" b="1" dirty="0" smtClean="0">
                          <a:latin typeface="+mn-lt"/>
                          <a:cs typeface="+mn-cs"/>
                        </a:rPr>
                        <a:t> m3/</a:t>
                      </a:r>
                      <a:r>
                        <a:rPr lang="en-US" sz="1500" b="1" dirty="0" err="1" smtClean="0">
                          <a:latin typeface="+mn-lt"/>
                          <a:cs typeface="+mn-cs"/>
                        </a:rPr>
                        <a:t>hari</a:t>
                      </a:r>
                      <a:r>
                        <a:rPr lang="id-ID" sz="1500" b="1" dirty="0" smtClean="0">
                          <a:latin typeface="+mn-lt"/>
                          <a:cs typeface="+mn-cs"/>
                        </a:rPr>
                        <a:t> dari </a:t>
                      </a:r>
                      <a:r>
                        <a:rPr lang="en-US" sz="1500" b="1" smtClean="0">
                          <a:latin typeface="+mn-lt"/>
                          <a:cs typeface="+mn-cs"/>
                        </a:rPr>
                        <a:t>50.799</a:t>
                      </a:r>
                      <a:r>
                        <a:rPr lang="id-ID" sz="1500" b="1" smtClean="0">
                          <a:latin typeface="+mn-lt"/>
                          <a:cs typeface="+mn-cs"/>
                        </a:rPr>
                        <a:t> </a:t>
                      </a:r>
                      <a:r>
                        <a:rPr lang="en-US" sz="1500" b="1" smtClean="0">
                          <a:latin typeface="+mn-lt"/>
                          <a:cs typeface="+mn-cs"/>
                        </a:rPr>
                        <a:t>m3/hari</a:t>
                      </a:r>
                      <a:r>
                        <a:rPr lang="id-ID" sz="1500" b="1" smtClean="0">
                          <a:latin typeface="+mn-lt"/>
                          <a:cs typeface="+mn-cs"/>
                        </a:rPr>
                        <a:t>)</a:t>
                      </a:r>
                    </a:p>
                    <a:p>
                      <a:pPr marL="179388" marR="0" indent="-1793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id-ID" sz="1500" b="1" smtClean="0">
                          <a:latin typeface="+mn-lt"/>
                          <a:cs typeface="+mn-cs"/>
                        </a:rPr>
                        <a:t>Reduksi Sampah (3R) 8.000 m3/hari</a:t>
                      </a:r>
                      <a:endParaRPr lang="en-US" sz="1500" b="1" dirty="0" smtClean="0">
                        <a:latin typeface="+mn-lt"/>
                        <a:cs typeface="+mn-cs"/>
                      </a:endParaRPr>
                    </a:p>
                  </a:txBody>
                  <a:tcPr marT="48768" marB="48768"/>
                </a:tc>
              </a:tr>
              <a:tr h="2918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1500" b="1" u="sng" dirty="0" smtClean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PERENCANAAN</a:t>
                      </a:r>
                    </a:p>
                  </a:txBody>
                  <a:tcPr marT="48768" marB="48768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d-ID" sz="1500" dirty="0">
                        <a:solidFill>
                          <a:schemeClr val="tx1"/>
                        </a:solidFill>
                      </a:endParaRPr>
                    </a:p>
                  </a:txBody>
                  <a:tcPr marT="48768" marB="48768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1500" b="1" u="sng" dirty="0" smtClean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PERENCANAAN</a:t>
                      </a:r>
                    </a:p>
                  </a:txBody>
                  <a:tcPr marT="48768" marB="48768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548059">
                <a:tc>
                  <a:txBody>
                    <a:bodyPr/>
                    <a:lstStyle/>
                    <a:p>
                      <a:r>
                        <a:rPr lang="id-ID" sz="1400" b="1" smtClean="0">
                          <a:solidFill>
                            <a:schemeClr val="tx1"/>
                          </a:solidFill>
                        </a:rPr>
                        <a:t>Baru 12 Kab/Kota (</a:t>
                      </a:r>
                      <a:r>
                        <a:rPr lang="nn-NO" sz="1400" b="1" smtClean="0">
                          <a:solidFill>
                            <a:schemeClr val="tx1"/>
                          </a:solidFill>
                        </a:rPr>
                        <a:t>RPJMD </a:t>
                      </a:r>
                      <a:r>
                        <a:rPr lang="nn-NO" sz="1400" b="1" dirty="0" smtClean="0">
                          <a:solidFill>
                            <a:schemeClr val="tx1"/>
                          </a:solidFill>
                        </a:rPr>
                        <a:t>dan </a:t>
                      </a:r>
                      <a:r>
                        <a:rPr lang="nn-NO" sz="1400" b="1" smtClean="0">
                          <a:solidFill>
                            <a:schemeClr val="tx1"/>
                          </a:solidFill>
                        </a:rPr>
                        <a:t>Renstra SKPD</a:t>
                      </a:r>
                      <a:r>
                        <a:rPr lang="id-ID" sz="1400" b="1" smtClean="0">
                          <a:solidFill>
                            <a:schemeClr val="tx1"/>
                          </a:solidFill>
                        </a:rPr>
                        <a:t>)</a:t>
                      </a:r>
                      <a:r>
                        <a:rPr lang="nn-NO" sz="1400" b="1" smtClean="0">
                          <a:solidFill>
                            <a:schemeClr val="tx1"/>
                          </a:solidFill>
                        </a:rPr>
                        <a:t>, masterplan/outline </a:t>
                      </a:r>
                      <a:r>
                        <a:rPr lang="nn-NO" sz="1400" b="1" dirty="0" smtClean="0">
                          <a:solidFill>
                            <a:schemeClr val="tx1"/>
                          </a:solidFill>
                        </a:rPr>
                        <a:t>plan persampahan</a:t>
                      </a:r>
                      <a:endParaRPr lang="id-ID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T="48768" marB="48768"/>
                </a:tc>
                <a:tc>
                  <a:txBody>
                    <a:bodyPr/>
                    <a:lstStyle/>
                    <a:p>
                      <a:endParaRPr lang="id-ID" sz="1500" dirty="0">
                        <a:solidFill>
                          <a:schemeClr val="tx1"/>
                        </a:solidFill>
                      </a:endParaRPr>
                    </a:p>
                  </a:txBody>
                  <a:tcPr marT="48768" marB="48768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d-ID" sz="1400" b="1" smtClean="0">
                          <a:solidFill>
                            <a:schemeClr val="tx1"/>
                          </a:solidFill>
                        </a:rPr>
                        <a:t>Target 27 Kab/Kota (</a:t>
                      </a:r>
                      <a:r>
                        <a:rPr lang="nn-NO" sz="1400" b="1" smtClean="0">
                          <a:solidFill>
                            <a:schemeClr val="tx1"/>
                          </a:solidFill>
                        </a:rPr>
                        <a:t>RPJMD </a:t>
                      </a:r>
                      <a:r>
                        <a:rPr lang="nn-NO" sz="1400" b="1" dirty="0" smtClean="0">
                          <a:solidFill>
                            <a:schemeClr val="tx1"/>
                          </a:solidFill>
                        </a:rPr>
                        <a:t>dan </a:t>
                      </a:r>
                      <a:r>
                        <a:rPr lang="nn-NO" sz="1400" b="1" smtClean="0">
                          <a:solidFill>
                            <a:schemeClr val="tx1"/>
                          </a:solidFill>
                        </a:rPr>
                        <a:t>Renstra SKPD</a:t>
                      </a:r>
                      <a:r>
                        <a:rPr lang="id-ID" sz="1400" b="1" smtClean="0">
                          <a:solidFill>
                            <a:schemeClr val="tx1"/>
                          </a:solidFill>
                        </a:rPr>
                        <a:t>)</a:t>
                      </a:r>
                      <a:r>
                        <a:rPr lang="nn-NO" sz="1400" b="1" smtClean="0">
                          <a:solidFill>
                            <a:schemeClr val="tx1"/>
                          </a:solidFill>
                        </a:rPr>
                        <a:t>, masterplan/outline </a:t>
                      </a:r>
                      <a:r>
                        <a:rPr lang="nn-NO" sz="1400" b="1" dirty="0" smtClean="0">
                          <a:solidFill>
                            <a:schemeClr val="tx1"/>
                          </a:solidFill>
                        </a:rPr>
                        <a:t>plan persampahan</a:t>
                      </a:r>
                      <a:endParaRPr lang="id-ID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T="48768" marB="48768"/>
                </a:tc>
              </a:tr>
            </a:tbl>
          </a:graphicData>
        </a:graphic>
      </p:graphicFrame>
      <p:sp>
        <p:nvSpPr>
          <p:cNvPr id="14" name="Right Arrow 13"/>
          <p:cNvSpPr/>
          <p:nvPr/>
        </p:nvSpPr>
        <p:spPr>
          <a:xfrm>
            <a:off x="3744240" y="3071810"/>
            <a:ext cx="1714512" cy="3286148"/>
          </a:xfrm>
          <a:prstGeom prst="rightArrow">
            <a:avLst>
              <a:gd name="adj1" fmla="val 47654"/>
              <a:gd name="adj2" fmla="val 41834"/>
            </a:avLst>
          </a:prstGeom>
          <a:solidFill>
            <a:srgbClr val="FFC000">
              <a:alpha val="50196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1600" b="1" i="1" smtClean="0">
                <a:solidFill>
                  <a:schemeClr val="tx1"/>
                </a:solidFill>
              </a:rPr>
              <a:t>Intervensi thd 1.400.000 KK</a:t>
            </a:r>
            <a:r>
              <a:rPr lang="id-ID" sz="1600" b="1" i="1" smtClean="0">
                <a:solidFill>
                  <a:schemeClr val="tx1"/>
                </a:solidFill>
              </a:rPr>
              <a:t> utk Reduksi Sampah</a:t>
            </a:r>
            <a:endParaRPr lang="fi-FI" sz="1600" b="1" i="1">
              <a:solidFill>
                <a:schemeClr val="tx1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460432" y="6488668"/>
            <a:ext cx="683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8295977-0CD6-4BB0-B888-B37037E33CC0}" type="slidenum">
              <a:rPr lang="id-ID" b="1" smtClean="0"/>
              <a:pPr algn="r"/>
              <a:t>10</a:t>
            </a:fld>
            <a:endParaRPr lang="id-ID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24200" y="0"/>
            <a:ext cx="6015038" cy="30797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i="1">
                <a:solidFill>
                  <a:schemeClr val="bg1"/>
                </a:solidFill>
                <a:latin typeface="Segoe UI Light" pitchFamily="34" charset="0"/>
                <a:cs typeface="+mn-cs"/>
              </a:rPr>
              <a:t>Roadmap Sanitasi Jawa Barat 2013-2018</a:t>
            </a:r>
            <a:endParaRPr lang="id-ID" sz="1400" b="1" i="1">
              <a:solidFill>
                <a:schemeClr val="bg1"/>
              </a:solidFill>
              <a:latin typeface="Segoe UI Light" pitchFamily="34" charset="0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4950" y="86404"/>
            <a:ext cx="5486400" cy="830263"/>
          </a:xfrm>
          <a:prstGeom prst="rect">
            <a:avLst/>
          </a:prstGeom>
          <a:solidFill>
            <a:schemeClr val="accent6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>
                <a:solidFill>
                  <a:schemeClr val="bg1"/>
                </a:solidFill>
                <a:latin typeface="+mn-lt"/>
                <a:cs typeface="+mn-cs"/>
              </a:rPr>
              <a:t>PENGELOLAAN SAMPAH PERKOTAAN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>
                <a:solidFill>
                  <a:schemeClr val="bg1"/>
                </a:solidFill>
                <a:latin typeface="+mn-lt"/>
                <a:cs typeface="+mn-cs"/>
              </a:rPr>
              <a:t>JAWA BARAT</a:t>
            </a:r>
            <a:endParaRPr lang="id-ID" sz="2400" b="1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76200" y="2757502"/>
            <a:ext cx="3048000" cy="2743200"/>
          </a:xfrm>
          <a:prstGeom prst="rect">
            <a:avLst/>
          </a:prstGeom>
          <a:solidFill>
            <a:srgbClr val="C3D69B">
              <a:alpha val="50196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274320" indent="-274320" fontAlgn="auto">
              <a:spcBef>
                <a:spcPct val="20000"/>
              </a:spcBef>
              <a:spcAft>
                <a:spcPts val="0"/>
              </a:spcAft>
              <a:buClr>
                <a:srgbClr val="31B6FD"/>
              </a:buClr>
              <a:buSzPct val="100000"/>
              <a:defRPr/>
            </a:pPr>
            <a:r>
              <a:rPr lang="en-US" dirty="0" err="1">
                <a:solidFill>
                  <a:srgbClr val="073E87"/>
                </a:solidFill>
                <a:latin typeface="+mn-lt"/>
                <a:cs typeface="+mn-cs"/>
              </a:rPr>
              <a:t>Timbulan</a:t>
            </a:r>
            <a:r>
              <a:rPr lang="en-US" dirty="0">
                <a:solidFill>
                  <a:srgbClr val="073E87"/>
                </a:solidFill>
                <a:latin typeface="+mn-lt"/>
                <a:cs typeface="+mn-cs"/>
              </a:rPr>
              <a:t> </a:t>
            </a:r>
            <a:r>
              <a:rPr lang="en-US" dirty="0" err="1">
                <a:solidFill>
                  <a:srgbClr val="073E87"/>
                </a:solidFill>
                <a:latin typeface="+mn-lt"/>
                <a:cs typeface="+mn-cs"/>
              </a:rPr>
              <a:t>Sampah</a:t>
            </a:r>
            <a:r>
              <a:rPr lang="en-US" dirty="0">
                <a:solidFill>
                  <a:srgbClr val="073E87"/>
                </a:solidFill>
                <a:latin typeface="+mn-lt"/>
                <a:cs typeface="+mn-cs"/>
              </a:rPr>
              <a:t> </a:t>
            </a:r>
            <a:r>
              <a:rPr lang="en-US" dirty="0" err="1">
                <a:solidFill>
                  <a:srgbClr val="073E87"/>
                </a:solidFill>
                <a:latin typeface="+mn-lt"/>
                <a:cs typeface="+mn-cs"/>
              </a:rPr>
              <a:t>Perkotaan</a:t>
            </a:r>
            <a:endParaRPr lang="en-US" dirty="0">
              <a:solidFill>
                <a:srgbClr val="073E87"/>
              </a:solidFill>
              <a:latin typeface="+mn-lt"/>
              <a:cs typeface="+mn-cs"/>
            </a:endParaRPr>
          </a:p>
          <a:p>
            <a:pPr marL="274320" indent="-274320" fontAlgn="auto">
              <a:spcBef>
                <a:spcPct val="20000"/>
              </a:spcBef>
              <a:spcAft>
                <a:spcPts val="0"/>
              </a:spcAft>
              <a:buClr>
                <a:srgbClr val="31B6FD"/>
              </a:buClr>
              <a:buSzPct val="100000"/>
              <a:defRPr/>
            </a:pPr>
            <a:r>
              <a:rPr lang="en-US" sz="2000" b="1" dirty="0">
                <a:latin typeface="+mn-lt"/>
                <a:cs typeface="+mn-cs"/>
              </a:rPr>
              <a:t>46.392 m3/</a:t>
            </a:r>
            <a:r>
              <a:rPr lang="en-US" sz="2000" b="1" dirty="0" err="1">
                <a:latin typeface="+mn-lt"/>
                <a:cs typeface="+mn-cs"/>
              </a:rPr>
              <a:t>hari</a:t>
            </a:r>
            <a:endParaRPr lang="en-US" sz="2000" b="1" dirty="0">
              <a:latin typeface="+mn-lt"/>
              <a:cs typeface="+mn-cs"/>
            </a:endParaRPr>
          </a:p>
          <a:p>
            <a:pPr marL="274320" indent="-274320" fontAlgn="auto">
              <a:spcBef>
                <a:spcPct val="20000"/>
              </a:spcBef>
              <a:spcAft>
                <a:spcPts val="0"/>
              </a:spcAft>
              <a:buClr>
                <a:srgbClr val="31B6FD"/>
              </a:buClr>
              <a:buSzPct val="100000"/>
              <a:defRPr/>
            </a:pPr>
            <a:r>
              <a:rPr lang="en-US" dirty="0" err="1">
                <a:solidFill>
                  <a:srgbClr val="073E87"/>
                </a:solidFill>
                <a:latin typeface="+mn-lt"/>
                <a:cs typeface="+mn-cs"/>
              </a:rPr>
              <a:t>Sampah</a:t>
            </a:r>
            <a:r>
              <a:rPr lang="en-US" dirty="0">
                <a:solidFill>
                  <a:srgbClr val="073E87"/>
                </a:solidFill>
                <a:latin typeface="+mn-lt"/>
                <a:cs typeface="+mn-cs"/>
              </a:rPr>
              <a:t> </a:t>
            </a:r>
            <a:r>
              <a:rPr lang="en-US" dirty="0" err="1">
                <a:solidFill>
                  <a:srgbClr val="073E87"/>
                </a:solidFill>
                <a:latin typeface="+mn-lt"/>
                <a:cs typeface="+mn-cs"/>
              </a:rPr>
              <a:t>terangkut</a:t>
            </a:r>
            <a:r>
              <a:rPr lang="en-US" dirty="0">
                <a:solidFill>
                  <a:srgbClr val="073E87"/>
                </a:solidFill>
                <a:latin typeface="+mn-lt"/>
                <a:cs typeface="+mn-cs"/>
              </a:rPr>
              <a:t> </a:t>
            </a:r>
            <a:r>
              <a:rPr lang="en-US" dirty="0" err="1">
                <a:solidFill>
                  <a:srgbClr val="073E87"/>
                </a:solidFill>
                <a:latin typeface="+mn-lt"/>
                <a:cs typeface="+mn-cs"/>
              </a:rPr>
              <a:t>ke</a:t>
            </a:r>
            <a:r>
              <a:rPr lang="en-US" dirty="0">
                <a:solidFill>
                  <a:srgbClr val="073E87"/>
                </a:solidFill>
                <a:latin typeface="+mn-lt"/>
                <a:cs typeface="+mn-cs"/>
              </a:rPr>
              <a:t> TPA</a:t>
            </a:r>
          </a:p>
          <a:p>
            <a:pPr marL="274320" indent="-274320" fontAlgn="auto">
              <a:spcBef>
                <a:spcPct val="20000"/>
              </a:spcBef>
              <a:spcAft>
                <a:spcPts val="0"/>
              </a:spcAft>
              <a:buClr>
                <a:srgbClr val="31B6FD"/>
              </a:buClr>
              <a:buSzPct val="100000"/>
              <a:defRPr/>
            </a:pPr>
            <a:r>
              <a:rPr lang="en-US" sz="2000" b="1" dirty="0">
                <a:latin typeface="+mn-lt"/>
                <a:cs typeface="+mn-cs"/>
              </a:rPr>
              <a:t>29</a:t>
            </a:r>
            <a:r>
              <a:rPr lang="id-ID" sz="2000" b="1" dirty="0">
                <a:latin typeface="+mn-lt"/>
                <a:cs typeface="+mn-cs"/>
              </a:rPr>
              <a:t>.</a:t>
            </a:r>
            <a:r>
              <a:rPr lang="en-US" sz="2000" b="1" dirty="0">
                <a:latin typeface="+mn-lt"/>
                <a:cs typeface="+mn-cs"/>
              </a:rPr>
              <a:t>472 m3/</a:t>
            </a:r>
            <a:r>
              <a:rPr lang="en-US" sz="2000" b="1" dirty="0" err="1">
                <a:latin typeface="+mn-lt"/>
                <a:cs typeface="+mn-cs"/>
              </a:rPr>
              <a:t>hari</a:t>
            </a:r>
            <a:endParaRPr lang="en-US" sz="2000" b="1" dirty="0">
              <a:latin typeface="+mn-lt"/>
              <a:cs typeface="+mn-cs"/>
            </a:endParaRPr>
          </a:p>
          <a:p>
            <a:pPr marL="274320" indent="-274320" fontAlgn="auto">
              <a:spcBef>
                <a:spcPct val="20000"/>
              </a:spcBef>
              <a:spcAft>
                <a:spcPts val="0"/>
              </a:spcAft>
              <a:buClr>
                <a:srgbClr val="31B6FD"/>
              </a:buClr>
              <a:buSzPct val="100000"/>
              <a:defRPr/>
            </a:pPr>
            <a:r>
              <a:rPr lang="en-US" dirty="0">
                <a:solidFill>
                  <a:srgbClr val="073E87"/>
                </a:solidFill>
                <a:latin typeface="+mn-lt"/>
                <a:cs typeface="+mn-cs"/>
              </a:rPr>
              <a:t>TPS yang </a:t>
            </a:r>
            <a:r>
              <a:rPr lang="en-US" dirty="0" err="1">
                <a:solidFill>
                  <a:srgbClr val="073E87"/>
                </a:solidFill>
                <a:latin typeface="+mn-lt"/>
                <a:cs typeface="+mn-cs"/>
              </a:rPr>
              <a:t>tersedia</a:t>
            </a:r>
            <a:endParaRPr lang="en-US" dirty="0">
              <a:solidFill>
                <a:srgbClr val="073E87"/>
              </a:solidFill>
              <a:latin typeface="+mn-lt"/>
              <a:cs typeface="+mn-cs"/>
            </a:endParaRPr>
          </a:p>
          <a:p>
            <a:pPr marL="274320" indent="-274320" fontAlgn="auto">
              <a:spcBef>
                <a:spcPct val="20000"/>
              </a:spcBef>
              <a:spcAft>
                <a:spcPts val="0"/>
              </a:spcAft>
              <a:buClr>
                <a:srgbClr val="31B6FD"/>
              </a:buClr>
              <a:buSzPct val="100000"/>
              <a:defRPr/>
            </a:pPr>
            <a:r>
              <a:rPr lang="en-US" sz="2000" b="1" dirty="0">
                <a:latin typeface="+mn-lt"/>
                <a:cs typeface="+mn-cs"/>
              </a:rPr>
              <a:t>3.125 unit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buClr>
                <a:srgbClr val="31B6FD"/>
              </a:buClr>
              <a:buSzPct val="100000"/>
              <a:defRPr/>
            </a:pPr>
            <a:r>
              <a:rPr lang="en-US" dirty="0">
                <a:solidFill>
                  <a:srgbClr val="073E87"/>
                </a:solidFill>
                <a:latin typeface="+mn-lt"/>
                <a:cs typeface="+mn-cs"/>
              </a:rPr>
              <a:t>Armada yang </a:t>
            </a:r>
            <a:r>
              <a:rPr lang="en-US" dirty="0" err="1">
                <a:solidFill>
                  <a:srgbClr val="073E87"/>
                </a:solidFill>
                <a:latin typeface="+mn-lt"/>
                <a:cs typeface="+mn-cs"/>
              </a:rPr>
              <a:t>tersedia</a:t>
            </a:r>
            <a:endParaRPr lang="en-US" dirty="0">
              <a:solidFill>
                <a:srgbClr val="073E87"/>
              </a:solidFill>
              <a:latin typeface="+mn-lt"/>
              <a:cs typeface="+mn-cs"/>
            </a:endParaRPr>
          </a:p>
          <a:p>
            <a:pPr marL="274320" indent="-274320" fontAlgn="auto">
              <a:spcBef>
                <a:spcPct val="20000"/>
              </a:spcBef>
              <a:spcAft>
                <a:spcPts val="0"/>
              </a:spcAft>
              <a:buClr>
                <a:srgbClr val="31B6FD"/>
              </a:buClr>
              <a:buSzPct val="100000"/>
              <a:defRPr/>
            </a:pPr>
            <a:r>
              <a:rPr lang="en-US" sz="2000" b="1" dirty="0">
                <a:latin typeface="+mn-lt"/>
                <a:cs typeface="+mn-cs"/>
              </a:rPr>
              <a:t>975 unit</a:t>
            </a:r>
          </a:p>
        </p:txBody>
      </p:sp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712788" y="1500174"/>
            <a:ext cx="174515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/>
              <a:t>REALITAS </a:t>
            </a:r>
            <a:r>
              <a:rPr lang="en-US" sz="2000" b="1" smtClean="0"/>
              <a:t>201</a:t>
            </a:r>
            <a:r>
              <a:rPr lang="id-ID" sz="2000" b="1" smtClean="0"/>
              <a:t>3</a:t>
            </a:r>
            <a:endParaRPr lang="id-ID" sz="2000" b="1"/>
          </a:p>
        </p:txBody>
      </p:sp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587375" y="1814499"/>
            <a:ext cx="2129109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 err="1"/>
              <a:t>Cakupan</a:t>
            </a:r>
            <a:r>
              <a:rPr lang="en-US" dirty="0"/>
              <a:t> </a:t>
            </a:r>
            <a:r>
              <a:rPr lang="en-US" dirty="0" err="1"/>
              <a:t>Pelayanan</a:t>
            </a:r>
            <a:endParaRPr lang="en-US" dirty="0"/>
          </a:p>
          <a:p>
            <a:pPr algn="ctr"/>
            <a:r>
              <a:rPr lang="id-ID" sz="4000" b="1" dirty="0" smtClean="0">
                <a:solidFill>
                  <a:srgbClr val="FF0000"/>
                </a:solidFill>
                <a:latin typeface="Arial Rounded MT Bold" pitchFamily="34" charset="0"/>
              </a:rPr>
              <a:t>64,</a:t>
            </a:r>
            <a:r>
              <a:rPr lang="en-US" sz="4000" b="1" dirty="0" smtClean="0">
                <a:solidFill>
                  <a:srgbClr val="FF0000"/>
                </a:solidFill>
                <a:latin typeface="Arial Rounded MT Bold" pitchFamily="34" charset="0"/>
              </a:rPr>
              <a:t>96</a:t>
            </a:r>
            <a:r>
              <a:rPr lang="id-ID" sz="4000" b="1" dirty="0" smtClean="0">
                <a:solidFill>
                  <a:srgbClr val="FF0000"/>
                </a:solidFill>
                <a:latin typeface="Arial Rounded MT Bold" pitchFamily="34" charset="0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latin typeface="Arial Rounded MT Bold" pitchFamily="34" charset="0"/>
              </a:rPr>
              <a:t>%</a:t>
            </a:r>
            <a:endParaRPr lang="id-ID" sz="2000" b="1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sp>
        <p:nvSpPr>
          <p:cNvPr id="8" name="Content Placeholder 1"/>
          <p:cNvSpPr txBox="1">
            <a:spLocks/>
          </p:cNvSpPr>
          <p:nvPr/>
        </p:nvSpPr>
        <p:spPr>
          <a:xfrm>
            <a:off x="6019800" y="2757502"/>
            <a:ext cx="3048000" cy="2743200"/>
          </a:xfrm>
          <a:prstGeom prst="rect">
            <a:avLst/>
          </a:prstGeom>
          <a:solidFill>
            <a:srgbClr val="C3D69B">
              <a:alpha val="50196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274320" indent="-274320" fontAlgn="auto">
              <a:spcBef>
                <a:spcPct val="20000"/>
              </a:spcBef>
              <a:spcAft>
                <a:spcPts val="0"/>
              </a:spcAft>
              <a:buClr>
                <a:srgbClr val="31B6FD"/>
              </a:buClr>
              <a:buSzPct val="100000"/>
              <a:defRPr/>
            </a:pPr>
            <a:r>
              <a:rPr lang="en-US" dirty="0" err="1">
                <a:solidFill>
                  <a:srgbClr val="073E87"/>
                </a:solidFill>
                <a:latin typeface="+mn-lt"/>
                <a:cs typeface="+mn-cs"/>
              </a:rPr>
              <a:t>Timbulan</a:t>
            </a:r>
            <a:r>
              <a:rPr lang="en-US" dirty="0">
                <a:solidFill>
                  <a:srgbClr val="073E87"/>
                </a:solidFill>
                <a:latin typeface="+mn-lt"/>
                <a:cs typeface="+mn-cs"/>
              </a:rPr>
              <a:t> </a:t>
            </a:r>
            <a:r>
              <a:rPr lang="en-US" dirty="0" err="1">
                <a:solidFill>
                  <a:srgbClr val="073E87"/>
                </a:solidFill>
                <a:latin typeface="+mn-lt"/>
                <a:cs typeface="+mn-cs"/>
              </a:rPr>
              <a:t>Sampah</a:t>
            </a:r>
            <a:r>
              <a:rPr lang="en-US" dirty="0">
                <a:solidFill>
                  <a:srgbClr val="073E87"/>
                </a:solidFill>
                <a:latin typeface="+mn-lt"/>
                <a:cs typeface="+mn-cs"/>
              </a:rPr>
              <a:t> </a:t>
            </a:r>
            <a:r>
              <a:rPr lang="en-US" dirty="0" err="1">
                <a:solidFill>
                  <a:srgbClr val="073E87"/>
                </a:solidFill>
                <a:latin typeface="+mn-lt"/>
                <a:cs typeface="+mn-cs"/>
              </a:rPr>
              <a:t>Perkotaan</a:t>
            </a:r>
            <a:endParaRPr lang="en-US" dirty="0">
              <a:solidFill>
                <a:srgbClr val="073E87"/>
              </a:solidFill>
              <a:latin typeface="+mn-lt"/>
              <a:cs typeface="+mn-cs"/>
            </a:endParaRPr>
          </a:p>
          <a:p>
            <a:pPr marL="274320" indent="-274320" fontAlgn="auto">
              <a:spcBef>
                <a:spcPct val="20000"/>
              </a:spcBef>
              <a:spcAft>
                <a:spcPts val="0"/>
              </a:spcAft>
              <a:buClr>
                <a:srgbClr val="31B6FD"/>
              </a:buClr>
              <a:buSzPct val="100000"/>
              <a:defRPr/>
            </a:pPr>
            <a:r>
              <a:rPr lang="en-US" sz="2000" b="1" dirty="0">
                <a:latin typeface="+mn-lt"/>
                <a:cs typeface="+mn-cs"/>
              </a:rPr>
              <a:t>50.799 m3/</a:t>
            </a:r>
            <a:r>
              <a:rPr lang="en-US" sz="2000" b="1" dirty="0" err="1">
                <a:latin typeface="+mn-lt"/>
                <a:cs typeface="+mn-cs"/>
              </a:rPr>
              <a:t>hari</a:t>
            </a:r>
            <a:endParaRPr lang="en-US" sz="2000" b="1" dirty="0">
              <a:latin typeface="+mn-lt"/>
              <a:cs typeface="+mn-cs"/>
            </a:endParaRPr>
          </a:p>
          <a:p>
            <a:pPr marL="274320" indent="-274320" fontAlgn="auto">
              <a:spcBef>
                <a:spcPct val="20000"/>
              </a:spcBef>
              <a:spcAft>
                <a:spcPts val="0"/>
              </a:spcAft>
              <a:buClr>
                <a:srgbClr val="31B6FD"/>
              </a:buClr>
              <a:buSzPct val="100000"/>
              <a:defRPr/>
            </a:pPr>
            <a:r>
              <a:rPr lang="en-US" dirty="0" err="1">
                <a:solidFill>
                  <a:srgbClr val="073E87"/>
                </a:solidFill>
                <a:latin typeface="+mn-lt"/>
                <a:cs typeface="+mn-cs"/>
              </a:rPr>
              <a:t>Sampah</a:t>
            </a:r>
            <a:r>
              <a:rPr lang="en-US" dirty="0">
                <a:solidFill>
                  <a:srgbClr val="073E87"/>
                </a:solidFill>
                <a:latin typeface="+mn-lt"/>
                <a:cs typeface="+mn-cs"/>
              </a:rPr>
              <a:t> </a:t>
            </a:r>
            <a:r>
              <a:rPr lang="en-US" dirty="0" err="1">
                <a:solidFill>
                  <a:srgbClr val="073E87"/>
                </a:solidFill>
                <a:latin typeface="+mn-lt"/>
                <a:cs typeface="+mn-cs"/>
              </a:rPr>
              <a:t>terangkut</a:t>
            </a:r>
            <a:r>
              <a:rPr lang="en-US" dirty="0">
                <a:solidFill>
                  <a:srgbClr val="073E87"/>
                </a:solidFill>
                <a:latin typeface="+mn-lt"/>
                <a:cs typeface="+mn-cs"/>
              </a:rPr>
              <a:t> </a:t>
            </a:r>
            <a:r>
              <a:rPr lang="en-US" dirty="0" err="1">
                <a:solidFill>
                  <a:srgbClr val="073E87"/>
                </a:solidFill>
                <a:latin typeface="+mn-lt"/>
                <a:cs typeface="+mn-cs"/>
              </a:rPr>
              <a:t>ke</a:t>
            </a:r>
            <a:r>
              <a:rPr lang="en-US" dirty="0">
                <a:solidFill>
                  <a:srgbClr val="073E87"/>
                </a:solidFill>
                <a:latin typeface="+mn-lt"/>
                <a:cs typeface="+mn-cs"/>
              </a:rPr>
              <a:t> TPA</a:t>
            </a:r>
          </a:p>
          <a:p>
            <a:pPr marL="274320" indent="-274320" fontAlgn="auto">
              <a:spcBef>
                <a:spcPct val="20000"/>
              </a:spcBef>
              <a:spcAft>
                <a:spcPts val="0"/>
              </a:spcAft>
              <a:buClr>
                <a:srgbClr val="31B6FD"/>
              </a:buClr>
              <a:buSzPct val="100000"/>
              <a:defRPr/>
            </a:pPr>
            <a:r>
              <a:rPr lang="en-US" sz="2000" b="1" dirty="0">
                <a:latin typeface="+mn-lt"/>
                <a:cs typeface="+mn-cs"/>
              </a:rPr>
              <a:t>3</a:t>
            </a:r>
            <a:r>
              <a:rPr lang="id-ID" sz="2000" b="1" dirty="0">
                <a:latin typeface="+mn-lt"/>
                <a:cs typeface="+mn-cs"/>
              </a:rPr>
              <a:t>4</a:t>
            </a:r>
            <a:r>
              <a:rPr lang="en-US" sz="2000" b="1" dirty="0">
                <a:latin typeface="+mn-lt"/>
                <a:cs typeface="+mn-cs"/>
              </a:rPr>
              <a:t>.</a:t>
            </a:r>
            <a:r>
              <a:rPr lang="id-ID" sz="2000" b="1" dirty="0">
                <a:latin typeface="+mn-lt"/>
                <a:cs typeface="+mn-cs"/>
              </a:rPr>
              <a:t>794</a:t>
            </a:r>
            <a:r>
              <a:rPr lang="en-US" sz="2000" b="1" dirty="0">
                <a:latin typeface="+mn-lt"/>
                <a:cs typeface="+mn-cs"/>
              </a:rPr>
              <a:t> m3/</a:t>
            </a:r>
            <a:r>
              <a:rPr lang="en-US" sz="2000" b="1" dirty="0" err="1">
                <a:latin typeface="+mn-lt"/>
                <a:cs typeface="+mn-cs"/>
              </a:rPr>
              <a:t>hari</a:t>
            </a:r>
            <a:endParaRPr lang="en-US" sz="2000" b="1" dirty="0">
              <a:latin typeface="+mn-lt"/>
              <a:cs typeface="+mn-cs"/>
            </a:endParaRPr>
          </a:p>
          <a:p>
            <a:pPr marL="274320" indent="-274320" fontAlgn="auto">
              <a:spcBef>
                <a:spcPct val="20000"/>
              </a:spcBef>
              <a:spcAft>
                <a:spcPts val="0"/>
              </a:spcAft>
              <a:buClr>
                <a:srgbClr val="31B6FD"/>
              </a:buClr>
              <a:buSzPct val="100000"/>
              <a:defRPr/>
            </a:pPr>
            <a:r>
              <a:rPr lang="en-US" dirty="0">
                <a:solidFill>
                  <a:srgbClr val="073E87"/>
                </a:solidFill>
                <a:latin typeface="+mn-lt"/>
                <a:cs typeface="+mn-cs"/>
              </a:rPr>
              <a:t>TPS yang </a:t>
            </a:r>
            <a:r>
              <a:rPr lang="en-US" dirty="0" err="1">
                <a:solidFill>
                  <a:srgbClr val="073E87"/>
                </a:solidFill>
                <a:latin typeface="+mn-lt"/>
                <a:cs typeface="+mn-cs"/>
              </a:rPr>
              <a:t>tersedia</a:t>
            </a:r>
            <a:endParaRPr lang="en-US" dirty="0">
              <a:solidFill>
                <a:srgbClr val="073E87"/>
              </a:solidFill>
              <a:latin typeface="+mn-lt"/>
              <a:cs typeface="+mn-cs"/>
            </a:endParaRPr>
          </a:p>
          <a:p>
            <a:pPr marL="274320" indent="-274320" fontAlgn="auto">
              <a:spcBef>
                <a:spcPct val="20000"/>
              </a:spcBef>
              <a:spcAft>
                <a:spcPts val="0"/>
              </a:spcAft>
              <a:buClr>
                <a:srgbClr val="31B6FD"/>
              </a:buClr>
              <a:buSzPct val="100000"/>
              <a:defRPr/>
            </a:pPr>
            <a:r>
              <a:rPr lang="en-US" sz="2000" b="1" dirty="0">
                <a:latin typeface="+mn-lt"/>
                <a:cs typeface="+mn-cs"/>
              </a:rPr>
              <a:t>4.</a:t>
            </a:r>
            <a:r>
              <a:rPr lang="id-ID" sz="2000" b="1" dirty="0">
                <a:latin typeface="+mn-lt"/>
                <a:cs typeface="+mn-cs"/>
              </a:rPr>
              <a:t>349</a:t>
            </a:r>
            <a:r>
              <a:rPr lang="en-US" sz="2000" b="1" dirty="0">
                <a:latin typeface="+mn-lt"/>
                <a:cs typeface="+mn-cs"/>
              </a:rPr>
              <a:t> unit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buClr>
                <a:srgbClr val="31B6FD"/>
              </a:buClr>
              <a:buSzPct val="100000"/>
              <a:defRPr/>
            </a:pPr>
            <a:r>
              <a:rPr lang="en-US" dirty="0">
                <a:solidFill>
                  <a:srgbClr val="073E87"/>
                </a:solidFill>
                <a:latin typeface="+mn-lt"/>
                <a:cs typeface="+mn-cs"/>
              </a:rPr>
              <a:t>Armada yang </a:t>
            </a:r>
            <a:r>
              <a:rPr lang="en-US" dirty="0" err="1">
                <a:solidFill>
                  <a:srgbClr val="073E87"/>
                </a:solidFill>
                <a:latin typeface="+mn-lt"/>
                <a:cs typeface="+mn-cs"/>
              </a:rPr>
              <a:t>tersedia</a:t>
            </a:r>
            <a:endParaRPr lang="en-US" dirty="0">
              <a:solidFill>
                <a:srgbClr val="073E87"/>
              </a:solidFill>
              <a:latin typeface="+mn-lt"/>
              <a:cs typeface="+mn-cs"/>
            </a:endParaRPr>
          </a:p>
          <a:p>
            <a:pPr marL="274320" indent="-274320" fontAlgn="auto">
              <a:spcBef>
                <a:spcPct val="20000"/>
              </a:spcBef>
              <a:spcAft>
                <a:spcPts val="0"/>
              </a:spcAft>
              <a:buClr>
                <a:srgbClr val="31B6FD"/>
              </a:buClr>
              <a:buSzPct val="100000"/>
              <a:defRPr/>
            </a:pPr>
            <a:r>
              <a:rPr lang="en-US" sz="2000" b="1" dirty="0">
                <a:latin typeface="+mn-lt"/>
                <a:cs typeface="+mn-cs"/>
              </a:rPr>
              <a:t>1.</a:t>
            </a:r>
            <a:r>
              <a:rPr lang="id-ID" sz="2000" b="1" dirty="0">
                <a:latin typeface="+mn-lt"/>
                <a:cs typeface="+mn-cs"/>
              </a:rPr>
              <a:t>450</a:t>
            </a:r>
            <a:r>
              <a:rPr lang="en-US" sz="2000" b="1" dirty="0">
                <a:latin typeface="+mn-lt"/>
                <a:cs typeface="+mn-cs"/>
              </a:rPr>
              <a:t> unit</a:t>
            </a:r>
          </a:p>
        </p:txBody>
      </p:sp>
      <p:sp>
        <p:nvSpPr>
          <p:cNvPr id="9" name="TextBox 11"/>
          <p:cNvSpPr txBox="1">
            <a:spLocks noChangeArrowheads="1"/>
          </p:cNvSpPr>
          <p:nvPr/>
        </p:nvSpPr>
        <p:spPr bwMode="auto">
          <a:xfrm>
            <a:off x="6743728" y="1500174"/>
            <a:ext cx="15811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/>
              <a:t>TARGET 2018</a:t>
            </a:r>
            <a:endParaRPr lang="id-ID" sz="2000" b="1"/>
          </a:p>
        </p:txBody>
      </p:sp>
      <p:sp>
        <p:nvSpPr>
          <p:cNvPr id="10" name="TextBox 12"/>
          <p:cNvSpPr txBox="1">
            <a:spLocks noChangeArrowheads="1"/>
          </p:cNvSpPr>
          <p:nvPr/>
        </p:nvSpPr>
        <p:spPr bwMode="auto">
          <a:xfrm>
            <a:off x="6569103" y="1814499"/>
            <a:ext cx="2003425" cy="98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Cakupan Pelayanan</a:t>
            </a:r>
          </a:p>
          <a:p>
            <a:pPr algn="ctr"/>
            <a:r>
              <a:rPr lang="en-US" sz="4000">
                <a:solidFill>
                  <a:srgbClr val="FF0000"/>
                </a:solidFill>
                <a:sym typeface="Symbol" pitchFamily="18" charset="2"/>
              </a:rPr>
              <a:t> </a:t>
            </a:r>
            <a:r>
              <a:rPr lang="en-US" sz="4000" b="1">
                <a:solidFill>
                  <a:srgbClr val="FF0000"/>
                </a:solidFill>
                <a:latin typeface="Arial Rounded MT Bold" pitchFamily="34" charset="0"/>
              </a:rPr>
              <a:t>73%</a:t>
            </a:r>
            <a:endParaRPr lang="id-ID" sz="2000" b="1">
              <a:solidFill>
                <a:srgbClr val="FF0000"/>
              </a:solidFill>
              <a:latin typeface="Arial Rounded MT Bold" pitchFamily="34" charset="0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3429000" y="2428868"/>
            <a:ext cx="2438400" cy="3190882"/>
          </a:xfrm>
          <a:prstGeom prst="rightArrow">
            <a:avLst>
              <a:gd name="adj1" fmla="val 53698"/>
              <a:gd name="adj2" fmla="val 48587"/>
            </a:avLst>
          </a:prstGeom>
          <a:solidFill>
            <a:srgbClr val="FFC00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 sz="1400" b="1" i="1">
              <a:solidFill>
                <a:schemeClr val="tx1"/>
              </a:solidFill>
            </a:endParaRPr>
          </a:p>
        </p:txBody>
      </p:sp>
      <p:sp>
        <p:nvSpPr>
          <p:cNvPr id="12" name="TextBox 15"/>
          <p:cNvSpPr txBox="1">
            <a:spLocks noChangeArrowheads="1"/>
          </p:cNvSpPr>
          <p:nvPr/>
        </p:nvSpPr>
        <p:spPr bwMode="auto">
          <a:xfrm>
            <a:off x="1549003" y="5617110"/>
            <a:ext cx="6096925" cy="1200329"/>
          </a:xfrm>
          <a:prstGeom prst="rect">
            <a:avLst/>
          </a:prstGeom>
          <a:solidFill>
            <a:schemeClr val="accent5">
              <a:lumMod val="5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/>
            <a:r>
              <a:rPr lang="id-ID" b="1" smtClean="0">
                <a:solidFill>
                  <a:srgbClr val="FFFF00"/>
                </a:solidFill>
              </a:rPr>
              <a:t>UPAYA PERCEPATAN</a:t>
            </a:r>
          </a:p>
          <a:p>
            <a:pPr marL="457200" indent="-457200">
              <a:buFont typeface="Calibri" pitchFamily="34" charset="0"/>
              <a:buAutoNum type="arabicPeriod"/>
            </a:pPr>
            <a:r>
              <a:rPr lang="en-US" b="1" smtClean="0">
                <a:solidFill>
                  <a:srgbClr val="FFFF00"/>
                </a:solidFill>
              </a:rPr>
              <a:t>Meningkatkan </a:t>
            </a:r>
            <a:r>
              <a:rPr lang="en-US" b="1">
                <a:solidFill>
                  <a:srgbClr val="FFFF00"/>
                </a:solidFill>
              </a:rPr>
              <a:t>daya tampung TPA menjadi </a:t>
            </a:r>
            <a:r>
              <a:rPr lang="id-ID" b="1">
                <a:solidFill>
                  <a:srgbClr val="FFFF00"/>
                </a:solidFill>
              </a:rPr>
              <a:t>9</a:t>
            </a:r>
            <a:r>
              <a:rPr lang="en-US" b="1">
                <a:solidFill>
                  <a:srgbClr val="FFFF00"/>
                </a:solidFill>
              </a:rPr>
              <a:t>.</a:t>
            </a:r>
            <a:r>
              <a:rPr lang="id-ID" b="1">
                <a:solidFill>
                  <a:srgbClr val="FFFF00"/>
                </a:solidFill>
              </a:rPr>
              <a:t>79</a:t>
            </a:r>
            <a:r>
              <a:rPr lang="en-US" b="1">
                <a:solidFill>
                  <a:srgbClr val="FFFF00"/>
                </a:solidFill>
              </a:rPr>
              <a:t>4 m3/hari</a:t>
            </a:r>
          </a:p>
          <a:p>
            <a:pPr marL="457200" indent="-457200">
              <a:buFont typeface="Calibri" pitchFamily="34" charset="0"/>
              <a:buAutoNum type="arabicPeriod"/>
            </a:pPr>
            <a:r>
              <a:rPr lang="en-US" b="1">
                <a:solidFill>
                  <a:srgbClr val="FFFF00"/>
                </a:solidFill>
              </a:rPr>
              <a:t>Revitalisasi dan membangun TPS baru </a:t>
            </a:r>
            <a:r>
              <a:rPr lang="id-ID" b="1">
                <a:solidFill>
                  <a:srgbClr val="FFFF00"/>
                </a:solidFill>
              </a:rPr>
              <a:t>1.224</a:t>
            </a:r>
            <a:r>
              <a:rPr lang="en-US" b="1">
                <a:solidFill>
                  <a:srgbClr val="FFFF00"/>
                </a:solidFill>
              </a:rPr>
              <a:t> unit</a:t>
            </a:r>
          </a:p>
          <a:p>
            <a:pPr marL="457200" indent="-457200">
              <a:buFont typeface="Calibri" pitchFamily="34" charset="0"/>
              <a:buAutoNum type="arabicPeriod"/>
            </a:pPr>
            <a:r>
              <a:rPr lang="en-US" b="1">
                <a:solidFill>
                  <a:srgbClr val="FFFF00"/>
                </a:solidFill>
              </a:rPr>
              <a:t>Menambah armada pengangkut </a:t>
            </a:r>
            <a:r>
              <a:rPr lang="id-ID" b="1">
                <a:solidFill>
                  <a:srgbClr val="FFFF00"/>
                </a:solidFill>
              </a:rPr>
              <a:t>475</a:t>
            </a:r>
            <a:r>
              <a:rPr lang="en-US" b="1">
                <a:solidFill>
                  <a:srgbClr val="FFFF00"/>
                </a:solidFill>
              </a:rPr>
              <a:t> unit</a:t>
            </a:r>
            <a:endParaRPr lang="id-ID" b="1">
              <a:solidFill>
                <a:srgbClr val="FFFF00"/>
              </a:solidFill>
            </a:endParaRPr>
          </a:p>
        </p:txBody>
      </p:sp>
      <p:sp>
        <p:nvSpPr>
          <p:cNvPr id="13" name="TextBox 16"/>
          <p:cNvSpPr txBox="1">
            <a:spLocks noChangeArrowheads="1"/>
          </p:cNvSpPr>
          <p:nvPr/>
        </p:nvSpPr>
        <p:spPr bwMode="auto">
          <a:xfrm>
            <a:off x="3643306" y="3286124"/>
            <a:ext cx="141404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d-ID" sz="1600" b="1" smtClean="0"/>
              <a:t>INTERVENSI</a:t>
            </a:r>
          </a:p>
          <a:p>
            <a:pPr algn="ctr"/>
            <a:r>
              <a:rPr lang="en-US" sz="1600" b="1" smtClean="0"/>
              <a:t>PENINGKATAN</a:t>
            </a:r>
            <a:endParaRPr lang="en-US" sz="1600" b="1"/>
          </a:p>
          <a:p>
            <a:pPr algn="ctr"/>
            <a:r>
              <a:rPr lang="en-US" sz="1600" b="1" smtClean="0"/>
              <a:t>CAKUPAN</a:t>
            </a:r>
            <a:endParaRPr lang="id-ID" sz="1600" b="1"/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3229175"/>
              </p:ext>
            </p:extLst>
          </p:nvPr>
        </p:nvGraphicFramePr>
        <p:xfrm>
          <a:off x="3571868" y="4143380"/>
          <a:ext cx="1600199" cy="35559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00199"/>
              </a:tblGrid>
              <a:tr h="35559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 smtClean="0">
                          <a:effectLst/>
                        </a:rPr>
                        <a:t>1,094,585 KK 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noFill/>
                  </a:tcPr>
                </a:tc>
              </a:tr>
            </a:tbl>
          </a:graphicData>
        </a:graphic>
      </p:graphicFrame>
      <p:grpSp>
        <p:nvGrpSpPr>
          <p:cNvPr id="15" name="Group 10"/>
          <p:cNvGrpSpPr>
            <a:grpSpLocks noChangeAspect="1"/>
          </p:cNvGrpSpPr>
          <p:nvPr/>
        </p:nvGrpSpPr>
        <p:grpSpPr>
          <a:xfrm>
            <a:off x="4425285" y="392017"/>
            <a:ext cx="4718754" cy="1536792"/>
            <a:chOff x="4857770" y="1044756"/>
            <a:chExt cx="5551475" cy="1807990"/>
          </a:xfrm>
        </p:grpSpPr>
        <p:grpSp>
          <p:nvGrpSpPr>
            <p:cNvPr id="16" name="Group 40"/>
            <p:cNvGrpSpPr>
              <a:grpSpLocks noChangeAspect="1"/>
            </p:cNvGrpSpPr>
            <p:nvPr/>
          </p:nvGrpSpPr>
          <p:grpSpPr>
            <a:xfrm>
              <a:off x="4857770" y="1357541"/>
              <a:ext cx="5551475" cy="1495205"/>
              <a:chOff x="3286116" y="992157"/>
              <a:chExt cx="6034211" cy="1624823"/>
            </a:xfrm>
          </p:grpSpPr>
          <p:cxnSp>
            <p:nvCxnSpPr>
              <p:cNvPr id="25" name="Straight Connector 24"/>
              <p:cNvCxnSpPr/>
              <p:nvPr/>
            </p:nvCxnSpPr>
            <p:spPr>
              <a:xfrm>
                <a:off x="3286116" y="2319602"/>
                <a:ext cx="771531" cy="1429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 rot="5400000">
                <a:off x="3202948" y="2402770"/>
                <a:ext cx="192883" cy="1429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4035757" y="2130744"/>
                <a:ext cx="771531" cy="1429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 rot="5400000">
                <a:off x="3952589" y="2213912"/>
                <a:ext cx="192883" cy="1429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4792722" y="1946395"/>
                <a:ext cx="771531" cy="1429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 rot="5400000">
                <a:off x="4702271" y="2029563"/>
                <a:ext cx="192883" cy="1429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5549687" y="1762802"/>
                <a:ext cx="771531" cy="1429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 rot="5400000">
                <a:off x="5459236" y="1845970"/>
                <a:ext cx="192883" cy="1429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TextBox 32"/>
              <p:cNvSpPr txBox="1"/>
              <p:nvPr/>
            </p:nvSpPr>
            <p:spPr>
              <a:xfrm>
                <a:off x="3388158" y="2282522"/>
                <a:ext cx="667686" cy="3344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d-ID" sz="140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2008</a:t>
                </a:r>
                <a:endParaRPr lang="id-ID" sz="14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4186235" y="2084987"/>
                <a:ext cx="624126" cy="3344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d-ID" sz="140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2012</a:t>
                </a:r>
                <a:endParaRPr lang="id-ID" sz="14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cxnSp>
            <p:nvCxnSpPr>
              <p:cNvPr id="35" name="Straight Connector 34"/>
              <p:cNvCxnSpPr/>
              <p:nvPr/>
            </p:nvCxnSpPr>
            <p:spPr>
              <a:xfrm>
                <a:off x="6300788" y="1577075"/>
                <a:ext cx="771531" cy="1429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 rot="5400000">
                <a:off x="6210337" y="1660243"/>
                <a:ext cx="192883" cy="1429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Box 36"/>
              <p:cNvSpPr txBox="1"/>
              <p:nvPr/>
            </p:nvSpPr>
            <p:spPr>
              <a:xfrm>
                <a:off x="4903751" y="1900300"/>
                <a:ext cx="622383" cy="3345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d-ID" sz="140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2013</a:t>
                </a:r>
                <a:endParaRPr lang="id-ID" sz="14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5675390" y="1721729"/>
                <a:ext cx="624126" cy="3345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d-ID" sz="140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2014</a:t>
                </a:r>
                <a:endParaRPr lang="id-ID" sz="14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cxnSp>
            <p:nvCxnSpPr>
              <p:cNvPr id="39" name="Straight Connector 38"/>
              <p:cNvCxnSpPr/>
              <p:nvPr/>
            </p:nvCxnSpPr>
            <p:spPr>
              <a:xfrm>
                <a:off x="7050960" y="1405551"/>
                <a:ext cx="771531" cy="1429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 rot="5400000">
                <a:off x="6960509" y="1488720"/>
                <a:ext cx="192883" cy="1429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TextBox 40"/>
              <p:cNvSpPr txBox="1"/>
              <p:nvPr/>
            </p:nvSpPr>
            <p:spPr>
              <a:xfrm>
                <a:off x="6398330" y="1528846"/>
                <a:ext cx="617156" cy="3345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d-ID" sz="140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2015</a:t>
                </a:r>
                <a:endParaRPr lang="id-ID" sz="14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7147117" y="1350166"/>
                <a:ext cx="624126" cy="3345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d-ID" sz="140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2016</a:t>
                </a:r>
                <a:endParaRPr lang="id-ID" sz="14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cxnSp>
            <p:nvCxnSpPr>
              <p:cNvPr id="43" name="Straight Connector 42"/>
              <p:cNvCxnSpPr/>
              <p:nvPr/>
            </p:nvCxnSpPr>
            <p:spPr>
              <a:xfrm>
                <a:off x="7801022" y="1226981"/>
                <a:ext cx="771531" cy="1429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 rot="5400000">
                <a:off x="7710572" y="1310149"/>
                <a:ext cx="192883" cy="1429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>
                <a:off x="8548796" y="1042049"/>
                <a:ext cx="771531" cy="1429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 rot="5400000">
                <a:off x="8458346" y="1125217"/>
                <a:ext cx="192883" cy="1429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TextBox 46"/>
              <p:cNvSpPr txBox="1"/>
              <p:nvPr/>
            </p:nvSpPr>
            <p:spPr>
              <a:xfrm>
                <a:off x="7912876" y="1166837"/>
                <a:ext cx="611929" cy="3345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d-ID" sz="140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2017</a:t>
                </a:r>
                <a:endParaRPr lang="id-ID" sz="14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8643158" y="992157"/>
                <a:ext cx="631095" cy="3345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d-ID" sz="140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2018</a:t>
                </a:r>
                <a:endParaRPr lang="id-ID" sz="14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4943812" y="2208559"/>
              <a:ext cx="479618" cy="307777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id-ID" sz="1400" b="1" smtClean="0">
                  <a:solidFill>
                    <a:schemeClr val="bg1"/>
                  </a:solidFill>
                  <a:latin typeface="Arial Narrow" pitchFamily="34" charset="0"/>
                </a:rPr>
                <a:t>53%</a:t>
              </a:r>
              <a:endParaRPr lang="id-ID" sz="1400" b="1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536729" y="2044484"/>
              <a:ext cx="684803" cy="307777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id-ID" sz="1400" b="1" smtClean="0">
                  <a:solidFill>
                    <a:schemeClr val="bg1"/>
                  </a:solidFill>
                  <a:latin typeface="Arial Narrow" pitchFamily="34" charset="0"/>
                </a:rPr>
                <a:t>63,53%</a:t>
              </a:r>
              <a:endParaRPr lang="id-ID" sz="1400" b="1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292164" y="1872112"/>
              <a:ext cx="805651" cy="36209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id-ID" sz="1400" b="1" dirty="0" smtClean="0">
                  <a:solidFill>
                    <a:schemeClr val="bg1"/>
                  </a:solidFill>
                  <a:latin typeface="Arial Narrow" pitchFamily="34" charset="0"/>
                </a:rPr>
                <a:t>64,</a:t>
              </a:r>
              <a:r>
                <a:rPr lang="en-US" sz="1400" b="1" dirty="0" smtClean="0">
                  <a:solidFill>
                    <a:schemeClr val="bg1"/>
                  </a:solidFill>
                  <a:latin typeface="Arial Narrow" pitchFamily="34" charset="0"/>
                </a:rPr>
                <a:t>96</a:t>
              </a:r>
              <a:r>
                <a:rPr lang="id-ID" sz="1400" b="1" dirty="0" smtClean="0">
                  <a:solidFill>
                    <a:schemeClr val="bg1"/>
                  </a:solidFill>
                  <a:latin typeface="Arial Narrow" pitchFamily="34" charset="0"/>
                </a:rPr>
                <a:t>%</a:t>
              </a:r>
              <a:endParaRPr lang="id-ID" sz="1400" b="1" dirty="0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049454" y="1687294"/>
              <a:ext cx="479618" cy="30777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id-ID" sz="1400" b="1" smtClean="0">
                  <a:solidFill>
                    <a:schemeClr val="bg1"/>
                  </a:solidFill>
                  <a:latin typeface="Arial Narrow" pitchFamily="34" charset="0"/>
                </a:rPr>
                <a:t>67%</a:t>
              </a:r>
              <a:endParaRPr lang="id-ID" sz="1400" b="1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751388" y="1514922"/>
              <a:ext cx="479618" cy="30777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id-ID" sz="1400" b="1" smtClean="0">
                  <a:solidFill>
                    <a:schemeClr val="bg1"/>
                  </a:solidFill>
                  <a:latin typeface="Arial Narrow" pitchFamily="34" charset="0"/>
                </a:rPr>
                <a:t>69%</a:t>
              </a:r>
              <a:endParaRPr lang="id-ID" sz="1400" b="1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451020" y="1357298"/>
              <a:ext cx="479618" cy="30777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id-ID" sz="1400" b="1" smtClean="0">
                  <a:solidFill>
                    <a:schemeClr val="bg1"/>
                  </a:solidFill>
                  <a:latin typeface="Arial Narrow" pitchFamily="34" charset="0"/>
                </a:rPr>
                <a:t>70%</a:t>
              </a:r>
              <a:endParaRPr lang="id-ID" sz="1400" b="1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9096183" y="1192397"/>
              <a:ext cx="479618" cy="30777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id-ID" sz="1400" b="1" smtClean="0">
                  <a:solidFill>
                    <a:schemeClr val="bg1"/>
                  </a:solidFill>
                  <a:latin typeface="Arial Narrow" pitchFamily="34" charset="0"/>
                </a:rPr>
                <a:t>71%</a:t>
              </a:r>
              <a:endParaRPr lang="id-ID" sz="1400" b="1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9777926" y="1044756"/>
              <a:ext cx="479618" cy="30777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id-ID" sz="1400" b="1" smtClean="0">
                  <a:solidFill>
                    <a:schemeClr val="bg1"/>
                  </a:solidFill>
                  <a:latin typeface="Arial Narrow" pitchFamily="34" charset="0"/>
                </a:rPr>
                <a:t>73%</a:t>
              </a:r>
              <a:endParaRPr lang="id-ID" sz="1400" b="1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</p:grpSp>
      <p:sp>
        <p:nvSpPr>
          <p:cNvPr id="49" name="Rectangle 48"/>
          <p:cNvSpPr/>
          <p:nvPr/>
        </p:nvSpPr>
        <p:spPr>
          <a:xfrm>
            <a:off x="-32" y="902202"/>
            <a:ext cx="500066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 smtClean="0"/>
              <a:t>M</a:t>
            </a:r>
            <a:r>
              <a:rPr lang="id-ID" sz="1100" b="1" dirty="0" smtClean="0"/>
              <a:t>eningkatnya cakupan pelayanan persampahan di Pusat Kegiatan Nasional (PKN) dan Pusat Kegiatan Wilayah (PKW) melalui Pembangunan pengolahan sampah kawasan metropolitan </a:t>
            </a:r>
            <a:endParaRPr lang="id-ID" sz="1100" b="1" dirty="0"/>
          </a:p>
        </p:txBody>
      </p:sp>
      <p:pic>
        <p:nvPicPr>
          <p:cNvPr id="50" name="Picture 1" descr="D:\My Documents\My Pictures\Logo Pokja AMPL-SANITASI Jaba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37126" y="6139805"/>
            <a:ext cx="1106874" cy="7181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D:\Geodatabase JDSN-IDSD Jabar\3 Image Publications\04 For Bappeda\38 Area Resiko Sanitasi (Limbah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725" y="2430463"/>
            <a:ext cx="5643563" cy="437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4619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>
                <a:solidFill>
                  <a:srgbClr val="FF0000"/>
                </a:solidFill>
                <a:latin typeface="+mn-lt"/>
                <a:cs typeface="+mn-cs"/>
              </a:rPr>
              <a:t>PENGELOLAAN AIR LIMBAH</a:t>
            </a:r>
            <a:r>
              <a:rPr lang="id-ID" sz="2400" b="1">
                <a:solidFill>
                  <a:srgbClr val="FF0000"/>
                </a:solidFill>
                <a:latin typeface="+mn-lt"/>
                <a:cs typeface="+mn-cs"/>
              </a:rPr>
              <a:t> </a:t>
            </a:r>
            <a:r>
              <a:rPr lang="en-US" sz="2400" b="1">
                <a:solidFill>
                  <a:srgbClr val="FF0000"/>
                </a:solidFill>
                <a:latin typeface="+mn-lt"/>
                <a:cs typeface="+mn-cs"/>
              </a:rPr>
              <a:t>DOMESTIK</a:t>
            </a:r>
            <a:r>
              <a:rPr lang="id-ID" sz="2400" b="1">
                <a:solidFill>
                  <a:srgbClr val="FF0000"/>
                </a:solidFill>
                <a:latin typeface="+mn-lt"/>
                <a:cs typeface="+mn-cs"/>
              </a:rPr>
              <a:t> </a:t>
            </a:r>
            <a:r>
              <a:rPr lang="en-US" sz="2400" b="1">
                <a:solidFill>
                  <a:srgbClr val="FF0000"/>
                </a:solidFill>
                <a:latin typeface="+mn-lt"/>
                <a:cs typeface="+mn-cs"/>
              </a:rPr>
              <a:t>PERKOTAAN</a:t>
            </a:r>
            <a:endParaRPr lang="id-ID" sz="2400" b="1">
              <a:solidFill>
                <a:srgbClr val="FF0000"/>
              </a:solidFill>
              <a:latin typeface="+mn-lt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12900" y="0"/>
            <a:ext cx="100012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itchFamily="66" charset="0"/>
                <a:cs typeface="+mn-cs"/>
              </a:rPr>
              <a:t>Profil</a:t>
            </a:r>
          </a:p>
        </p:txBody>
      </p:sp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41275" y="571500"/>
            <a:ext cx="3459163" cy="107791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err="1">
                <a:latin typeface="+mn-lt"/>
                <a:cs typeface="+mn-cs"/>
              </a:rPr>
              <a:t>Cakupan</a:t>
            </a:r>
            <a:r>
              <a:rPr lang="en-US" sz="2000" b="1" dirty="0">
                <a:latin typeface="+mn-lt"/>
                <a:cs typeface="+mn-cs"/>
              </a:rPr>
              <a:t> </a:t>
            </a:r>
            <a:r>
              <a:rPr lang="en-US" sz="2000" b="1" dirty="0" err="1">
                <a:latin typeface="+mn-lt"/>
                <a:cs typeface="+mn-cs"/>
              </a:rPr>
              <a:t>Pelayanan</a:t>
            </a:r>
            <a:r>
              <a:rPr lang="id-ID" sz="2000" b="1" dirty="0">
                <a:latin typeface="+mn-lt"/>
                <a:cs typeface="+mn-cs"/>
              </a:rPr>
              <a:t> 2013</a:t>
            </a:r>
            <a:endParaRPr lang="en-US" sz="2000" b="1" dirty="0"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>
                <a:solidFill>
                  <a:srgbClr val="FF0000"/>
                </a:solidFill>
                <a:latin typeface="Arial Rounded MT Bold" pitchFamily="34" charset="0"/>
                <a:cs typeface="+mn-cs"/>
              </a:rPr>
              <a:t>63</a:t>
            </a:r>
            <a:r>
              <a:rPr lang="id-ID" sz="4400" b="1" dirty="0" smtClean="0">
                <a:solidFill>
                  <a:srgbClr val="FF0000"/>
                </a:solidFill>
                <a:latin typeface="Arial Rounded MT Bold" pitchFamily="34" charset="0"/>
                <a:cs typeface="+mn-cs"/>
              </a:rPr>
              <a:t>,</a:t>
            </a:r>
            <a:r>
              <a:rPr lang="en-US" sz="4400" b="1" dirty="0" smtClean="0">
                <a:solidFill>
                  <a:srgbClr val="FF0000"/>
                </a:solidFill>
                <a:latin typeface="Arial Rounded MT Bold" pitchFamily="34" charset="0"/>
                <a:cs typeface="+mn-cs"/>
              </a:rPr>
              <a:t>69%</a:t>
            </a:r>
            <a:endParaRPr lang="id-ID" sz="2400" b="1" dirty="0">
              <a:solidFill>
                <a:srgbClr val="FF0000"/>
              </a:solidFill>
              <a:latin typeface="Arial Rounded MT Bold" pitchFamily="34" charset="0"/>
              <a:cs typeface="+mn-cs"/>
            </a:endParaRPr>
          </a:p>
        </p:txBody>
      </p:sp>
      <p:sp>
        <p:nvSpPr>
          <p:cNvPr id="8" name="TextBox 7"/>
          <p:cNvSpPr txBox="1">
            <a:spLocks noChangeAspect="1"/>
          </p:cNvSpPr>
          <p:nvPr/>
        </p:nvSpPr>
        <p:spPr>
          <a:xfrm>
            <a:off x="41275" y="1717675"/>
            <a:ext cx="3459163" cy="1076325"/>
          </a:xfrm>
          <a:prstGeom prst="rect">
            <a:avLst/>
          </a:prstGeom>
          <a:solidFill>
            <a:srgbClr val="0070C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>
                <a:solidFill>
                  <a:srgbClr val="FFFF00"/>
                </a:solidFill>
                <a:latin typeface="+mn-lt"/>
                <a:cs typeface="+mn-cs"/>
              </a:rPr>
              <a:t>Sistem On Site</a:t>
            </a:r>
          </a:p>
          <a:p>
            <a:pPr marL="115888" indent="-115888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b="1">
                <a:solidFill>
                  <a:srgbClr val="FFFF00"/>
                </a:solidFill>
                <a:latin typeface="+mn-lt"/>
                <a:cs typeface="+mn-cs"/>
              </a:rPr>
              <a:t>Jamban Pribadi (58%)</a:t>
            </a:r>
          </a:p>
          <a:p>
            <a:pPr marL="115888" indent="-115888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b="1">
                <a:solidFill>
                  <a:srgbClr val="FFFF00"/>
                </a:solidFill>
                <a:latin typeface="+mn-lt"/>
                <a:cs typeface="+mn-cs"/>
              </a:rPr>
              <a:t>Septictank Komunal (3%)</a:t>
            </a:r>
          </a:p>
          <a:p>
            <a:pPr marL="115888" indent="-115888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b="1">
                <a:solidFill>
                  <a:srgbClr val="FFFF00"/>
                </a:solidFill>
                <a:latin typeface="+mn-lt"/>
                <a:cs typeface="+mn-cs"/>
              </a:rPr>
              <a:t>MCK ++ (1%)</a:t>
            </a:r>
            <a:endParaRPr lang="id-ID" sz="1600" b="1">
              <a:solidFill>
                <a:srgbClr val="FFFF00"/>
              </a:solidFill>
              <a:latin typeface="+mn-lt"/>
              <a:cs typeface="+mn-cs"/>
            </a:endParaRPr>
          </a:p>
        </p:txBody>
      </p:sp>
      <p:sp>
        <p:nvSpPr>
          <p:cNvPr id="9" name="TextBox 8"/>
          <p:cNvSpPr txBox="1">
            <a:spLocks noChangeAspect="1"/>
          </p:cNvSpPr>
          <p:nvPr/>
        </p:nvSpPr>
        <p:spPr>
          <a:xfrm>
            <a:off x="41275" y="2871788"/>
            <a:ext cx="3459163" cy="830262"/>
          </a:xfrm>
          <a:prstGeom prst="rect">
            <a:avLst/>
          </a:prstGeom>
          <a:solidFill>
            <a:srgbClr val="0070C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>
                <a:solidFill>
                  <a:srgbClr val="FFFF00"/>
                </a:solidFill>
                <a:latin typeface="+mn-lt"/>
                <a:cs typeface="+mn-cs"/>
              </a:rPr>
              <a:t>Sistem Off Site</a:t>
            </a:r>
          </a:p>
          <a:p>
            <a:pPr marL="115888" indent="-115888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b="1">
                <a:solidFill>
                  <a:srgbClr val="FFFF00"/>
                </a:solidFill>
                <a:latin typeface="+mn-lt"/>
                <a:cs typeface="+mn-cs"/>
              </a:rPr>
              <a:t>Sewerage (1%)</a:t>
            </a:r>
          </a:p>
          <a:p>
            <a:pPr marL="115888" indent="-115888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b="1">
                <a:solidFill>
                  <a:srgbClr val="FFFF00"/>
                </a:solidFill>
                <a:latin typeface="+mn-lt"/>
                <a:cs typeface="+mn-cs"/>
              </a:rPr>
              <a:t>IPAL</a:t>
            </a:r>
            <a:r>
              <a:rPr lang="id-ID" sz="1600" b="1">
                <a:solidFill>
                  <a:srgbClr val="FFFF00"/>
                </a:solidFill>
                <a:latin typeface="+mn-lt"/>
                <a:cs typeface="+mn-cs"/>
              </a:rPr>
              <a:t> (0,4%)</a:t>
            </a:r>
          </a:p>
        </p:txBody>
      </p:sp>
      <p:sp>
        <p:nvSpPr>
          <p:cNvPr id="10" name="TextBox 9"/>
          <p:cNvSpPr txBox="1">
            <a:spLocks noChangeAspect="1"/>
          </p:cNvSpPr>
          <p:nvPr/>
        </p:nvSpPr>
        <p:spPr>
          <a:xfrm>
            <a:off x="4857750" y="381000"/>
            <a:ext cx="4214813" cy="646331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err="1">
                <a:latin typeface="+mn-lt"/>
                <a:cs typeface="+mn-cs"/>
              </a:rPr>
              <a:t>Perilaku</a:t>
            </a:r>
            <a:r>
              <a:rPr lang="en-US" sz="1200" dirty="0">
                <a:latin typeface="+mn-lt"/>
                <a:cs typeface="+mn-cs"/>
              </a:rPr>
              <a:t> </a:t>
            </a:r>
            <a:r>
              <a:rPr lang="en-US" sz="1200" b="1" dirty="0">
                <a:latin typeface="+mn-lt"/>
                <a:cs typeface="+mn-cs"/>
              </a:rPr>
              <a:t>BUANG AIR BESAR SEMBARANGAN (BABS)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3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4,58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%</a:t>
            </a:r>
            <a:endParaRPr lang="id-ID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4000500"/>
            <a:ext cx="3571875" cy="24622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179388" indent="-179388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id-ID" sz="1400">
                <a:latin typeface="+mn-lt"/>
                <a:cs typeface="+mn-cs"/>
              </a:rPr>
              <a:t>Baru </a:t>
            </a:r>
            <a:r>
              <a:rPr lang="id-ID" sz="1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22</a:t>
            </a:r>
            <a:r>
              <a:rPr lang="id-ID" sz="1400">
                <a:latin typeface="+mn-lt"/>
                <a:cs typeface="+mn-cs"/>
              </a:rPr>
              <a:t> Kab/Kota yang Memiliki </a:t>
            </a:r>
            <a:r>
              <a:rPr lang="id-ID" sz="1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Pranata Air Limbah </a:t>
            </a:r>
            <a:r>
              <a:rPr lang="id-ID" sz="1400">
                <a:latin typeface="+mn-lt"/>
                <a:cs typeface="+mn-cs"/>
              </a:rPr>
              <a:t>(Perda/Perbup/Perwal)</a:t>
            </a:r>
          </a:p>
          <a:p>
            <a:pPr marL="179388" indent="-179388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id-ID" sz="1400">
                <a:latin typeface="+mn-lt"/>
                <a:cs typeface="+mn-cs"/>
              </a:rPr>
              <a:t>Baru </a:t>
            </a:r>
            <a:r>
              <a:rPr lang="id-ID" sz="1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17</a:t>
            </a:r>
            <a:r>
              <a:rPr lang="id-ID" sz="1400">
                <a:latin typeface="+mn-lt"/>
                <a:cs typeface="+mn-cs"/>
              </a:rPr>
              <a:t> Kab/Kota yang memiliki </a:t>
            </a:r>
            <a:r>
              <a:rPr lang="id-ID" sz="1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IPLT</a:t>
            </a:r>
          </a:p>
          <a:p>
            <a:pPr marL="179388" indent="-179388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id-ID" sz="1400">
                <a:latin typeface="+mn-lt"/>
                <a:cs typeface="+mn-cs"/>
              </a:rPr>
              <a:t>Terdapat </a:t>
            </a:r>
            <a:r>
              <a:rPr lang="id-ID" sz="1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4.134.355 KK</a:t>
            </a:r>
            <a:r>
              <a:rPr lang="id-ID" sz="14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id-ID" sz="1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id-ID" sz="1400">
                <a:latin typeface="+mn-lt"/>
                <a:cs typeface="+mn-cs"/>
              </a:rPr>
              <a:t>yang masih melakukan </a:t>
            </a:r>
            <a:r>
              <a:rPr lang="id-ID" sz="1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BABS</a:t>
            </a:r>
          </a:p>
          <a:p>
            <a:pPr marL="179388" indent="-179388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id-ID" sz="1400">
                <a:latin typeface="+mn-lt"/>
                <a:cs typeface="+mn-cs"/>
              </a:rPr>
              <a:t>Se-Jawa Barat hanya terdapat </a:t>
            </a:r>
            <a:r>
              <a:rPr lang="id-ID" sz="1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115</a:t>
            </a:r>
            <a:r>
              <a:rPr lang="id-ID" sz="1400">
                <a:latin typeface="+mn-lt"/>
                <a:cs typeface="+mn-cs"/>
              </a:rPr>
              <a:t> truk tinja</a:t>
            </a:r>
          </a:p>
          <a:p>
            <a:pPr marL="179388" indent="-179388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id-ID" sz="1400">
                <a:latin typeface="+mn-lt"/>
                <a:cs typeface="+mn-cs"/>
              </a:rPr>
              <a:t>Baru </a:t>
            </a:r>
            <a:r>
              <a:rPr lang="id-ID" sz="1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2</a:t>
            </a:r>
            <a:r>
              <a:rPr lang="id-ID" sz="1400">
                <a:latin typeface="+mn-lt"/>
                <a:cs typeface="+mn-cs"/>
              </a:rPr>
              <a:t>  Kab/Kota yang Memiliki </a:t>
            </a:r>
            <a:r>
              <a:rPr lang="id-ID" sz="1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IPAL/ Sewerage</a:t>
            </a:r>
          </a:p>
          <a:p>
            <a:pPr marL="179388" indent="-179388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id-ID" sz="1400">
                <a:latin typeface="+mn-lt"/>
                <a:cs typeface="+mn-cs"/>
              </a:rPr>
              <a:t>Baru </a:t>
            </a:r>
            <a:r>
              <a:rPr lang="id-ID" sz="1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17</a:t>
            </a:r>
            <a:r>
              <a:rPr lang="id-ID" sz="1400">
                <a:latin typeface="+mn-lt"/>
                <a:cs typeface="+mn-cs"/>
              </a:rPr>
              <a:t> Kab/Kota dgn pelayanan &gt;</a:t>
            </a:r>
            <a:r>
              <a:rPr lang="id-ID" sz="1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60% </a:t>
            </a:r>
            <a:r>
              <a:rPr lang="id-ID" sz="1400">
                <a:latin typeface="+mn-lt"/>
                <a:cs typeface="+mn-cs"/>
              </a:rPr>
              <a:t> (Jamban Sehat/Tangki Septic), </a:t>
            </a:r>
            <a:r>
              <a:rPr lang="id-ID" sz="1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10</a:t>
            </a:r>
            <a:r>
              <a:rPr lang="id-ID" sz="1400">
                <a:latin typeface="+mn-lt"/>
                <a:cs typeface="+mn-cs"/>
              </a:rPr>
              <a:t> Kab/Kota pelayanan  </a:t>
            </a:r>
            <a:r>
              <a:rPr lang="id-ID" sz="1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&lt;60%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57750" y="1098550"/>
            <a:ext cx="4214813" cy="6477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RT Berkloset Non SepticTank</a:t>
            </a:r>
            <a:r>
              <a:rPr lang="id-ID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d-ID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15%</a:t>
            </a:r>
            <a:endParaRPr lang="id-ID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57750" y="1785938"/>
            <a:ext cx="4214813" cy="584200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Masih BAB Sembarangan </a:t>
            </a:r>
            <a:r>
              <a:rPr lang="id-ID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r>
              <a:rPr lang="id-ID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58</a:t>
            </a:r>
            <a:r>
              <a:rPr lang="id-ID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</a:t>
            </a:r>
            <a:endParaRPr lang="id-ID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Left-Right Arrow 14"/>
          <p:cNvSpPr/>
          <p:nvPr/>
        </p:nvSpPr>
        <p:spPr>
          <a:xfrm>
            <a:off x="3413125" y="546100"/>
            <a:ext cx="1571625" cy="1668463"/>
          </a:xfrm>
          <a:prstGeom prst="leftRightArrow">
            <a:avLst>
              <a:gd name="adj1" fmla="val 65084"/>
              <a:gd name="adj2" fmla="val 29529"/>
            </a:avLst>
          </a:prstGeom>
          <a:solidFill>
            <a:srgbClr val="C4BD97">
              <a:alpha val="69804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14" name="Freeform 13"/>
          <p:cNvSpPr/>
          <p:nvPr/>
        </p:nvSpPr>
        <p:spPr>
          <a:xfrm>
            <a:off x="7072313" y="3071813"/>
            <a:ext cx="571500" cy="495300"/>
          </a:xfrm>
          <a:custGeom>
            <a:avLst/>
            <a:gdLst>
              <a:gd name="connsiteX0" fmla="*/ 0 w 604684"/>
              <a:gd name="connsiteY0" fmla="*/ 88491 h 619433"/>
              <a:gd name="connsiteX1" fmla="*/ 73742 w 604684"/>
              <a:gd name="connsiteY1" fmla="*/ 73742 h 619433"/>
              <a:gd name="connsiteX2" fmla="*/ 132736 w 604684"/>
              <a:gd name="connsiteY2" fmla="*/ 44246 h 619433"/>
              <a:gd name="connsiteX3" fmla="*/ 191729 w 604684"/>
              <a:gd name="connsiteY3" fmla="*/ 29497 h 619433"/>
              <a:gd name="connsiteX4" fmla="*/ 235974 w 604684"/>
              <a:gd name="connsiteY4" fmla="*/ 0 h 619433"/>
              <a:gd name="connsiteX5" fmla="*/ 604684 w 604684"/>
              <a:gd name="connsiteY5" fmla="*/ 619433 h 619433"/>
              <a:gd name="connsiteX6" fmla="*/ 0 w 604684"/>
              <a:gd name="connsiteY6" fmla="*/ 88491 h 619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4684" h="619433">
                <a:moveTo>
                  <a:pt x="0" y="88491"/>
                </a:moveTo>
                <a:cubicBezTo>
                  <a:pt x="24581" y="83575"/>
                  <a:pt x="49961" y="81669"/>
                  <a:pt x="73742" y="73742"/>
                </a:cubicBezTo>
                <a:cubicBezTo>
                  <a:pt x="94599" y="66790"/>
                  <a:pt x="112150" y="51966"/>
                  <a:pt x="132736" y="44246"/>
                </a:cubicBezTo>
                <a:cubicBezTo>
                  <a:pt x="151715" y="37129"/>
                  <a:pt x="172065" y="34413"/>
                  <a:pt x="191729" y="29497"/>
                </a:cubicBezTo>
                <a:lnTo>
                  <a:pt x="235974" y="0"/>
                </a:lnTo>
                <a:lnTo>
                  <a:pt x="604684" y="619433"/>
                </a:lnTo>
                <a:lnTo>
                  <a:pt x="0" y="88491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16" name="Freeform 15"/>
          <p:cNvSpPr/>
          <p:nvPr/>
        </p:nvSpPr>
        <p:spPr>
          <a:xfrm>
            <a:off x="7358063" y="4929188"/>
            <a:ext cx="571500" cy="495300"/>
          </a:xfrm>
          <a:custGeom>
            <a:avLst/>
            <a:gdLst>
              <a:gd name="connsiteX0" fmla="*/ 0 w 604684"/>
              <a:gd name="connsiteY0" fmla="*/ 88491 h 619433"/>
              <a:gd name="connsiteX1" fmla="*/ 73742 w 604684"/>
              <a:gd name="connsiteY1" fmla="*/ 73742 h 619433"/>
              <a:gd name="connsiteX2" fmla="*/ 132736 w 604684"/>
              <a:gd name="connsiteY2" fmla="*/ 44246 h 619433"/>
              <a:gd name="connsiteX3" fmla="*/ 191729 w 604684"/>
              <a:gd name="connsiteY3" fmla="*/ 29497 h 619433"/>
              <a:gd name="connsiteX4" fmla="*/ 235974 w 604684"/>
              <a:gd name="connsiteY4" fmla="*/ 0 h 619433"/>
              <a:gd name="connsiteX5" fmla="*/ 604684 w 604684"/>
              <a:gd name="connsiteY5" fmla="*/ 619433 h 619433"/>
              <a:gd name="connsiteX6" fmla="*/ 0 w 604684"/>
              <a:gd name="connsiteY6" fmla="*/ 88491 h 619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4684" h="619433">
                <a:moveTo>
                  <a:pt x="0" y="88491"/>
                </a:moveTo>
                <a:cubicBezTo>
                  <a:pt x="24581" y="83575"/>
                  <a:pt x="49961" y="81669"/>
                  <a:pt x="73742" y="73742"/>
                </a:cubicBezTo>
                <a:cubicBezTo>
                  <a:pt x="94599" y="66790"/>
                  <a:pt x="112150" y="51966"/>
                  <a:pt x="132736" y="44246"/>
                </a:cubicBezTo>
                <a:cubicBezTo>
                  <a:pt x="151715" y="37129"/>
                  <a:pt x="172065" y="34413"/>
                  <a:pt x="191729" y="29497"/>
                </a:cubicBezTo>
                <a:lnTo>
                  <a:pt x="235974" y="0"/>
                </a:lnTo>
                <a:lnTo>
                  <a:pt x="604684" y="619433"/>
                </a:lnTo>
                <a:lnTo>
                  <a:pt x="0" y="88491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17" name="Freeform 16"/>
          <p:cNvSpPr/>
          <p:nvPr/>
        </p:nvSpPr>
        <p:spPr>
          <a:xfrm>
            <a:off x="6429375" y="4714875"/>
            <a:ext cx="571500" cy="495300"/>
          </a:xfrm>
          <a:custGeom>
            <a:avLst/>
            <a:gdLst>
              <a:gd name="connsiteX0" fmla="*/ 0 w 604684"/>
              <a:gd name="connsiteY0" fmla="*/ 88491 h 619433"/>
              <a:gd name="connsiteX1" fmla="*/ 73742 w 604684"/>
              <a:gd name="connsiteY1" fmla="*/ 73742 h 619433"/>
              <a:gd name="connsiteX2" fmla="*/ 132736 w 604684"/>
              <a:gd name="connsiteY2" fmla="*/ 44246 h 619433"/>
              <a:gd name="connsiteX3" fmla="*/ 191729 w 604684"/>
              <a:gd name="connsiteY3" fmla="*/ 29497 h 619433"/>
              <a:gd name="connsiteX4" fmla="*/ 235974 w 604684"/>
              <a:gd name="connsiteY4" fmla="*/ 0 h 619433"/>
              <a:gd name="connsiteX5" fmla="*/ 604684 w 604684"/>
              <a:gd name="connsiteY5" fmla="*/ 619433 h 619433"/>
              <a:gd name="connsiteX6" fmla="*/ 0 w 604684"/>
              <a:gd name="connsiteY6" fmla="*/ 88491 h 619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4684" h="619433">
                <a:moveTo>
                  <a:pt x="0" y="88491"/>
                </a:moveTo>
                <a:cubicBezTo>
                  <a:pt x="24581" y="83575"/>
                  <a:pt x="49961" y="81669"/>
                  <a:pt x="73742" y="73742"/>
                </a:cubicBezTo>
                <a:cubicBezTo>
                  <a:pt x="94599" y="66790"/>
                  <a:pt x="112150" y="51966"/>
                  <a:pt x="132736" y="44246"/>
                </a:cubicBezTo>
                <a:cubicBezTo>
                  <a:pt x="151715" y="37129"/>
                  <a:pt x="172065" y="34413"/>
                  <a:pt x="191729" y="29497"/>
                </a:cubicBezTo>
                <a:lnTo>
                  <a:pt x="235974" y="0"/>
                </a:lnTo>
                <a:lnTo>
                  <a:pt x="604684" y="619433"/>
                </a:lnTo>
                <a:lnTo>
                  <a:pt x="0" y="88491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18" name="Freeform 17"/>
          <p:cNvSpPr/>
          <p:nvPr/>
        </p:nvSpPr>
        <p:spPr>
          <a:xfrm>
            <a:off x="5286375" y="2714625"/>
            <a:ext cx="571500" cy="495300"/>
          </a:xfrm>
          <a:custGeom>
            <a:avLst/>
            <a:gdLst>
              <a:gd name="connsiteX0" fmla="*/ 0 w 604684"/>
              <a:gd name="connsiteY0" fmla="*/ 88491 h 619433"/>
              <a:gd name="connsiteX1" fmla="*/ 73742 w 604684"/>
              <a:gd name="connsiteY1" fmla="*/ 73742 h 619433"/>
              <a:gd name="connsiteX2" fmla="*/ 132736 w 604684"/>
              <a:gd name="connsiteY2" fmla="*/ 44246 h 619433"/>
              <a:gd name="connsiteX3" fmla="*/ 191729 w 604684"/>
              <a:gd name="connsiteY3" fmla="*/ 29497 h 619433"/>
              <a:gd name="connsiteX4" fmla="*/ 235974 w 604684"/>
              <a:gd name="connsiteY4" fmla="*/ 0 h 619433"/>
              <a:gd name="connsiteX5" fmla="*/ 604684 w 604684"/>
              <a:gd name="connsiteY5" fmla="*/ 619433 h 619433"/>
              <a:gd name="connsiteX6" fmla="*/ 0 w 604684"/>
              <a:gd name="connsiteY6" fmla="*/ 88491 h 619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4684" h="619433">
                <a:moveTo>
                  <a:pt x="0" y="88491"/>
                </a:moveTo>
                <a:cubicBezTo>
                  <a:pt x="24581" y="83575"/>
                  <a:pt x="49961" y="81669"/>
                  <a:pt x="73742" y="73742"/>
                </a:cubicBezTo>
                <a:cubicBezTo>
                  <a:pt x="94599" y="66790"/>
                  <a:pt x="112150" y="51966"/>
                  <a:pt x="132736" y="44246"/>
                </a:cubicBezTo>
                <a:cubicBezTo>
                  <a:pt x="151715" y="37129"/>
                  <a:pt x="172065" y="34413"/>
                  <a:pt x="191729" y="29497"/>
                </a:cubicBezTo>
                <a:lnTo>
                  <a:pt x="235974" y="0"/>
                </a:lnTo>
                <a:lnTo>
                  <a:pt x="604684" y="619433"/>
                </a:lnTo>
                <a:lnTo>
                  <a:pt x="0" y="88491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27665" name="TextBox 18"/>
          <p:cNvSpPr txBox="1">
            <a:spLocks noChangeArrowheads="1"/>
          </p:cNvSpPr>
          <p:nvPr/>
        </p:nvSpPr>
        <p:spPr bwMode="auto">
          <a:xfrm>
            <a:off x="11113" y="6611938"/>
            <a:ext cx="584676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id-ID" sz="1000" i="1"/>
              <a:t>Sumber: Analisis Lembar Fakta Roadmap, Kinerja Kab/Kota (Dinas PU Ciptakarya), Dinas Kesehatan Kab/Kota</a:t>
            </a:r>
          </a:p>
        </p:txBody>
      </p:sp>
      <p:sp>
        <p:nvSpPr>
          <p:cNvPr id="27666" name="TextBox 19"/>
          <p:cNvSpPr txBox="1">
            <a:spLocks noChangeArrowheads="1"/>
          </p:cNvSpPr>
          <p:nvPr/>
        </p:nvSpPr>
        <p:spPr bwMode="auto">
          <a:xfrm>
            <a:off x="8459788" y="6488113"/>
            <a:ext cx="6842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F2A1FCDE-CBF7-49B9-9450-39EA0B13831A}" type="slidenum">
              <a:rPr lang="id-ID" b="1"/>
              <a:pPr algn="r"/>
              <a:t>12</a:t>
            </a:fld>
            <a:endParaRPr lang="id-ID" b="1"/>
          </a:p>
        </p:txBody>
      </p:sp>
    </p:spTree>
    <p:extLst>
      <p:ext uri="{BB962C8B-B14F-4D97-AF65-F5344CB8AC3E}">
        <p14:creationId xmlns:p14="http://schemas.microsoft.com/office/powerpoint/2010/main" val="2363234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124200" y="0"/>
            <a:ext cx="6015038" cy="30797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i="1">
                <a:solidFill>
                  <a:schemeClr val="bg1"/>
                </a:solidFill>
                <a:latin typeface="Segoe UI Light" pitchFamily="34" charset="0"/>
                <a:cs typeface="+mn-cs"/>
              </a:rPr>
              <a:t>Roadmap Sanitasi Jawa Barat 2013-2018</a:t>
            </a:r>
            <a:endParaRPr lang="id-ID" sz="1400" b="1" i="1">
              <a:solidFill>
                <a:schemeClr val="bg1"/>
              </a:solidFill>
              <a:latin typeface="Segoe UI Light" pitchFamily="34" charset="0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438" y="211138"/>
            <a:ext cx="5486400" cy="831850"/>
          </a:xfrm>
          <a:prstGeom prst="rect">
            <a:avLst/>
          </a:prstGeom>
          <a:solidFill>
            <a:schemeClr val="accent6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>
                <a:solidFill>
                  <a:schemeClr val="bg1"/>
                </a:solidFill>
                <a:latin typeface="+mn-lt"/>
                <a:cs typeface="+mn-cs"/>
              </a:rPr>
              <a:t>PENGELOLAAN AIR LIMBAH</a:t>
            </a:r>
            <a:endParaRPr lang="id-ID" sz="2400" b="1">
              <a:solidFill>
                <a:schemeClr val="bg1"/>
              </a:solidFill>
              <a:latin typeface="+mn-lt"/>
              <a:cs typeface="+mn-cs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>
                <a:solidFill>
                  <a:schemeClr val="bg1"/>
                </a:solidFill>
                <a:latin typeface="+mn-lt"/>
                <a:cs typeface="+mn-cs"/>
              </a:rPr>
              <a:t>DOMESTIK</a:t>
            </a:r>
            <a:r>
              <a:rPr lang="id-ID" sz="2400" b="1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en-US" sz="2400" b="1">
                <a:solidFill>
                  <a:schemeClr val="bg1"/>
                </a:solidFill>
                <a:latin typeface="+mn-lt"/>
                <a:cs typeface="+mn-cs"/>
              </a:rPr>
              <a:t>PERKOTAAN JAWA BARAT</a:t>
            </a:r>
            <a:endParaRPr lang="id-ID" sz="2400" b="1">
              <a:solidFill>
                <a:schemeClr val="bg1"/>
              </a:solidFill>
              <a:latin typeface="+mn-lt"/>
              <a:cs typeface="+mn-cs"/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8480992"/>
              </p:ext>
            </p:extLst>
          </p:nvPr>
        </p:nvGraphicFramePr>
        <p:xfrm>
          <a:off x="285720" y="2928934"/>
          <a:ext cx="5871771" cy="2169798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2942813"/>
                <a:gridCol w="1500198"/>
                <a:gridCol w="1428760"/>
              </a:tblGrid>
              <a:tr h="33528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bg1"/>
                          </a:solidFill>
                        </a:rPr>
                        <a:t>Program</a:t>
                      </a:r>
                      <a:endParaRPr lang="id-ID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smtClean="0">
                          <a:solidFill>
                            <a:schemeClr val="bg1"/>
                          </a:solidFill>
                        </a:rPr>
                        <a:t>Target KK</a:t>
                      </a:r>
                      <a:endParaRPr lang="id-ID" sz="1600" b="1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bg1"/>
                          </a:solidFill>
                          <a:sym typeface="Symbol"/>
                        </a:rPr>
                        <a:t> </a:t>
                      </a:r>
                      <a:r>
                        <a:rPr lang="en-US" sz="1600" b="1" smtClean="0">
                          <a:solidFill>
                            <a:schemeClr val="bg1"/>
                          </a:solidFill>
                        </a:rPr>
                        <a:t>Cakupan %</a:t>
                      </a:r>
                      <a:endParaRPr lang="id-ID" sz="1600" b="1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</a:tr>
              <a:tr h="305753">
                <a:tc>
                  <a:txBody>
                    <a:bodyPr/>
                    <a:lstStyle/>
                    <a:p>
                      <a:pPr algn="l"/>
                      <a:r>
                        <a:rPr lang="en-US" sz="1400" dirty="0" err="1" smtClean="0">
                          <a:solidFill>
                            <a:schemeClr val="tx1"/>
                          </a:solidFill>
                        </a:rPr>
                        <a:t>Revitalisasi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 Sewerage</a:t>
                      </a:r>
                      <a:endParaRPr lang="id-ID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100.000</a:t>
                      </a:r>
                      <a:endParaRPr lang="id-ID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0,9 %</a:t>
                      </a:r>
                      <a:endParaRPr lang="id-ID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05753"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Pembangunan Sewerage (6 Kota)</a:t>
                      </a:r>
                      <a:endParaRPr lang="id-ID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600.000</a:t>
                      </a:r>
                      <a:endParaRPr lang="id-ID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5,1 %</a:t>
                      </a:r>
                      <a:endParaRPr lang="id-ID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05753"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Pembangunan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 IPAL </a:t>
                      </a:r>
                      <a:r>
                        <a:rPr lang="en-US" sz="1400" baseline="0" dirty="0" err="1" smtClean="0">
                          <a:solidFill>
                            <a:schemeClr val="tx1"/>
                          </a:solidFill>
                        </a:rPr>
                        <a:t>Kawasan</a:t>
                      </a:r>
                      <a:endParaRPr lang="id-ID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18.400</a:t>
                      </a:r>
                      <a:endParaRPr lang="id-ID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0,19 %</a:t>
                      </a:r>
                      <a:endParaRPr lang="id-ID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05753"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SANIMAS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 (PU)</a:t>
                      </a:r>
                      <a:endParaRPr lang="id-ID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52.000</a:t>
                      </a:r>
                      <a:endParaRPr lang="id-ID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0,5 %</a:t>
                      </a:r>
                      <a:endParaRPr lang="id-ID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05753"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SLBM (</a:t>
                      </a:r>
                      <a:r>
                        <a:rPr lang="en-US" sz="1400" dirty="0" err="1" smtClean="0">
                          <a:solidFill>
                            <a:schemeClr val="tx1"/>
                          </a:solidFill>
                        </a:rPr>
                        <a:t>Bappenas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id-ID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26.000</a:t>
                      </a:r>
                      <a:endParaRPr lang="id-ID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0,2 %</a:t>
                      </a:r>
                      <a:endParaRPr lang="id-ID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05753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SABERMAS (</a:t>
                      </a:r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</a:rPr>
                        <a:t>Jabar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id-ID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150.000</a:t>
                      </a:r>
                      <a:endParaRPr lang="id-ID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1,3 %</a:t>
                      </a:r>
                      <a:endParaRPr lang="id-ID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0726" name="TextBox 9"/>
          <p:cNvSpPr txBox="1">
            <a:spLocks noChangeArrowheads="1"/>
          </p:cNvSpPr>
          <p:nvPr/>
        </p:nvSpPr>
        <p:spPr bwMode="auto">
          <a:xfrm>
            <a:off x="228600" y="1676400"/>
            <a:ext cx="181972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2000" dirty="0"/>
              <a:t>Ca</a:t>
            </a:r>
            <a:r>
              <a:rPr lang="id-ID" sz="2000" dirty="0"/>
              <a:t>paian</a:t>
            </a:r>
            <a:r>
              <a:rPr lang="en-US" sz="2000" dirty="0"/>
              <a:t> </a:t>
            </a:r>
            <a:r>
              <a:rPr lang="id-ID" sz="2000" dirty="0"/>
              <a:t>2013</a:t>
            </a:r>
            <a:endParaRPr lang="en-US" sz="2000" dirty="0"/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Arial Rounded MT Bold" pitchFamily="34" charset="0"/>
              </a:rPr>
              <a:t>63</a:t>
            </a:r>
            <a:r>
              <a:rPr lang="id-ID" sz="3600" b="1" dirty="0" smtClean="0">
                <a:solidFill>
                  <a:srgbClr val="FF0000"/>
                </a:solidFill>
                <a:latin typeface="Arial Rounded MT Bold" pitchFamily="34" charset="0"/>
              </a:rPr>
              <a:t>,</a:t>
            </a:r>
            <a:r>
              <a:rPr lang="en-US" sz="3600" b="1" dirty="0" smtClean="0">
                <a:solidFill>
                  <a:srgbClr val="FF0000"/>
                </a:solidFill>
                <a:latin typeface="Arial Rounded MT Bold" pitchFamily="34" charset="0"/>
              </a:rPr>
              <a:t>69%</a:t>
            </a:r>
            <a:endParaRPr lang="id-ID" sz="3600" b="1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sp>
        <p:nvSpPr>
          <p:cNvPr id="30727" name="TextBox 14"/>
          <p:cNvSpPr txBox="1">
            <a:spLocks noChangeArrowheads="1"/>
          </p:cNvSpPr>
          <p:nvPr/>
        </p:nvSpPr>
        <p:spPr bwMode="auto">
          <a:xfrm>
            <a:off x="7164469" y="1643063"/>
            <a:ext cx="140795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id-ID" sz="2000" dirty="0"/>
              <a:t>Target 2018</a:t>
            </a:r>
            <a:endParaRPr lang="en-US" sz="2000" dirty="0"/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Arial Rounded MT Bold" pitchFamily="34" charset="0"/>
              </a:rPr>
              <a:t>70%</a:t>
            </a:r>
            <a:endParaRPr lang="id-ID" sz="4000" b="1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grpSp>
        <p:nvGrpSpPr>
          <p:cNvPr id="2" name="Group 79"/>
          <p:cNvGrpSpPr>
            <a:grpSpLocks noChangeAspect="1"/>
          </p:cNvGrpSpPr>
          <p:nvPr/>
        </p:nvGrpSpPr>
        <p:grpSpPr bwMode="auto">
          <a:xfrm>
            <a:off x="4429125" y="325438"/>
            <a:ext cx="4738688" cy="1603375"/>
            <a:chOff x="4857770" y="1020025"/>
            <a:chExt cx="5575716" cy="1887031"/>
          </a:xfrm>
        </p:grpSpPr>
        <p:grpSp>
          <p:nvGrpSpPr>
            <p:cNvPr id="3" name="Group 40"/>
            <p:cNvGrpSpPr>
              <a:grpSpLocks noChangeAspect="1"/>
            </p:cNvGrpSpPr>
            <p:nvPr/>
          </p:nvGrpSpPr>
          <p:grpSpPr bwMode="auto">
            <a:xfrm>
              <a:off x="4857770" y="1357541"/>
              <a:ext cx="5575716" cy="1549515"/>
              <a:chOff x="3286116" y="992157"/>
              <a:chExt cx="6060560" cy="1683842"/>
            </a:xfrm>
          </p:grpSpPr>
          <p:cxnSp>
            <p:nvCxnSpPr>
              <p:cNvPr id="28" name="Straight Connector 27"/>
              <p:cNvCxnSpPr/>
              <p:nvPr/>
            </p:nvCxnSpPr>
            <p:spPr>
              <a:xfrm>
                <a:off x="3286116" y="2320693"/>
                <a:ext cx="771528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 rot="5400000">
                <a:off x="3202874" y="2401906"/>
                <a:ext cx="192879" cy="2031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4035311" y="2131875"/>
                <a:ext cx="771528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 rot="5400000">
                <a:off x="3952068" y="2213087"/>
                <a:ext cx="192880" cy="203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>
                <a:off x="4792627" y="1947116"/>
                <a:ext cx="771528" cy="2031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rot="5400000">
                <a:off x="4702278" y="2031375"/>
                <a:ext cx="19288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5549944" y="1762358"/>
                <a:ext cx="771528" cy="203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 rot="5400000">
                <a:off x="5458580" y="1845600"/>
                <a:ext cx="192879" cy="203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TextBox 35"/>
              <p:cNvSpPr txBox="1"/>
              <p:nvPr/>
            </p:nvSpPr>
            <p:spPr>
              <a:xfrm>
                <a:off x="3387633" y="2282118"/>
                <a:ext cx="704528" cy="393881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d-ID" sz="140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rPr>
                  <a:t>2008</a:t>
                </a: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4185556" y="2085177"/>
                <a:ext cx="704527" cy="393881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d-ID" sz="140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rPr>
                  <a:t>2012</a:t>
                </a:r>
              </a:p>
            </p:txBody>
          </p:sp>
          <p:cxnSp>
            <p:nvCxnSpPr>
              <p:cNvPr id="38" name="Straight Connector 37"/>
              <p:cNvCxnSpPr/>
              <p:nvPr/>
            </p:nvCxnSpPr>
            <p:spPr>
              <a:xfrm>
                <a:off x="6301169" y="1577599"/>
                <a:ext cx="771528" cy="2031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 rot="5400000">
                <a:off x="6209804" y="1660842"/>
                <a:ext cx="192880" cy="203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TextBox 39"/>
              <p:cNvSpPr txBox="1"/>
              <p:nvPr/>
            </p:nvSpPr>
            <p:spPr>
              <a:xfrm>
                <a:off x="4904296" y="1900419"/>
                <a:ext cx="702497" cy="393881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d-ID" sz="140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rPr>
                  <a:t>2013</a:t>
                </a: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5675825" y="1721751"/>
                <a:ext cx="702497" cy="393881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d-ID" sz="140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rPr>
                  <a:t>2014</a:t>
                </a:r>
              </a:p>
            </p:txBody>
          </p:sp>
          <p:cxnSp>
            <p:nvCxnSpPr>
              <p:cNvPr id="42" name="Straight Connector 41"/>
              <p:cNvCxnSpPr/>
              <p:nvPr/>
            </p:nvCxnSpPr>
            <p:spPr>
              <a:xfrm>
                <a:off x="7050363" y="1407052"/>
                <a:ext cx="771528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 rot="5400000">
                <a:off x="6961030" y="1488265"/>
                <a:ext cx="192879" cy="203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TextBox 43"/>
              <p:cNvSpPr txBox="1"/>
              <p:nvPr/>
            </p:nvSpPr>
            <p:spPr>
              <a:xfrm>
                <a:off x="6398625" y="1528871"/>
                <a:ext cx="702497" cy="393881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d-ID" sz="140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rPr>
                  <a:t>2015</a:t>
                </a: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7147819" y="1350203"/>
                <a:ext cx="702497" cy="393881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d-ID" sz="140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rPr>
                  <a:t>2016</a:t>
                </a:r>
              </a:p>
            </p:txBody>
          </p:sp>
          <p:cxnSp>
            <p:nvCxnSpPr>
              <p:cNvPr id="46" name="Straight Connector 45"/>
              <p:cNvCxnSpPr/>
              <p:nvPr/>
            </p:nvCxnSpPr>
            <p:spPr>
              <a:xfrm>
                <a:off x="7801588" y="1228385"/>
                <a:ext cx="771528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 rot="5400000">
                <a:off x="7710225" y="1309597"/>
                <a:ext cx="192879" cy="2031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>
                <a:off x="8548752" y="1043627"/>
                <a:ext cx="771528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 rot="5400000">
                <a:off x="8458403" y="1125855"/>
                <a:ext cx="19288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TextBox 49"/>
              <p:cNvSpPr txBox="1"/>
              <p:nvPr/>
            </p:nvSpPr>
            <p:spPr>
              <a:xfrm>
                <a:off x="7913257" y="1167475"/>
                <a:ext cx="702497" cy="393881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d-ID" sz="140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rPr>
                  <a:t>2017</a:t>
                </a: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8642148" y="992868"/>
                <a:ext cx="704528" cy="393881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d-ID" sz="140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rPr>
                  <a:t>2018</a:t>
                </a: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4956770" y="2208294"/>
              <a:ext cx="564109" cy="362459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d-ID" sz="1400" b="1">
                  <a:solidFill>
                    <a:schemeClr val="bg1"/>
                  </a:solidFill>
                  <a:latin typeface="Arial Narrow" pitchFamily="34" charset="0"/>
                  <a:cs typeface="+mn-cs"/>
                </a:rPr>
                <a:t>51%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535822" y="2043879"/>
              <a:ext cx="806938" cy="362459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d-ID" sz="1400" b="1">
                  <a:solidFill>
                    <a:schemeClr val="bg1"/>
                  </a:solidFill>
                  <a:latin typeface="Arial Narrow" pitchFamily="34" charset="0"/>
                  <a:cs typeface="+mn-cs"/>
                </a:rPr>
                <a:t>63,21%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307269" y="1871991"/>
              <a:ext cx="709806" cy="362459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d-ID" sz="1400" b="1">
                  <a:solidFill>
                    <a:schemeClr val="bg1"/>
                  </a:solidFill>
                  <a:latin typeface="Arial Narrow" pitchFamily="34" charset="0"/>
                  <a:cs typeface="+mn-cs"/>
                </a:rPr>
                <a:t>63,4%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028283" y="1687024"/>
              <a:ext cx="564109" cy="362459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d-ID" sz="1400" b="1">
                  <a:solidFill>
                    <a:schemeClr val="bg1"/>
                  </a:solidFill>
                  <a:latin typeface="Arial Narrow" pitchFamily="34" charset="0"/>
                  <a:cs typeface="+mn-cs"/>
                </a:rPr>
                <a:t>65%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743694" y="1515137"/>
              <a:ext cx="565977" cy="362459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d-ID" sz="1400" b="1">
                  <a:solidFill>
                    <a:schemeClr val="bg1"/>
                  </a:solidFill>
                  <a:latin typeface="Arial Narrow" pitchFamily="34" charset="0"/>
                  <a:cs typeface="+mn-cs"/>
                </a:rPr>
                <a:t>67%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444160" y="1358195"/>
              <a:ext cx="564109" cy="360592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d-ID" sz="1400" b="1">
                  <a:solidFill>
                    <a:schemeClr val="bg1"/>
                  </a:solidFill>
                  <a:latin typeface="Arial Narrow" pitchFamily="34" charset="0"/>
                  <a:cs typeface="+mn-cs"/>
                </a:rPr>
                <a:t>68%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9111005" y="1191913"/>
              <a:ext cx="564109" cy="362459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d-ID" sz="1400" b="1">
                  <a:solidFill>
                    <a:schemeClr val="bg1"/>
                  </a:solidFill>
                  <a:latin typeface="Arial Narrow" pitchFamily="34" charset="0"/>
                  <a:cs typeface="+mn-cs"/>
                </a:rPr>
                <a:t>69%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9777849" y="1020025"/>
              <a:ext cx="564109" cy="362459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d-ID" sz="1400" b="1">
                  <a:solidFill>
                    <a:schemeClr val="bg1"/>
                  </a:solidFill>
                  <a:latin typeface="Arial Narrow" pitchFamily="34" charset="0"/>
                  <a:cs typeface="+mn-cs"/>
                </a:rPr>
                <a:t>70%</a:t>
              </a:r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1143000" y="190500"/>
            <a:ext cx="85725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itchFamily="66" charset="0"/>
                <a:cs typeface="+mn-cs"/>
              </a:rPr>
              <a:t>Target</a:t>
            </a:r>
          </a:p>
        </p:txBody>
      </p:sp>
      <p:sp>
        <p:nvSpPr>
          <p:cNvPr id="56" name="Right Arrow 55"/>
          <p:cNvSpPr/>
          <p:nvPr/>
        </p:nvSpPr>
        <p:spPr>
          <a:xfrm>
            <a:off x="2071688" y="1857375"/>
            <a:ext cx="5072062" cy="1000125"/>
          </a:xfrm>
          <a:prstGeom prst="rightArrow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30731" name="TextBox 19"/>
          <p:cNvSpPr txBox="1">
            <a:spLocks noChangeArrowheads="1"/>
          </p:cNvSpPr>
          <p:nvPr/>
        </p:nvSpPr>
        <p:spPr bwMode="auto">
          <a:xfrm>
            <a:off x="2060575" y="2173288"/>
            <a:ext cx="50561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id-ID" sz="1400">
                <a:sym typeface="Symbol" pitchFamily="18" charset="2"/>
              </a:rPr>
              <a:t>Membangun infrastruktur: Intervensi thd</a:t>
            </a:r>
            <a:r>
              <a:rPr lang="en-US">
                <a:sym typeface="Symbol" pitchFamily="18" charset="2"/>
              </a:rPr>
              <a:t> </a:t>
            </a:r>
            <a:r>
              <a:rPr lang="en-US" b="1">
                <a:sym typeface="Symbol" pitchFamily="18" charset="2"/>
              </a:rPr>
              <a:t>94</a:t>
            </a:r>
            <a:r>
              <a:rPr lang="id-ID" b="1">
                <a:sym typeface="Symbol" pitchFamily="18" charset="2"/>
              </a:rPr>
              <a:t>6</a:t>
            </a:r>
            <a:r>
              <a:rPr lang="en-US" b="1">
                <a:sym typeface="Symbol" pitchFamily="18" charset="2"/>
              </a:rPr>
              <a:t>.400 KK</a:t>
            </a:r>
            <a:r>
              <a:rPr lang="en-US">
                <a:sym typeface="Symbol" pitchFamily="18" charset="2"/>
              </a:rPr>
              <a:t>  </a:t>
            </a:r>
            <a:r>
              <a:rPr lang="en-US" b="1">
                <a:sym typeface="Symbol" pitchFamily="18" charset="2"/>
              </a:rPr>
              <a:t>8,2%</a:t>
            </a:r>
            <a:r>
              <a:rPr lang="en-US">
                <a:sym typeface="Symbol" pitchFamily="18" charset="2"/>
              </a:rPr>
              <a:t> </a:t>
            </a:r>
            <a:endParaRPr lang="en-US"/>
          </a:p>
        </p:txBody>
      </p:sp>
      <p:sp>
        <p:nvSpPr>
          <p:cNvPr id="60" name="TextBox 59"/>
          <p:cNvSpPr txBox="1">
            <a:spLocks noChangeAspect="1"/>
          </p:cNvSpPr>
          <p:nvPr/>
        </p:nvSpPr>
        <p:spPr>
          <a:xfrm>
            <a:off x="401638" y="5357813"/>
            <a:ext cx="4214812" cy="400050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1200" b="1" dirty="0">
                <a:latin typeface="+mn-lt"/>
                <a:cs typeface="+mn-cs"/>
              </a:rPr>
              <a:t>Menurunkan perilaku </a:t>
            </a:r>
            <a:r>
              <a:rPr lang="en-US" sz="1200" b="1" dirty="0">
                <a:latin typeface="+mn-lt"/>
                <a:cs typeface="+mn-cs"/>
              </a:rPr>
              <a:t>BABS 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3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id-ID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,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58%</a:t>
            </a:r>
            <a:r>
              <a:rPr lang="id-ID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id-ID" sz="1200" b="1" dirty="0">
                <a:latin typeface="+mn-lt"/>
                <a:cs typeface="+mn-cs"/>
              </a:rPr>
              <a:t>menjadi</a:t>
            </a:r>
            <a:r>
              <a:rPr lang="id-ID" sz="1200" dirty="0">
                <a:latin typeface="+mn-lt"/>
                <a:cs typeface="+mn-cs"/>
              </a:rPr>
              <a:t> </a:t>
            </a:r>
            <a:r>
              <a:rPr lang="id-ID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0%</a:t>
            </a:r>
            <a:endParaRPr lang="id-ID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14338" y="6369050"/>
            <a:ext cx="4214812" cy="40005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BAB Sembarangan </a:t>
            </a:r>
            <a:r>
              <a:rPr lang="id-ID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r>
              <a:rPr lang="id-ID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58</a:t>
            </a:r>
            <a:r>
              <a:rPr lang="id-ID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 </a:t>
            </a:r>
            <a:r>
              <a:rPr lang="id-ID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menjadi </a:t>
            </a:r>
            <a:r>
              <a:rPr lang="id-ID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0%</a:t>
            </a:r>
            <a:endParaRPr lang="id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417513" y="5843588"/>
            <a:ext cx="4211637" cy="3683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1400" b="1">
                <a:latin typeface="+mn-lt"/>
                <a:cs typeface="+mn-cs"/>
              </a:rPr>
              <a:t>RT Berkloset Non SepticTank </a:t>
            </a:r>
            <a:r>
              <a:rPr lang="id-ID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15% </a:t>
            </a:r>
            <a:r>
              <a:rPr lang="id-ID" sz="1400" b="1">
                <a:solidFill>
                  <a:prstClr val="black"/>
                </a:solidFill>
                <a:latin typeface="+mn-lt"/>
                <a:cs typeface="+mn-cs"/>
              </a:rPr>
              <a:t>menjadi </a:t>
            </a:r>
            <a:r>
              <a:rPr lang="id-ID" b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6,8%</a:t>
            </a:r>
            <a:endParaRPr lang="id-ID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65" name="Down Arrow 64"/>
          <p:cNvSpPr/>
          <p:nvPr/>
        </p:nvSpPr>
        <p:spPr>
          <a:xfrm rot="5400000">
            <a:off x="6607970" y="3964781"/>
            <a:ext cx="500062" cy="4143375"/>
          </a:xfrm>
          <a:prstGeom prst="downArrow">
            <a:avLst>
              <a:gd name="adj1" fmla="val 56749"/>
              <a:gd name="adj2" fmla="val 50000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 sz="1600"/>
          </a:p>
        </p:txBody>
      </p:sp>
      <p:sp>
        <p:nvSpPr>
          <p:cNvPr id="66" name="TextBox 65"/>
          <p:cNvSpPr txBox="1"/>
          <p:nvPr/>
        </p:nvSpPr>
        <p:spPr>
          <a:xfrm>
            <a:off x="5537200" y="5902325"/>
            <a:ext cx="2081213" cy="3063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1400" b="1">
                <a:latin typeface="+mn-lt"/>
                <a:cs typeface="+mn-cs"/>
              </a:rPr>
              <a:t>Pemicuan thd</a:t>
            </a:r>
            <a:r>
              <a:rPr lang="id-ID" sz="1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id-ID" sz="14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946.400 KK</a:t>
            </a:r>
            <a:endParaRPr lang="id-ID" sz="1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6215063" y="5500688"/>
            <a:ext cx="141922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Target 2018</a:t>
            </a:r>
          </a:p>
        </p:txBody>
      </p:sp>
      <p:sp>
        <p:nvSpPr>
          <p:cNvPr id="68" name="Down Arrow 67"/>
          <p:cNvSpPr/>
          <p:nvPr/>
        </p:nvSpPr>
        <p:spPr>
          <a:xfrm rot="5400000">
            <a:off x="6610351" y="4538662"/>
            <a:ext cx="495300" cy="4143375"/>
          </a:xfrm>
          <a:prstGeom prst="downArrow">
            <a:avLst>
              <a:gd name="adj1" fmla="val 56749"/>
              <a:gd name="adj2" fmla="val 50000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 sz="1600"/>
          </a:p>
        </p:txBody>
      </p:sp>
      <p:sp>
        <p:nvSpPr>
          <p:cNvPr id="69" name="TextBox 68"/>
          <p:cNvSpPr txBox="1"/>
          <p:nvPr/>
        </p:nvSpPr>
        <p:spPr>
          <a:xfrm>
            <a:off x="5484813" y="6470650"/>
            <a:ext cx="2424112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1400" b="1">
                <a:latin typeface="+mn-lt"/>
                <a:cs typeface="+mn-cs"/>
              </a:rPr>
              <a:t>Pemicuan thd</a:t>
            </a:r>
            <a:r>
              <a:rPr lang="id-ID" sz="1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 </a:t>
            </a:r>
            <a:r>
              <a:rPr lang="en-US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2.500.000 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KK</a:t>
            </a:r>
            <a:endParaRPr lang="id-ID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327025" y="5300663"/>
            <a:ext cx="4387850" cy="1530350"/>
          </a:xfrm>
          <a:prstGeom prst="rect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71" name="Rectangle 70"/>
          <p:cNvSpPr/>
          <p:nvPr/>
        </p:nvSpPr>
        <p:spPr>
          <a:xfrm>
            <a:off x="6215063" y="3125788"/>
            <a:ext cx="2928937" cy="73818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>
                <a:latin typeface="+mn-lt"/>
                <a:cs typeface="+mn-cs"/>
              </a:rPr>
              <a:t>IPLT yang beroperasi dengan baik, dengan armada truk tinja yang memadai</a:t>
            </a:r>
            <a:endParaRPr lang="id-ID" sz="1400">
              <a:latin typeface="+mn-lt"/>
              <a:cs typeface="+mn-cs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6215063" y="3911600"/>
            <a:ext cx="2928937" cy="52387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>
                <a:latin typeface="+mn-lt"/>
                <a:cs typeface="+mn-cs"/>
              </a:rPr>
              <a:t>IPAL </a:t>
            </a:r>
            <a:r>
              <a:rPr lang="id-ID" sz="1400">
                <a:latin typeface="+mn-lt"/>
                <a:cs typeface="+mn-cs"/>
              </a:rPr>
              <a:t>Sewerage </a:t>
            </a:r>
            <a:r>
              <a:rPr lang="en-US" sz="1400">
                <a:latin typeface="+mn-lt"/>
                <a:cs typeface="+mn-cs"/>
              </a:rPr>
              <a:t>skala Kota untuk 9 kota</a:t>
            </a:r>
            <a:endParaRPr lang="id-ID" sz="1400">
              <a:latin typeface="+mn-lt"/>
              <a:cs typeface="+mn-cs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6215063" y="4478338"/>
            <a:ext cx="2928937" cy="52387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>
                <a:latin typeface="+mn-lt"/>
                <a:cs typeface="+mn-cs"/>
              </a:rPr>
              <a:t>IPAL kawasan untuk 18 ibukota Kabupaten</a:t>
            </a:r>
            <a:endParaRPr lang="id-ID" sz="1400">
              <a:latin typeface="+mn-lt"/>
              <a:cs typeface="+mn-cs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6215063" y="2786063"/>
            <a:ext cx="2928937" cy="30797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1400">
                <a:latin typeface="+mn-lt"/>
                <a:cs typeface="+mn-cs"/>
              </a:rPr>
              <a:t>Pranata pengelolaan air limbah</a:t>
            </a:r>
          </a:p>
        </p:txBody>
      </p:sp>
      <p:sp>
        <p:nvSpPr>
          <p:cNvPr id="58" name="Rectangle 57"/>
          <p:cNvSpPr/>
          <p:nvPr/>
        </p:nvSpPr>
        <p:spPr>
          <a:xfrm>
            <a:off x="6215063" y="5054600"/>
            <a:ext cx="2928937" cy="30797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1400">
                <a:latin typeface="+mn-lt"/>
                <a:cs typeface="+mn-cs"/>
              </a:rPr>
              <a:t>Pengembangan </a:t>
            </a:r>
            <a:r>
              <a:rPr lang="id-ID" sz="1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Sanitasi Sekolah</a:t>
            </a:r>
          </a:p>
        </p:txBody>
      </p:sp>
      <p:sp>
        <p:nvSpPr>
          <p:cNvPr id="63" name="Freeform 62"/>
          <p:cNvSpPr/>
          <p:nvPr/>
        </p:nvSpPr>
        <p:spPr>
          <a:xfrm>
            <a:off x="90488" y="2316163"/>
            <a:ext cx="427037" cy="3716337"/>
          </a:xfrm>
          <a:custGeom>
            <a:avLst/>
            <a:gdLst>
              <a:gd name="connsiteX0" fmla="*/ 147484 w 427703"/>
              <a:gd name="connsiteY0" fmla="*/ 0 h 3716593"/>
              <a:gd name="connsiteX1" fmla="*/ 0 w 427703"/>
              <a:gd name="connsiteY1" fmla="*/ 0 h 3716593"/>
              <a:gd name="connsiteX2" fmla="*/ 14748 w 427703"/>
              <a:gd name="connsiteY2" fmla="*/ 3701845 h 3716593"/>
              <a:gd name="connsiteX3" fmla="*/ 427703 w 427703"/>
              <a:gd name="connsiteY3" fmla="*/ 3716593 h 3716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7703" h="3716593">
                <a:moveTo>
                  <a:pt x="147484" y="0"/>
                </a:moveTo>
                <a:lnTo>
                  <a:pt x="0" y="0"/>
                </a:lnTo>
                <a:lnTo>
                  <a:pt x="14748" y="3701845"/>
                </a:lnTo>
                <a:lnTo>
                  <a:pt x="427703" y="3716593"/>
                </a:lnTo>
              </a:path>
            </a:pathLst>
          </a:custGeom>
          <a:ln w="381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75" name="Freeform 74"/>
          <p:cNvSpPr/>
          <p:nvPr/>
        </p:nvSpPr>
        <p:spPr>
          <a:xfrm>
            <a:off x="8510588" y="2389188"/>
            <a:ext cx="544512" cy="3657600"/>
          </a:xfrm>
          <a:custGeom>
            <a:avLst/>
            <a:gdLst>
              <a:gd name="connsiteX0" fmla="*/ 280220 w 545691"/>
              <a:gd name="connsiteY0" fmla="*/ 3657600 h 3657600"/>
              <a:gd name="connsiteX1" fmla="*/ 545691 w 545691"/>
              <a:gd name="connsiteY1" fmla="*/ 3657600 h 3657600"/>
              <a:gd name="connsiteX2" fmla="*/ 545691 w 545691"/>
              <a:gd name="connsiteY2" fmla="*/ 0 h 3657600"/>
              <a:gd name="connsiteX3" fmla="*/ 0 w 545691"/>
              <a:gd name="connsiteY3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5691" h="3657600">
                <a:moveTo>
                  <a:pt x="280220" y="3657600"/>
                </a:moveTo>
                <a:lnTo>
                  <a:pt x="545691" y="3657600"/>
                </a:lnTo>
                <a:lnTo>
                  <a:pt x="545691" y="0"/>
                </a:lnTo>
                <a:lnTo>
                  <a:pt x="0" y="0"/>
                </a:lnTo>
              </a:path>
            </a:pathLst>
          </a:custGeom>
          <a:ln w="57150"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30748" name="TextBox 75"/>
          <p:cNvSpPr txBox="1">
            <a:spLocks noChangeArrowheads="1"/>
          </p:cNvSpPr>
          <p:nvPr/>
        </p:nvSpPr>
        <p:spPr bwMode="auto">
          <a:xfrm>
            <a:off x="5629275" y="6153150"/>
            <a:ext cx="1978025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id-ID" sz="1100" b="1"/>
              <a:t>(1.750.000 KK utk menjadi 0%)</a:t>
            </a:r>
          </a:p>
        </p:txBody>
      </p:sp>
      <p:sp>
        <p:nvSpPr>
          <p:cNvPr id="30749" name="TextBox 76"/>
          <p:cNvSpPr txBox="1">
            <a:spLocks noChangeArrowheads="1"/>
          </p:cNvSpPr>
          <p:nvPr/>
        </p:nvSpPr>
        <p:spPr bwMode="auto">
          <a:xfrm>
            <a:off x="8459788" y="6488113"/>
            <a:ext cx="6842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08808C36-C3BD-4D57-81FA-76904FD7238F}" type="slidenum">
              <a:rPr lang="id-ID" b="1"/>
              <a:pPr algn="r"/>
              <a:t>13</a:t>
            </a:fld>
            <a:endParaRPr lang="id-ID" b="1"/>
          </a:p>
        </p:txBody>
      </p:sp>
    </p:spTree>
    <p:extLst>
      <p:ext uri="{BB962C8B-B14F-4D97-AF65-F5344CB8AC3E}">
        <p14:creationId xmlns:p14="http://schemas.microsoft.com/office/powerpoint/2010/main" val="1476926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24200" y="0"/>
            <a:ext cx="6015038" cy="30797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i="1">
                <a:solidFill>
                  <a:schemeClr val="bg1"/>
                </a:solidFill>
                <a:latin typeface="Segoe UI Light" pitchFamily="34" charset="0"/>
                <a:cs typeface="+mn-cs"/>
              </a:rPr>
              <a:t>Roadmap Sanitasi Jawa Barat 2013-2018</a:t>
            </a:r>
            <a:endParaRPr lang="id-ID" sz="1400" b="1" i="1">
              <a:solidFill>
                <a:schemeClr val="bg1"/>
              </a:solidFill>
              <a:latin typeface="Segoe UI Light" pitchFamily="34" charset="0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52400"/>
            <a:ext cx="5486400" cy="830263"/>
          </a:xfrm>
          <a:prstGeom prst="rect">
            <a:avLst/>
          </a:prstGeom>
          <a:solidFill>
            <a:schemeClr val="accent5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>
                <a:solidFill>
                  <a:schemeClr val="bg1"/>
                </a:solidFill>
                <a:latin typeface="+mn-lt"/>
                <a:cs typeface="+mn-cs"/>
              </a:rPr>
              <a:t>PENGEMBANGAN PERILAKU HIGIENIS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2400" b="1" smtClean="0">
                <a:solidFill>
                  <a:schemeClr val="bg1"/>
                </a:solidFill>
                <a:latin typeface="+mn-lt"/>
                <a:cs typeface="+mn-cs"/>
              </a:rPr>
              <a:t>MASYARAKAT</a:t>
            </a:r>
            <a:endParaRPr lang="id-ID" sz="2400" b="1">
              <a:solidFill>
                <a:schemeClr val="bg1"/>
              </a:solidFill>
              <a:latin typeface="+mn-lt"/>
              <a:cs typeface="+mn-cs"/>
            </a:endParaRP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1066800" y="1295400"/>
            <a:ext cx="1752600" cy="2438400"/>
            <a:chOff x="1447800" y="1524000"/>
            <a:chExt cx="1371600" cy="1981200"/>
          </a:xfrm>
        </p:grpSpPr>
        <p:pic>
          <p:nvPicPr>
            <p:cNvPr id="7" name="Picture 4" descr="F:\Sungai dan Sampah,Limbah\BABS.dg Helikopter Kal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447800" y="1524000"/>
              <a:ext cx="1371600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Picture 7" descr="F:\Sungai dan Sampah,Limbah\BABS.Helikopter di Empang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47800" y="2514600"/>
              <a:ext cx="1371600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1081088" y="4114800"/>
            <a:ext cx="1752600" cy="2667000"/>
            <a:chOff x="1371600" y="4191000"/>
            <a:chExt cx="1371600" cy="1981200"/>
          </a:xfrm>
        </p:grpSpPr>
        <p:pic>
          <p:nvPicPr>
            <p:cNvPr id="9" name="Picture 2" descr="F:\Sungai dan Sampah,Limbah\Buang sampah di jalanan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371600" y="4191000"/>
              <a:ext cx="1371600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Picture 3" descr="F:\Sungai dan Sampah,Limbah\Buang sampah dikali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371600" y="5181600"/>
              <a:ext cx="1371600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1" name="TextBox 10"/>
          <p:cNvSpPr txBox="1"/>
          <p:nvPr/>
        </p:nvSpPr>
        <p:spPr>
          <a:xfrm>
            <a:off x="4763" y="3671888"/>
            <a:ext cx="1465262" cy="5222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28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+mn-cs"/>
              </a:rPr>
              <a:t>FOKUS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" y="2209800"/>
            <a:ext cx="1857356" cy="830997"/>
          </a:xfrm>
          <a:prstGeom prst="rect">
            <a:avLst/>
          </a:prstGeom>
          <a:solidFill>
            <a:schemeClr val="tx2">
              <a:lumMod val="20000"/>
              <a:lumOff val="80000"/>
              <a:alpha val="69804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1600" b="1">
                <a:latin typeface="+mn-lt"/>
                <a:cs typeface="+mn-cs"/>
              </a:rPr>
              <a:t>Perubahan Perilaku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1600" b="1" smtClean="0">
                <a:latin typeface="+mn-lt"/>
                <a:cs typeface="+mn-cs"/>
              </a:rPr>
              <a:t>Mengelola Limbah Domestik</a:t>
            </a:r>
            <a:endParaRPr lang="id-ID" sz="1600" b="1">
              <a:latin typeface="+mn-lt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-13155" y="5151438"/>
            <a:ext cx="1859419" cy="584775"/>
          </a:xfrm>
          <a:prstGeom prst="rect">
            <a:avLst/>
          </a:prstGeom>
          <a:solidFill>
            <a:srgbClr val="604A7B">
              <a:alpha val="69804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1600" b="1" dirty="0">
                <a:solidFill>
                  <a:schemeClr val="bg1"/>
                </a:solidFill>
                <a:latin typeface="+mn-lt"/>
                <a:cs typeface="+mn-cs"/>
              </a:rPr>
              <a:t>Perubahan Perilaku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1600" b="1" dirty="0" smtClean="0">
                <a:solidFill>
                  <a:schemeClr val="bg1"/>
                </a:solidFill>
              </a:rPr>
              <a:t>Mengelola</a:t>
            </a:r>
            <a:r>
              <a:rPr lang="id-ID" sz="1600" b="1" dirty="0" smtClean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id-ID" sz="1600" b="1" dirty="0">
                <a:solidFill>
                  <a:schemeClr val="bg1"/>
                </a:solidFill>
                <a:latin typeface="+mn-lt"/>
                <a:cs typeface="+mn-cs"/>
              </a:rPr>
              <a:t>Sampah</a:t>
            </a:r>
          </a:p>
        </p:txBody>
      </p:sp>
      <p:sp>
        <p:nvSpPr>
          <p:cNvPr id="18" name="TextBox 17"/>
          <p:cNvSpPr txBox="1"/>
          <p:nvPr/>
        </p:nvSpPr>
        <p:spPr>
          <a:xfrm rot="16200000">
            <a:off x="2108994" y="2321719"/>
            <a:ext cx="1882775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Realitas 2012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276600" y="1066800"/>
            <a:ext cx="3048000" cy="9239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RT Berkloset + SepticTank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d-ID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63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,69</a:t>
            </a:r>
            <a:r>
              <a:rPr lang="id-ID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</a:t>
            </a:r>
            <a:endParaRPr lang="id-ID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278188" y="2057400"/>
            <a:ext cx="3046412" cy="9842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RT Berkloset Non SepticTank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d-ID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15%</a:t>
            </a:r>
            <a:endParaRPr lang="id-ID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276600" y="3108325"/>
            <a:ext cx="3048000" cy="922338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Masih BAB Sembarangan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d-ID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0,58</a:t>
            </a:r>
            <a:r>
              <a:rPr lang="id-ID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</a:t>
            </a:r>
            <a:endParaRPr lang="id-ID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Down Arrow 21"/>
          <p:cNvSpPr/>
          <p:nvPr/>
        </p:nvSpPr>
        <p:spPr>
          <a:xfrm rot="5400000">
            <a:off x="7124700" y="1257300"/>
            <a:ext cx="1066800" cy="2514600"/>
          </a:xfrm>
          <a:prstGeom prst="downArrow">
            <a:avLst>
              <a:gd name="adj1" fmla="val 56749"/>
              <a:gd name="adj2" fmla="val 50000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23" name="Down Arrow 22"/>
          <p:cNvSpPr/>
          <p:nvPr/>
        </p:nvSpPr>
        <p:spPr>
          <a:xfrm rot="5400000">
            <a:off x="7110413" y="4870450"/>
            <a:ext cx="1066800" cy="2514600"/>
          </a:xfrm>
          <a:prstGeom prst="downArrow">
            <a:avLst>
              <a:gd name="adj1" fmla="val 56749"/>
              <a:gd name="adj2" fmla="val 50000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24" name="TextBox 23"/>
          <p:cNvSpPr txBox="1"/>
          <p:nvPr/>
        </p:nvSpPr>
        <p:spPr>
          <a:xfrm>
            <a:off x="6934200" y="2179638"/>
            <a:ext cx="1955800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1600" b="1" dirty="0">
                <a:latin typeface="+mn-lt"/>
                <a:cs typeface="+mn-cs"/>
              </a:rPr>
              <a:t>Intervensi/Pemicuan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1600" b="1" smtClean="0"/>
              <a:t>thd</a:t>
            </a:r>
            <a:r>
              <a:rPr lang="id-ID" sz="16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1.750.000 </a:t>
            </a:r>
            <a:r>
              <a:rPr 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KK</a:t>
            </a:r>
            <a:endParaRPr lang="id-ID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945313" y="5761038"/>
            <a:ext cx="1992853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1600" b="1" dirty="0">
                <a:latin typeface="+mn-lt"/>
                <a:cs typeface="+mn-cs"/>
              </a:rPr>
              <a:t>Intervensi/Pemicuan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1600" b="1" dirty="0">
                <a:latin typeface="+mn-lt"/>
                <a:cs typeface="+mn-cs"/>
              </a:rPr>
              <a:t>Menjadi  </a:t>
            </a:r>
            <a:r>
              <a:rPr lang="id-ID" sz="2400" b="1" dirty="0">
                <a:latin typeface="+mn-lt"/>
                <a:cs typeface="+mn-cs"/>
              </a:rPr>
              <a:t>25 %</a:t>
            </a:r>
            <a:endParaRPr lang="en-US" sz="2400" b="1" dirty="0"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2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id-ID" sz="2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hd </a:t>
            </a:r>
            <a:r>
              <a:rPr lang="en-US" sz="2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1.400.000 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KK</a:t>
            </a:r>
            <a:endParaRPr lang="id-ID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386638" y="1782763"/>
            <a:ext cx="1666875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Target 2018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276600" y="4465638"/>
            <a:ext cx="3048000" cy="9239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Terlayani ke TPA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d-ID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63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,96</a:t>
            </a:r>
            <a:r>
              <a:rPr lang="id-ID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</a:t>
            </a:r>
            <a:endParaRPr lang="id-ID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276600" y="5462588"/>
            <a:ext cx="3048000" cy="12620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Belum terlayani ke TPA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(dibakar, ke sungai, ke kebun)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d-ID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5,04</a:t>
            </a:r>
            <a:r>
              <a:rPr lang="id-ID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</a:t>
            </a:r>
            <a:endParaRPr lang="id-ID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TextBox 28"/>
          <p:cNvSpPr txBox="1"/>
          <p:nvPr/>
        </p:nvSpPr>
        <p:spPr>
          <a:xfrm rot="16200000">
            <a:off x="2124869" y="5260181"/>
            <a:ext cx="1882775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Realitas 2012</a:t>
            </a:r>
          </a:p>
        </p:txBody>
      </p:sp>
      <p:sp>
        <p:nvSpPr>
          <p:cNvPr id="31" name="Down Arrow 30"/>
          <p:cNvSpPr/>
          <p:nvPr/>
        </p:nvSpPr>
        <p:spPr>
          <a:xfrm rot="5400000">
            <a:off x="7124700" y="2338388"/>
            <a:ext cx="1066800" cy="2514600"/>
          </a:xfrm>
          <a:prstGeom prst="downArrow">
            <a:avLst>
              <a:gd name="adj1" fmla="val 56749"/>
              <a:gd name="adj2" fmla="val 50000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30" name="TextBox 29"/>
          <p:cNvSpPr txBox="1"/>
          <p:nvPr/>
        </p:nvSpPr>
        <p:spPr>
          <a:xfrm>
            <a:off x="6934200" y="3276600"/>
            <a:ext cx="1955800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1600" b="1" dirty="0">
                <a:latin typeface="+mn-lt"/>
                <a:cs typeface="+mn-cs"/>
              </a:rPr>
              <a:t>Intervensi/Pemicuan</a:t>
            </a:r>
            <a:endParaRPr lang="en-US" sz="1600" b="1" dirty="0">
              <a:solidFill>
                <a:schemeClr val="bg1"/>
              </a:solidFill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1600" b="1" smtClean="0"/>
              <a:t>thd</a:t>
            </a:r>
            <a:r>
              <a:rPr lang="id-ID" sz="16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2.500.000 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KK</a:t>
            </a:r>
            <a:endParaRPr lang="id-ID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370763" y="5405438"/>
            <a:ext cx="1666875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Target 2018</a:t>
            </a:r>
          </a:p>
        </p:txBody>
      </p:sp>
      <p:sp>
        <p:nvSpPr>
          <p:cNvPr id="33" name="Rectangle 32"/>
          <p:cNvSpPr/>
          <p:nvPr/>
        </p:nvSpPr>
        <p:spPr>
          <a:xfrm>
            <a:off x="3214688" y="928688"/>
            <a:ext cx="3200400" cy="3200400"/>
          </a:xfrm>
          <a:prstGeom prst="rect">
            <a:avLst/>
          </a:prstGeom>
          <a:noFill/>
          <a:ln w="3810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34" name="Rectangle 33"/>
          <p:cNvSpPr/>
          <p:nvPr/>
        </p:nvSpPr>
        <p:spPr>
          <a:xfrm>
            <a:off x="3200400" y="4389438"/>
            <a:ext cx="3200400" cy="2438400"/>
          </a:xfrm>
          <a:prstGeom prst="rect">
            <a:avLst/>
          </a:prstGeom>
          <a:noFill/>
          <a:ln w="3810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pic>
        <p:nvPicPr>
          <p:cNvPr id="36" name="Picture 1" descr="D:\My Documents\My Pictures\Logo Pokja AMPL-SANITASI Jabar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37126" y="357166"/>
            <a:ext cx="1106874" cy="7181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Geodatabase JDSN-IDSD Jabar\3 Image Publications\04 For Bappeda\40 Area Resiko Sanitasi (Drainase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438"/>
            <a:ext cx="6040438" cy="435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8"/>
          <p:cNvSpPr txBox="1">
            <a:spLocks noChangeArrowheads="1"/>
          </p:cNvSpPr>
          <p:nvPr/>
        </p:nvSpPr>
        <p:spPr bwMode="auto">
          <a:xfrm>
            <a:off x="873125" y="4373563"/>
            <a:ext cx="2668588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4905" tIns="42452" rIns="84905" bIns="42452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REALITAS</a:t>
            </a:r>
            <a:r>
              <a:rPr 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2013</a:t>
            </a:r>
            <a:endParaRPr lang="id-ID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4" name="TextBox 13"/>
          <p:cNvSpPr txBox="1">
            <a:spLocks noChangeArrowheads="1"/>
          </p:cNvSpPr>
          <p:nvPr/>
        </p:nvSpPr>
        <p:spPr bwMode="auto">
          <a:xfrm>
            <a:off x="6346825" y="3854450"/>
            <a:ext cx="24098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4905" tIns="42452" rIns="84905" bIns="42452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TARGET 2018</a:t>
            </a:r>
            <a:endParaRPr lang="id-ID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9144000" cy="4619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>
                <a:solidFill>
                  <a:srgbClr val="FF0000"/>
                </a:solidFill>
                <a:latin typeface="+mn-lt"/>
                <a:cs typeface="+mn-cs"/>
              </a:rPr>
              <a:t>PENGELOLAAN </a:t>
            </a:r>
            <a:r>
              <a:rPr lang="id-ID" sz="2400" b="1">
                <a:solidFill>
                  <a:srgbClr val="FF0000"/>
                </a:solidFill>
                <a:latin typeface="+mn-lt"/>
                <a:cs typeface="+mn-cs"/>
              </a:rPr>
              <a:t>DRAINASE PERMUKIMAN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05000" y="-41275"/>
            <a:ext cx="202406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id-ID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itchFamily="66" charset="0"/>
                <a:cs typeface="+mn-cs"/>
              </a:rPr>
              <a:t>Target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itchFamily="66" charset="0"/>
                <a:cs typeface="+mn-cs"/>
              </a:rPr>
              <a:t>  &amp; </a:t>
            </a:r>
            <a:r>
              <a:rPr lang="id-ID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itchFamily="66" charset="0"/>
              </a:rPr>
              <a:t>Profil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d-ID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stral" pitchFamily="66" charset="0"/>
              <a:cs typeface="+mn-cs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016500" y="4459288"/>
            <a:ext cx="4071938" cy="2024062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84905" tIns="42452" rIns="84905" bIns="42452">
            <a:spAutoFit/>
          </a:bodyPr>
          <a:lstStyle/>
          <a:p>
            <a:pPr marL="263525" indent="-263525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id-ID" b="1">
                <a:latin typeface="+mn-lt"/>
                <a:cs typeface="+mn-cs"/>
                <a:sym typeface="Symbol" pitchFamily="18" charset="2"/>
              </a:rPr>
              <a:t>Terpetakannya infrastruktur drainase di 27 Kab/Kota</a:t>
            </a:r>
          </a:p>
          <a:p>
            <a:pPr marL="263525" indent="-263525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id-ID" b="1">
                <a:latin typeface="+mn-lt"/>
                <a:cs typeface="+mn-cs"/>
                <a:sym typeface="Symbol" pitchFamily="18" charset="2"/>
              </a:rPr>
              <a:t>Tersedianya 26 Perda Kab/Kota</a:t>
            </a:r>
          </a:p>
          <a:p>
            <a:pPr marL="263525" indent="-263525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id-ID" b="1">
                <a:latin typeface="+mn-lt"/>
                <a:cs typeface="+mn-cs"/>
              </a:rPr>
              <a:t>26 Kab/Kota telah mengakomodasi</a:t>
            </a:r>
            <a:r>
              <a:rPr lang="nn-NO" b="1">
                <a:latin typeface="+mn-lt"/>
                <a:cs typeface="+mn-cs"/>
              </a:rPr>
              <a:t> dalam RPJMD dan Renstra SKPD, dilengkapi dengan masterplan/outline plan </a:t>
            </a:r>
            <a:r>
              <a:rPr lang="id-ID" b="1">
                <a:latin typeface="+mn-lt"/>
                <a:cs typeface="+mn-cs"/>
              </a:rPr>
              <a:t>Air Limbah</a:t>
            </a:r>
            <a:endParaRPr lang="id-ID" sz="1050" b="1" dirty="0">
              <a:solidFill>
                <a:srgbClr val="FF0000"/>
              </a:solidFill>
              <a:latin typeface="Arial Rounded MT Bold" pitchFamily="34" charset="0"/>
              <a:cs typeface="+mn-cs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3530600" y="4156075"/>
            <a:ext cx="2827338" cy="541338"/>
          </a:xfrm>
          <a:custGeom>
            <a:avLst/>
            <a:gdLst>
              <a:gd name="connsiteX0" fmla="*/ 0 w 2341418"/>
              <a:gd name="connsiteY0" fmla="*/ 540327 h 540327"/>
              <a:gd name="connsiteX1" fmla="*/ 1066800 w 2341418"/>
              <a:gd name="connsiteY1" fmla="*/ 540327 h 540327"/>
              <a:gd name="connsiteX2" fmla="*/ 1066800 w 2341418"/>
              <a:gd name="connsiteY2" fmla="*/ 13854 h 540327"/>
              <a:gd name="connsiteX3" fmla="*/ 2341418 w 2341418"/>
              <a:gd name="connsiteY3" fmla="*/ 0 h 540327"/>
              <a:gd name="connsiteX4" fmla="*/ 2341418 w 2341418"/>
              <a:gd name="connsiteY4" fmla="*/ 0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1418" h="540327">
                <a:moveTo>
                  <a:pt x="0" y="540327"/>
                </a:moveTo>
                <a:lnTo>
                  <a:pt x="1066800" y="540327"/>
                </a:lnTo>
                <a:lnTo>
                  <a:pt x="1066800" y="13854"/>
                </a:lnTo>
                <a:lnTo>
                  <a:pt x="2341418" y="0"/>
                </a:lnTo>
                <a:lnTo>
                  <a:pt x="2341418" y="0"/>
                </a:lnTo>
              </a:path>
            </a:pathLst>
          </a:custGeom>
          <a:ln w="76200">
            <a:solidFill>
              <a:schemeClr val="tx1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6000750" y="1462088"/>
            <a:ext cx="30003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d-ID" sz="1600" i="1">
                <a:latin typeface="Tempus Sans ITC" pitchFamily="82" charset="0"/>
              </a:rPr>
              <a:t>P</a:t>
            </a:r>
            <a:r>
              <a:rPr lang="en-US" sz="1600" i="1">
                <a:latin typeface="Tempus Sans ITC" pitchFamily="82" charset="0"/>
              </a:rPr>
              <a:t>eningkatan </a:t>
            </a:r>
            <a:r>
              <a:rPr lang="id-ID" sz="1600" i="1">
                <a:latin typeface="Tempus Sans ITC" pitchFamily="82" charset="0"/>
              </a:rPr>
              <a:t>pembuatan </a:t>
            </a:r>
            <a:r>
              <a:rPr lang="en-US" sz="1600" i="1">
                <a:latin typeface="Tempus Sans ITC" pitchFamily="82" charset="0"/>
              </a:rPr>
              <a:t>biopori, sumur resapan serta pembangunan infrastruktur drainase permukiman di kabupaten/Kota</a:t>
            </a:r>
            <a:r>
              <a:rPr lang="id-ID" sz="1600" i="1">
                <a:latin typeface="Tempus Sans ITC" pitchFamily="82" charset="0"/>
              </a:rPr>
              <a:t> terintegrasi</a:t>
            </a:r>
          </a:p>
        </p:txBody>
      </p:sp>
      <p:sp>
        <p:nvSpPr>
          <p:cNvPr id="10" name="TextBox 14"/>
          <p:cNvSpPr txBox="1">
            <a:spLocks noChangeArrowheads="1"/>
          </p:cNvSpPr>
          <p:nvPr/>
        </p:nvSpPr>
        <p:spPr bwMode="auto">
          <a:xfrm>
            <a:off x="71438" y="4967288"/>
            <a:ext cx="4714875" cy="1747837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84905" tIns="42452" rIns="84905" bIns="42452">
            <a:spAutoFit/>
          </a:bodyPr>
          <a:lstStyle/>
          <a:p>
            <a:pPr marL="263525" indent="-263525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id-ID" b="1">
                <a:latin typeface="+mn-lt"/>
                <a:cs typeface="+mn-cs"/>
                <a:sym typeface="Symbol" pitchFamily="18" charset="2"/>
              </a:rPr>
              <a:t>Basis data infrastruktur tidak tersedia</a:t>
            </a:r>
          </a:p>
          <a:p>
            <a:pPr marL="263525" indent="-263525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id-ID" b="1">
                <a:latin typeface="+mn-lt"/>
                <a:cs typeface="+mn-cs"/>
                <a:sym typeface="Symbol" pitchFamily="18" charset="2"/>
              </a:rPr>
              <a:t>Baru 3 Kab/Kota yang memiliki Perda drainase</a:t>
            </a:r>
          </a:p>
          <a:p>
            <a:pPr marL="263525" indent="-263525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id-ID" b="1">
                <a:latin typeface="+mn-lt"/>
                <a:cs typeface="+mn-cs"/>
              </a:rPr>
              <a:t>Baru 8 Kab/Kota sudah mengakomodasi dalam</a:t>
            </a:r>
            <a:r>
              <a:rPr lang="nn-NO" b="1">
                <a:latin typeface="+mn-lt"/>
                <a:cs typeface="+mn-cs"/>
              </a:rPr>
              <a:t> RPJMD dan Renstra SKPD, dilengkapi dengan masterplan/outline plan </a:t>
            </a:r>
            <a:r>
              <a:rPr lang="id-ID" b="1">
                <a:latin typeface="+mn-lt"/>
                <a:cs typeface="+mn-cs"/>
              </a:rPr>
              <a:t>Air Limbah</a:t>
            </a:r>
            <a:endParaRPr lang="id-ID" sz="1050" b="1" dirty="0">
              <a:solidFill>
                <a:srgbClr val="FF0000"/>
              </a:solidFill>
              <a:latin typeface="Arial Rounded MT Bold" pitchFamily="34" charset="0"/>
              <a:cs typeface="+mn-cs"/>
            </a:endParaRPr>
          </a:p>
        </p:txBody>
      </p:sp>
      <p:pic>
        <p:nvPicPr>
          <p:cNvPr id="11" name="Picture 1" descr="D:\My Documents\My Pictures\Logo Pokja AMPL-SANITASI Jaba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563" y="500063"/>
            <a:ext cx="1214437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5"/>
          <p:cNvSpPr txBox="1">
            <a:spLocks noChangeArrowheads="1"/>
          </p:cNvSpPr>
          <p:nvPr/>
        </p:nvSpPr>
        <p:spPr bwMode="auto">
          <a:xfrm>
            <a:off x="8459788" y="6488113"/>
            <a:ext cx="6842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73FF7777-51F4-41EF-AFDD-8B970B435777}" type="slidenum">
              <a:rPr lang="id-ID" b="1"/>
              <a:pPr algn="r"/>
              <a:t>15</a:t>
            </a:fld>
            <a:endParaRPr lang="id-ID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l="3331" t="14710" r="50549" b="7031"/>
          <a:stretch>
            <a:fillRect/>
          </a:stretch>
        </p:blipFill>
        <p:spPr bwMode="auto">
          <a:xfrm>
            <a:off x="35381" y="785794"/>
            <a:ext cx="6751197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 l="20351" t="40235" r="62079" b="42187"/>
          <a:stretch>
            <a:fillRect/>
          </a:stretch>
        </p:blipFill>
        <p:spPr bwMode="auto">
          <a:xfrm>
            <a:off x="6857984" y="5357826"/>
            <a:ext cx="2286016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1785918" y="0"/>
            <a:ext cx="73580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sz="2400" b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HASIL PENILAIAN KINERJA PENGELOLAAN SANITASI</a:t>
            </a:r>
          </a:p>
          <a:p>
            <a:pPr algn="r"/>
            <a:r>
              <a:rPr lang="id-ID" sz="2400" b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 KABUPATEN/KOTA</a:t>
            </a:r>
            <a:endParaRPr lang="id-ID" sz="2400" b="1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1" descr="D:\My Documents\My Pictures\Logo Pokja AMPL-SANITASI Jabar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22808" y="785795"/>
            <a:ext cx="1321192" cy="857256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-32" y="6626287"/>
            <a:ext cx="40398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100" smtClean="0"/>
              <a:t>Sumber: Analisis </a:t>
            </a:r>
            <a:r>
              <a:rPr lang="id-ID" sz="1100" i="1" smtClean="0"/>
              <a:t>Fact Sheet</a:t>
            </a:r>
            <a:r>
              <a:rPr lang="id-ID" sz="1100" smtClean="0"/>
              <a:t> KInerja Pengelolaan Sanitasi Jawa Barat</a:t>
            </a:r>
            <a:endParaRPr lang="id-ID" sz="1100"/>
          </a:p>
        </p:txBody>
      </p:sp>
      <p:sp>
        <p:nvSpPr>
          <p:cNvPr id="11" name="5-Point Star 10"/>
          <p:cNvSpPr>
            <a:spLocks noChangeAspect="1"/>
          </p:cNvSpPr>
          <p:nvPr/>
        </p:nvSpPr>
        <p:spPr>
          <a:xfrm>
            <a:off x="5702129" y="5732010"/>
            <a:ext cx="225030" cy="225030"/>
          </a:xfrm>
          <a:prstGeom prst="star5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2" name="5-Point Star 11"/>
          <p:cNvSpPr>
            <a:spLocks noChangeAspect="1"/>
          </p:cNvSpPr>
          <p:nvPr/>
        </p:nvSpPr>
        <p:spPr>
          <a:xfrm>
            <a:off x="5698990" y="5544430"/>
            <a:ext cx="225030" cy="225030"/>
          </a:xfrm>
          <a:prstGeom prst="star5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3" name="5-Point Star 12"/>
          <p:cNvSpPr>
            <a:spLocks noChangeAspect="1"/>
          </p:cNvSpPr>
          <p:nvPr/>
        </p:nvSpPr>
        <p:spPr>
          <a:xfrm>
            <a:off x="5704292" y="4615736"/>
            <a:ext cx="225030" cy="225030"/>
          </a:xfrm>
          <a:prstGeom prst="star5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4" name="5-Point Star 13"/>
          <p:cNvSpPr>
            <a:spLocks noChangeAspect="1"/>
          </p:cNvSpPr>
          <p:nvPr/>
        </p:nvSpPr>
        <p:spPr>
          <a:xfrm>
            <a:off x="5701153" y="2214554"/>
            <a:ext cx="225030" cy="225030"/>
          </a:xfrm>
          <a:prstGeom prst="star5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5" name="5-Point Star 14"/>
          <p:cNvSpPr>
            <a:spLocks noChangeAspect="1"/>
          </p:cNvSpPr>
          <p:nvPr/>
        </p:nvSpPr>
        <p:spPr>
          <a:xfrm>
            <a:off x="5718147" y="1472464"/>
            <a:ext cx="225030" cy="225030"/>
          </a:xfrm>
          <a:prstGeom prst="star5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6" name="TextBox 15"/>
          <p:cNvSpPr txBox="1"/>
          <p:nvPr/>
        </p:nvSpPr>
        <p:spPr>
          <a:xfrm>
            <a:off x="8460432" y="6488668"/>
            <a:ext cx="683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8295977-0CD6-4BB0-B888-B37037E33CC0}" type="slidenum">
              <a:rPr lang="id-ID" b="1" smtClean="0">
                <a:solidFill>
                  <a:prstClr val="black"/>
                </a:solidFill>
              </a:rPr>
              <a:pPr algn="r"/>
              <a:t>16</a:t>
            </a:fld>
            <a:endParaRPr lang="id-ID" b="1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/>
        </p:nvGraphicFramePr>
        <p:xfrm>
          <a:off x="0" y="0"/>
          <a:ext cx="5538203" cy="33327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" name="Picture 2" descr="C:\Users\Lenovo\Desktop\Sampah.jpg"/>
          <p:cNvPicPr/>
          <p:nvPr/>
        </p:nvPicPr>
        <p:blipFill>
          <a:blip r:embed="rId4" cstate="print"/>
          <a:srcRect l="7575" t="3200" r="7317" b="2774"/>
          <a:stretch>
            <a:fillRect/>
          </a:stretch>
        </p:blipFill>
        <p:spPr bwMode="auto">
          <a:xfrm>
            <a:off x="5562600" y="0"/>
            <a:ext cx="35814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Chart 3"/>
          <p:cNvGraphicFramePr/>
          <p:nvPr/>
        </p:nvGraphicFramePr>
        <p:xfrm>
          <a:off x="1" y="3581400"/>
          <a:ext cx="5562600" cy="3276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5" name="Picture 4" descr="C:\Users\Lenovo\Desktop\Peta Limbah.jpg"/>
          <p:cNvPicPr/>
          <p:nvPr/>
        </p:nvPicPr>
        <p:blipFill>
          <a:blip r:embed="rId6" cstate="print"/>
          <a:srcRect l="7715" t="3661" r="7398" b="2782"/>
          <a:stretch>
            <a:fillRect/>
          </a:stretch>
        </p:blipFill>
        <p:spPr bwMode="auto">
          <a:xfrm>
            <a:off x="5562600" y="3581400"/>
            <a:ext cx="3581400" cy="3035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8460432" y="6488668"/>
            <a:ext cx="683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8295977-0CD6-4BB0-B888-B37037E33CC0}" type="slidenum">
              <a:rPr lang="id-ID" b="1" smtClean="0">
                <a:solidFill>
                  <a:prstClr val="black"/>
                </a:solidFill>
              </a:rPr>
              <a:pPr algn="r"/>
              <a:t>17</a:t>
            </a:fld>
            <a:endParaRPr lang="id-ID" b="1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/>
        </p:nvGraphicFramePr>
        <p:xfrm>
          <a:off x="0" y="1524000"/>
          <a:ext cx="5512505" cy="36011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" name="Picture 2" descr="C:\Users\Lenovo\Desktop\Peta Drainase.jpg"/>
          <p:cNvPicPr/>
          <p:nvPr/>
        </p:nvPicPr>
        <p:blipFill>
          <a:blip r:embed="rId4" cstate="print"/>
          <a:srcRect l="8003" t="3252" r="7156" b="3252"/>
          <a:stretch>
            <a:fillRect/>
          </a:stretch>
        </p:blipFill>
        <p:spPr bwMode="auto">
          <a:xfrm>
            <a:off x="5562600" y="1600200"/>
            <a:ext cx="3581400" cy="3181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8460432" y="6488668"/>
            <a:ext cx="683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8295977-0CD6-4BB0-B888-B37037E33CC0}" type="slidenum">
              <a:rPr lang="id-ID" b="1" smtClean="0">
                <a:solidFill>
                  <a:prstClr val="black"/>
                </a:solidFill>
              </a:rPr>
              <a:pPr algn="r"/>
              <a:t>18</a:t>
            </a:fld>
            <a:endParaRPr lang="id-ID" b="1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2"/>
          <p:cNvGrpSpPr/>
          <p:nvPr/>
        </p:nvGrpSpPr>
        <p:grpSpPr>
          <a:xfrm>
            <a:off x="857224" y="247333"/>
            <a:ext cx="8188677" cy="6525398"/>
            <a:chOff x="857224" y="247333"/>
            <a:chExt cx="8188677" cy="6525398"/>
          </a:xfrm>
        </p:grpSpPr>
        <p:pic>
          <p:nvPicPr>
            <p:cNvPr id="3" name="Picture 3" descr="D:\Geodatabase JDSN-IDSD Jabar\3 Image Publications\04 For Bappeda\18 Orientasi Jabar 2013.jpg"/>
            <p:cNvPicPr>
              <a:picLocks noChangeAspect="1" noChangeArrowheads="1"/>
            </p:cNvPicPr>
            <p:nvPr/>
          </p:nvPicPr>
          <p:blipFill>
            <a:blip r:embed="rId3" cstate="print">
              <a:lum bright="10000" contrast="20000"/>
            </a:blip>
            <a:srcRect/>
            <a:stretch>
              <a:fillRect/>
            </a:stretch>
          </p:blipFill>
          <p:spPr bwMode="auto">
            <a:xfrm>
              <a:off x="857224" y="247333"/>
              <a:ext cx="8188677" cy="6525398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chemeClr val="bg1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2" name="TextBox 21"/>
            <p:cNvSpPr txBox="1"/>
            <p:nvPr/>
          </p:nvSpPr>
          <p:spPr>
            <a:xfrm>
              <a:off x="7777117" y="3857628"/>
              <a:ext cx="79541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d-ID" sz="800" b="1" smtClean="0">
                  <a:solidFill>
                    <a:schemeClr val="bg1"/>
                  </a:solidFill>
                </a:rPr>
                <a:t>Kab. Kuningan</a:t>
              </a:r>
              <a:endParaRPr lang="id-ID" sz="800" b="1">
                <a:solidFill>
                  <a:schemeClr val="bg1"/>
                </a:solidFill>
              </a:endParaRPr>
            </a:p>
          </p:txBody>
        </p:sp>
      </p:grpSp>
      <p:pic>
        <p:nvPicPr>
          <p:cNvPr id="2" name="Picture 1" descr="D:\My Documents\My Pictures\Logo Pokja AMPL-SANITASI Jaba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"/>
            <a:ext cx="857224" cy="556209"/>
          </a:xfrm>
          <a:prstGeom prst="rect">
            <a:avLst/>
          </a:prstGeom>
          <a:noFill/>
        </p:spPr>
      </p:pic>
      <p:sp>
        <p:nvSpPr>
          <p:cNvPr id="5" name="5-Point Star 4"/>
          <p:cNvSpPr/>
          <p:nvPr/>
        </p:nvSpPr>
        <p:spPr>
          <a:xfrm>
            <a:off x="7358082" y="4357694"/>
            <a:ext cx="357190" cy="357190"/>
          </a:xfrm>
          <a:prstGeom prst="star5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5-Point Star 5"/>
          <p:cNvSpPr/>
          <p:nvPr/>
        </p:nvSpPr>
        <p:spPr>
          <a:xfrm>
            <a:off x="4143372" y="1142984"/>
            <a:ext cx="357190" cy="357190"/>
          </a:xfrm>
          <a:prstGeom prst="star5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0" name="TextBox 29"/>
          <p:cNvSpPr txBox="1"/>
          <p:nvPr/>
        </p:nvSpPr>
        <p:spPr>
          <a:xfrm>
            <a:off x="928662" y="0"/>
            <a:ext cx="8215370" cy="400110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id-ID" sz="20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STATUS RATA-RATA KINERJA PENGELOLAAN SANITASI KABUPATEN/KOTA</a:t>
            </a:r>
            <a:endParaRPr lang="id-ID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5-Point Star 30"/>
          <p:cNvSpPr/>
          <p:nvPr/>
        </p:nvSpPr>
        <p:spPr>
          <a:xfrm>
            <a:off x="1013955" y="6070043"/>
            <a:ext cx="357190" cy="357190"/>
          </a:xfrm>
          <a:prstGeom prst="star5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3" name="TextBox 32"/>
          <p:cNvSpPr txBox="1"/>
          <p:nvPr/>
        </p:nvSpPr>
        <p:spPr>
          <a:xfrm>
            <a:off x="1329580" y="6125463"/>
            <a:ext cx="14219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400" b="1" smtClean="0">
                <a:solidFill>
                  <a:schemeClr val="bg1"/>
                </a:solidFill>
              </a:rPr>
              <a:t>Sedang ke Tinggi</a:t>
            </a:r>
            <a:endParaRPr lang="id-ID" sz="1400" b="1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329580" y="5444925"/>
            <a:ext cx="7104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400" b="1" smtClean="0">
                <a:solidFill>
                  <a:schemeClr val="bg1"/>
                </a:solidFill>
              </a:rPr>
              <a:t>Mapan</a:t>
            </a:r>
            <a:endParaRPr lang="id-ID" sz="1400" b="1">
              <a:solidFill>
                <a:schemeClr val="bg1"/>
              </a:solidFill>
            </a:endParaRPr>
          </a:p>
        </p:txBody>
      </p:sp>
      <p:sp>
        <p:nvSpPr>
          <p:cNvPr id="38" name="5-Point Star 37"/>
          <p:cNvSpPr/>
          <p:nvPr/>
        </p:nvSpPr>
        <p:spPr>
          <a:xfrm>
            <a:off x="1013955" y="5758744"/>
            <a:ext cx="357190" cy="357190"/>
          </a:xfrm>
          <a:prstGeom prst="star5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9" name="TextBox 38"/>
          <p:cNvSpPr txBox="1"/>
          <p:nvPr/>
        </p:nvSpPr>
        <p:spPr>
          <a:xfrm>
            <a:off x="1336412" y="5792139"/>
            <a:ext cx="14075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400" b="1" smtClean="0">
                <a:solidFill>
                  <a:schemeClr val="bg1"/>
                </a:solidFill>
              </a:rPr>
              <a:t>Tinggi ke Mapan</a:t>
            </a:r>
            <a:endParaRPr lang="id-ID" sz="1400" b="1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639122" y="5559998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b="1" smtClean="0">
                <a:solidFill>
                  <a:schemeClr val="bg1"/>
                </a:solidFill>
              </a:rPr>
              <a:t>x</a:t>
            </a:r>
            <a:endParaRPr lang="id-ID" b="1">
              <a:solidFill>
                <a:schemeClr val="bg1"/>
              </a:solidFill>
            </a:endParaRPr>
          </a:p>
        </p:txBody>
      </p:sp>
      <p:sp>
        <p:nvSpPr>
          <p:cNvPr id="41" name="5-Point Star 40"/>
          <p:cNvSpPr/>
          <p:nvPr/>
        </p:nvSpPr>
        <p:spPr>
          <a:xfrm>
            <a:off x="7858148" y="3500438"/>
            <a:ext cx="357190" cy="357190"/>
          </a:xfrm>
          <a:prstGeom prst="star5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2" name="5-Point Star 41"/>
          <p:cNvSpPr/>
          <p:nvPr/>
        </p:nvSpPr>
        <p:spPr>
          <a:xfrm>
            <a:off x="1000100" y="5357826"/>
            <a:ext cx="357190" cy="35719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3" name="5-Point Star 42"/>
          <p:cNvSpPr/>
          <p:nvPr/>
        </p:nvSpPr>
        <p:spPr>
          <a:xfrm>
            <a:off x="1857356" y="3913048"/>
            <a:ext cx="357190" cy="357190"/>
          </a:xfrm>
          <a:prstGeom prst="star5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4" name="5-Point Star 43"/>
          <p:cNvSpPr/>
          <p:nvPr/>
        </p:nvSpPr>
        <p:spPr>
          <a:xfrm>
            <a:off x="3256243" y="4214818"/>
            <a:ext cx="357190" cy="357190"/>
          </a:xfrm>
          <a:prstGeom prst="star5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5" name="5-Point Star 44"/>
          <p:cNvSpPr/>
          <p:nvPr/>
        </p:nvSpPr>
        <p:spPr>
          <a:xfrm>
            <a:off x="4071934" y="3357562"/>
            <a:ext cx="357190" cy="357190"/>
          </a:xfrm>
          <a:prstGeom prst="star5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6" name="5-Point Star 45"/>
          <p:cNvSpPr/>
          <p:nvPr/>
        </p:nvSpPr>
        <p:spPr>
          <a:xfrm>
            <a:off x="2156963" y="2285992"/>
            <a:ext cx="357190" cy="357190"/>
          </a:xfrm>
          <a:prstGeom prst="star5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7" name="5-Point Star 46"/>
          <p:cNvSpPr/>
          <p:nvPr/>
        </p:nvSpPr>
        <p:spPr>
          <a:xfrm>
            <a:off x="3214678" y="1428736"/>
            <a:ext cx="357190" cy="357190"/>
          </a:xfrm>
          <a:prstGeom prst="star5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8" name="5-Point Star 47"/>
          <p:cNvSpPr/>
          <p:nvPr/>
        </p:nvSpPr>
        <p:spPr>
          <a:xfrm>
            <a:off x="5214942" y="1678121"/>
            <a:ext cx="357190" cy="357190"/>
          </a:xfrm>
          <a:prstGeom prst="star5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9" name="5-Point Star 48"/>
          <p:cNvSpPr/>
          <p:nvPr/>
        </p:nvSpPr>
        <p:spPr>
          <a:xfrm>
            <a:off x="5986905" y="2956644"/>
            <a:ext cx="357190" cy="357190"/>
          </a:xfrm>
          <a:prstGeom prst="star5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0" name="5-Point Star 49"/>
          <p:cNvSpPr/>
          <p:nvPr/>
        </p:nvSpPr>
        <p:spPr>
          <a:xfrm>
            <a:off x="4572000" y="3357562"/>
            <a:ext cx="357190" cy="35719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1" name="5-Point Star 50"/>
          <p:cNvSpPr/>
          <p:nvPr/>
        </p:nvSpPr>
        <p:spPr>
          <a:xfrm>
            <a:off x="4929190" y="3429000"/>
            <a:ext cx="357190" cy="35719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2" name="5-Point Star 51"/>
          <p:cNvSpPr/>
          <p:nvPr/>
        </p:nvSpPr>
        <p:spPr>
          <a:xfrm>
            <a:off x="4714876" y="4000504"/>
            <a:ext cx="357190" cy="35719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3" name="5-Point Star 52"/>
          <p:cNvSpPr/>
          <p:nvPr/>
        </p:nvSpPr>
        <p:spPr>
          <a:xfrm>
            <a:off x="5500694" y="4714884"/>
            <a:ext cx="357190" cy="35719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4" name="5-Point Star 53"/>
          <p:cNvSpPr/>
          <p:nvPr/>
        </p:nvSpPr>
        <p:spPr>
          <a:xfrm>
            <a:off x="6572264" y="5500702"/>
            <a:ext cx="357190" cy="35719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5" name="5-Point Star 54"/>
          <p:cNvSpPr/>
          <p:nvPr/>
        </p:nvSpPr>
        <p:spPr>
          <a:xfrm>
            <a:off x="6786578" y="4857760"/>
            <a:ext cx="357190" cy="35719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6" name="5-Point Star 55"/>
          <p:cNvSpPr/>
          <p:nvPr/>
        </p:nvSpPr>
        <p:spPr>
          <a:xfrm>
            <a:off x="7929586" y="4929198"/>
            <a:ext cx="357190" cy="35719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7" name="5-Point Star 56"/>
          <p:cNvSpPr/>
          <p:nvPr/>
        </p:nvSpPr>
        <p:spPr>
          <a:xfrm>
            <a:off x="7572396" y="2714620"/>
            <a:ext cx="357190" cy="35719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8" name="5-Point Star 57"/>
          <p:cNvSpPr/>
          <p:nvPr/>
        </p:nvSpPr>
        <p:spPr>
          <a:xfrm>
            <a:off x="7929586" y="2867020"/>
            <a:ext cx="357190" cy="35719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9" name="5-Point Star 58"/>
          <p:cNvSpPr/>
          <p:nvPr/>
        </p:nvSpPr>
        <p:spPr>
          <a:xfrm>
            <a:off x="7000892" y="3214686"/>
            <a:ext cx="357190" cy="35719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0" name="5-Point Star 59"/>
          <p:cNvSpPr/>
          <p:nvPr/>
        </p:nvSpPr>
        <p:spPr>
          <a:xfrm>
            <a:off x="6786578" y="1643050"/>
            <a:ext cx="357190" cy="35719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1" name="5-Point Star 60"/>
          <p:cNvSpPr/>
          <p:nvPr/>
        </p:nvSpPr>
        <p:spPr>
          <a:xfrm>
            <a:off x="4300103" y="2228409"/>
            <a:ext cx="357190" cy="35719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2" name="5-Point Star 61"/>
          <p:cNvSpPr/>
          <p:nvPr/>
        </p:nvSpPr>
        <p:spPr>
          <a:xfrm>
            <a:off x="2571736" y="3429000"/>
            <a:ext cx="357190" cy="35719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3" name="5-Point Star 62"/>
          <p:cNvSpPr/>
          <p:nvPr/>
        </p:nvSpPr>
        <p:spPr>
          <a:xfrm>
            <a:off x="1643042" y="2071678"/>
            <a:ext cx="357190" cy="35719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4" name="5-Point Star 63"/>
          <p:cNvSpPr/>
          <p:nvPr/>
        </p:nvSpPr>
        <p:spPr>
          <a:xfrm>
            <a:off x="2214546" y="1714488"/>
            <a:ext cx="357190" cy="35719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5" name="5-Point Star 64"/>
          <p:cNvSpPr/>
          <p:nvPr/>
        </p:nvSpPr>
        <p:spPr>
          <a:xfrm>
            <a:off x="2714612" y="1285860"/>
            <a:ext cx="357190" cy="35719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6" name="TextBox 65"/>
          <p:cNvSpPr txBox="1"/>
          <p:nvPr/>
        </p:nvSpPr>
        <p:spPr>
          <a:xfrm>
            <a:off x="1050452" y="5412347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000" b="1" smtClean="0"/>
              <a:t>1</a:t>
            </a:r>
            <a:endParaRPr lang="id-ID" sz="1000" b="1"/>
          </a:p>
        </p:txBody>
      </p:sp>
      <p:sp>
        <p:nvSpPr>
          <p:cNvPr id="67" name="TextBox 66"/>
          <p:cNvSpPr txBox="1"/>
          <p:nvPr/>
        </p:nvSpPr>
        <p:spPr>
          <a:xfrm>
            <a:off x="1071538" y="5825985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000" b="1" smtClean="0"/>
              <a:t>2</a:t>
            </a:r>
            <a:endParaRPr lang="id-ID" sz="1000" b="1"/>
          </a:p>
        </p:txBody>
      </p:sp>
      <p:sp>
        <p:nvSpPr>
          <p:cNvPr id="68" name="TextBox 67"/>
          <p:cNvSpPr txBox="1"/>
          <p:nvPr/>
        </p:nvSpPr>
        <p:spPr>
          <a:xfrm>
            <a:off x="1071538" y="6141717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000" b="1" smtClean="0"/>
              <a:t>3</a:t>
            </a:r>
            <a:endParaRPr lang="id-ID" sz="1000" b="1"/>
          </a:p>
        </p:txBody>
      </p:sp>
      <p:sp>
        <p:nvSpPr>
          <p:cNvPr id="69" name="TextBox 68"/>
          <p:cNvSpPr txBox="1"/>
          <p:nvPr/>
        </p:nvSpPr>
        <p:spPr>
          <a:xfrm>
            <a:off x="1693394" y="2139604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000" b="1" smtClean="0"/>
              <a:t>1</a:t>
            </a:r>
            <a:endParaRPr lang="id-ID" sz="1000" b="1"/>
          </a:p>
        </p:txBody>
      </p:sp>
      <p:sp>
        <p:nvSpPr>
          <p:cNvPr id="70" name="TextBox 69"/>
          <p:cNvSpPr txBox="1"/>
          <p:nvPr/>
        </p:nvSpPr>
        <p:spPr>
          <a:xfrm>
            <a:off x="2276376" y="1785926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000" b="1" smtClean="0"/>
              <a:t>1</a:t>
            </a:r>
            <a:endParaRPr lang="id-ID" sz="1000" b="1"/>
          </a:p>
        </p:txBody>
      </p:sp>
      <p:sp>
        <p:nvSpPr>
          <p:cNvPr id="71" name="TextBox 70"/>
          <p:cNvSpPr txBox="1"/>
          <p:nvPr/>
        </p:nvSpPr>
        <p:spPr>
          <a:xfrm>
            <a:off x="2771060" y="1368776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000" b="1" smtClean="0"/>
              <a:t>1</a:t>
            </a:r>
            <a:endParaRPr lang="id-ID" sz="1000" b="1"/>
          </a:p>
        </p:txBody>
      </p:sp>
      <p:sp>
        <p:nvSpPr>
          <p:cNvPr id="72" name="TextBox 71"/>
          <p:cNvSpPr txBox="1"/>
          <p:nvPr/>
        </p:nvSpPr>
        <p:spPr>
          <a:xfrm>
            <a:off x="4357686" y="2295543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000" b="1" smtClean="0"/>
              <a:t>1</a:t>
            </a:r>
            <a:endParaRPr lang="id-ID" sz="1000" b="1"/>
          </a:p>
        </p:txBody>
      </p:sp>
      <p:sp>
        <p:nvSpPr>
          <p:cNvPr id="73" name="TextBox 72"/>
          <p:cNvSpPr txBox="1"/>
          <p:nvPr/>
        </p:nvSpPr>
        <p:spPr>
          <a:xfrm>
            <a:off x="7051244" y="3284197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000" b="1" smtClean="0"/>
              <a:t>1</a:t>
            </a:r>
            <a:endParaRPr lang="id-ID" sz="1000" b="1"/>
          </a:p>
        </p:txBody>
      </p:sp>
      <p:sp>
        <p:nvSpPr>
          <p:cNvPr id="74" name="TextBox 73"/>
          <p:cNvSpPr txBox="1"/>
          <p:nvPr/>
        </p:nvSpPr>
        <p:spPr>
          <a:xfrm>
            <a:off x="6843026" y="1725966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000" b="1" smtClean="0"/>
              <a:t>1</a:t>
            </a:r>
            <a:endParaRPr lang="id-ID" sz="1000" b="1"/>
          </a:p>
        </p:txBody>
      </p:sp>
      <p:sp>
        <p:nvSpPr>
          <p:cNvPr id="75" name="TextBox 74"/>
          <p:cNvSpPr txBox="1"/>
          <p:nvPr/>
        </p:nvSpPr>
        <p:spPr>
          <a:xfrm>
            <a:off x="7622748" y="2780619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000" b="1" smtClean="0"/>
              <a:t>1</a:t>
            </a:r>
            <a:endParaRPr lang="id-ID" sz="1000" b="1"/>
          </a:p>
        </p:txBody>
      </p:sp>
      <p:sp>
        <p:nvSpPr>
          <p:cNvPr id="76" name="TextBox 75"/>
          <p:cNvSpPr txBox="1"/>
          <p:nvPr/>
        </p:nvSpPr>
        <p:spPr>
          <a:xfrm>
            <a:off x="7991416" y="2918029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000" b="1" smtClean="0"/>
              <a:t>1</a:t>
            </a:r>
            <a:endParaRPr lang="id-ID" sz="1000" b="1"/>
          </a:p>
        </p:txBody>
      </p:sp>
      <p:sp>
        <p:nvSpPr>
          <p:cNvPr id="77" name="TextBox 76"/>
          <p:cNvSpPr txBox="1"/>
          <p:nvPr/>
        </p:nvSpPr>
        <p:spPr>
          <a:xfrm>
            <a:off x="7986034" y="5025177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000" b="1" smtClean="0"/>
              <a:t>1</a:t>
            </a:r>
            <a:endParaRPr lang="id-ID" sz="1000" b="1"/>
          </a:p>
        </p:txBody>
      </p:sp>
      <p:sp>
        <p:nvSpPr>
          <p:cNvPr id="78" name="TextBox 77"/>
          <p:cNvSpPr txBox="1"/>
          <p:nvPr/>
        </p:nvSpPr>
        <p:spPr>
          <a:xfrm>
            <a:off x="6843026" y="4929198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000" b="1" smtClean="0"/>
              <a:t>1</a:t>
            </a:r>
            <a:endParaRPr lang="id-ID" sz="1000" b="1"/>
          </a:p>
        </p:txBody>
      </p:sp>
      <p:sp>
        <p:nvSpPr>
          <p:cNvPr id="79" name="TextBox 78"/>
          <p:cNvSpPr txBox="1"/>
          <p:nvPr/>
        </p:nvSpPr>
        <p:spPr>
          <a:xfrm>
            <a:off x="6628712" y="5581691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000" b="1" smtClean="0"/>
              <a:t>1</a:t>
            </a:r>
            <a:endParaRPr lang="id-ID" sz="1000" b="1"/>
          </a:p>
        </p:txBody>
      </p:sp>
      <p:sp>
        <p:nvSpPr>
          <p:cNvPr id="80" name="TextBox 79"/>
          <p:cNvSpPr txBox="1"/>
          <p:nvPr/>
        </p:nvSpPr>
        <p:spPr>
          <a:xfrm>
            <a:off x="5557142" y="4786322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000" b="1" smtClean="0"/>
              <a:t>1</a:t>
            </a:r>
            <a:endParaRPr lang="id-ID" sz="1000" b="1"/>
          </a:p>
        </p:txBody>
      </p:sp>
      <p:sp>
        <p:nvSpPr>
          <p:cNvPr id="81" name="TextBox 80"/>
          <p:cNvSpPr txBox="1"/>
          <p:nvPr/>
        </p:nvSpPr>
        <p:spPr>
          <a:xfrm>
            <a:off x="4786314" y="4071942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000" b="1" smtClean="0"/>
              <a:t>1</a:t>
            </a:r>
            <a:endParaRPr lang="id-ID" sz="1000" b="1"/>
          </a:p>
        </p:txBody>
      </p:sp>
      <p:sp>
        <p:nvSpPr>
          <p:cNvPr id="82" name="TextBox 81"/>
          <p:cNvSpPr txBox="1"/>
          <p:nvPr/>
        </p:nvSpPr>
        <p:spPr>
          <a:xfrm>
            <a:off x="4968694" y="3511916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000" b="1" smtClean="0"/>
              <a:t>1</a:t>
            </a:r>
            <a:endParaRPr lang="id-ID" sz="1000" b="1"/>
          </a:p>
        </p:txBody>
      </p:sp>
      <p:sp>
        <p:nvSpPr>
          <p:cNvPr id="83" name="TextBox 82"/>
          <p:cNvSpPr txBox="1"/>
          <p:nvPr/>
        </p:nvSpPr>
        <p:spPr>
          <a:xfrm>
            <a:off x="4628448" y="3429000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000" b="1" smtClean="0"/>
              <a:t>1</a:t>
            </a:r>
            <a:endParaRPr lang="id-ID" sz="1000" b="1"/>
          </a:p>
        </p:txBody>
      </p:sp>
      <p:sp>
        <p:nvSpPr>
          <p:cNvPr id="84" name="TextBox 83"/>
          <p:cNvSpPr txBox="1"/>
          <p:nvPr/>
        </p:nvSpPr>
        <p:spPr>
          <a:xfrm>
            <a:off x="2601716" y="3521440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000" b="1" smtClean="0"/>
              <a:t>1</a:t>
            </a:r>
            <a:endParaRPr lang="id-ID" sz="1000" b="1"/>
          </a:p>
        </p:txBody>
      </p:sp>
      <p:sp>
        <p:nvSpPr>
          <p:cNvPr id="85" name="TextBox 84"/>
          <p:cNvSpPr txBox="1"/>
          <p:nvPr/>
        </p:nvSpPr>
        <p:spPr>
          <a:xfrm>
            <a:off x="1934176" y="4000504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000" b="1" smtClean="0"/>
              <a:t>2</a:t>
            </a:r>
            <a:endParaRPr lang="id-ID" sz="1000" b="1"/>
          </a:p>
        </p:txBody>
      </p:sp>
      <p:sp>
        <p:nvSpPr>
          <p:cNvPr id="86" name="TextBox 85"/>
          <p:cNvSpPr txBox="1"/>
          <p:nvPr/>
        </p:nvSpPr>
        <p:spPr>
          <a:xfrm>
            <a:off x="3310000" y="4284329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000" b="1" smtClean="0"/>
              <a:t>2</a:t>
            </a:r>
            <a:endParaRPr lang="id-ID" sz="1000" b="1"/>
          </a:p>
        </p:txBody>
      </p:sp>
      <p:sp>
        <p:nvSpPr>
          <p:cNvPr id="87" name="TextBox 86"/>
          <p:cNvSpPr txBox="1"/>
          <p:nvPr/>
        </p:nvSpPr>
        <p:spPr>
          <a:xfrm>
            <a:off x="2219928" y="2351991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000" b="1" smtClean="0"/>
              <a:t>2</a:t>
            </a:r>
            <a:endParaRPr lang="id-ID" sz="1000" b="1"/>
          </a:p>
        </p:txBody>
      </p:sp>
      <p:sp>
        <p:nvSpPr>
          <p:cNvPr id="88" name="TextBox 87"/>
          <p:cNvSpPr txBox="1"/>
          <p:nvPr/>
        </p:nvSpPr>
        <p:spPr>
          <a:xfrm>
            <a:off x="4128382" y="3438551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000" b="1" smtClean="0"/>
              <a:t>2</a:t>
            </a:r>
            <a:endParaRPr lang="id-ID" sz="1000" b="1"/>
          </a:p>
        </p:txBody>
      </p:sp>
      <p:sp>
        <p:nvSpPr>
          <p:cNvPr id="89" name="TextBox 88"/>
          <p:cNvSpPr txBox="1"/>
          <p:nvPr/>
        </p:nvSpPr>
        <p:spPr>
          <a:xfrm>
            <a:off x="6036122" y="3015362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000" b="1" smtClean="0"/>
              <a:t>2</a:t>
            </a:r>
            <a:endParaRPr lang="id-ID" sz="1000" b="1"/>
          </a:p>
        </p:txBody>
      </p:sp>
      <p:sp>
        <p:nvSpPr>
          <p:cNvPr id="90" name="TextBox 89"/>
          <p:cNvSpPr txBox="1"/>
          <p:nvPr/>
        </p:nvSpPr>
        <p:spPr>
          <a:xfrm>
            <a:off x="5271390" y="1755946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000" b="1" smtClean="0"/>
              <a:t>2</a:t>
            </a:r>
            <a:endParaRPr lang="id-ID" sz="1000" b="1"/>
          </a:p>
        </p:txBody>
      </p:sp>
      <p:sp>
        <p:nvSpPr>
          <p:cNvPr id="91" name="TextBox 90"/>
          <p:cNvSpPr txBox="1"/>
          <p:nvPr/>
        </p:nvSpPr>
        <p:spPr>
          <a:xfrm>
            <a:off x="3271126" y="1500174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000" b="1" smtClean="0"/>
              <a:t>2</a:t>
            </a:r>
            <a:endParaRPr lang="id-ID" sz="1000" b="1"/>
          </a:p>
        </p:txBody>
      </p:sp>
      <p:sp>
        <p:nvSpPr>
          <p:cNvPr id="92" name="TextBox 91"/>
          <p:cNvSpPr txBox="1"/>
          <p:nvPr/>
        </p:nvSpPr>
        <p:spPr>
          <a:xfrm>
            <a:off x="4199820" y="1214422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000" b="1" smtClean="0"/>
              <a:t>3</a:t>
            </a:r>
            <a:endParaRPr lang="id-ID" sz="1000" b="1"/>
          </a:p>
        </p:txBody>
      </p:sp>
      <p:sp>
        <p:nvSpPr>
          <p:cNvPr id="93" name="TextBox 92"/>
          <p:cNvSpPr txBox="1"/>
          <p:nvPr/>
        </p:nvSpPr>
        <p:spPr>
          <a:xfrm>
            <a:off x="7414530" y="4427205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000" b="1" smtClean="0"/>
              <a:t>3</a:t>
            </a:r>
            <a:endParaRPr lang="id-ID" sz="1000" b="1"/>
          </a:p>
        </p:txBody>
      </p:sp>
      <p:sp>
        <p:nvSpPr>
          <p:cNvPr id="94" name="TextBox 93"/>
          <p:cNvSpPr txBox="1"/>
          <p:nvPr/>
        </p:nvSpPr>
        <p:spPr>
          <a:xfrm>
            <a:off x="7908500" y="3560398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000" b="1" smtClean="0"/>
              <a:t>3</a:t>
            </a:r>
            <a:endParaRPr lang="id-ID" sz="1000" b="1"/>
          </a:p>
        </p:txBody>
      </p:sp>
      <p:sp>
        <p:nvSpPr>
          <p:cNvPr id="95" name="TextBox 94"/>
          <p:cNvSpPr txBox="1"/>
          <p:nvPr/>
        </p:nvSpPr>
        <p:spPr>
          <a:xfrm>
            <a:off x="8460432" y="6488668"/>
            <a:ext cx="683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8295977-0CD6-4BB0-B888-B37037E33CC0}" type="slidenum">
              <a:rPr lang="id-ID" b="1" smtClean="0">
                <a:solidFill>
                  <a:prstClr val="black"/>
                </a:solidFill>
              </a:rPr>
              <a:pPr algn="r"/>
              <a:t>19</a:t>
            </a:fld>
            <a:endParaRPr lang="id-ID" b="1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:\My Documents\My Pictures\Logo Pokja AMPL-SANITASI Jaba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" y="0"/>
            <a:ext cx="1981751" cy="1285860"/>
          </a:xfrm>
          <a:prstGeom prst="rect">
            <a:avLst/>
          </a:prstGeom>
          <a:noFill/>
        </p:spPr>
      </p:pic>
      <p:pic>
        <p:nvPicPr>
          <p:cNvPr id="3" name="Picture 2"/>
          <p:cNvPicPr/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5572132" y="285733"/>
            <a:ext cx="3571868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0000" endA="300" endPos="90000" dist="50800" dir="5400000" sy="-100000" algn="bl" rotWithShape="0"/>
          </a:effectLst>
        </p:spPr>
      </p:pic>
      <p:pic>
        <p:nvPicPr>
          <p:cNvPr id="4" name="Picture 2" descr="http://www.volarefm.com/wp-content/uploads/2012/01/keran.jp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2786050" y="285733"/>
            <a:ext cx="2786058" cy="2857520"/>
          </a:xfrm>
          <a:prstGeom prst="rect">
            <a:avLst/>
          </a:prstGeom>
          <a:noFill/>
          <a:effectLst>
            <a:reflection blurRad="6350" stA="50000" endA="300" endPos="90000" dist="508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0" y="5249962"/>
            <a:ext cx="9144000" cy="70788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</a:rPr>
              <a:t>Pendahuluan</a:t>
            </a:r>
            <a:endParaRPr lang="id-ID" sz="4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nard MT Condense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:\My Documents\My Pictures\Logo Pokja AMPL-SANITASI Jaba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09085"/>
            <a:ext cx="1000100" cy="648915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-32" y="0"/>
            <a:ext cx="9144032" cy="400110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d-ID" sz="20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DISTRIBUSI NILAI KINERJA RATA-RATA PENGELOLAAN SANITASI KABUPATEN/KOTA</a:t>
            </a:r>
            <a:endParaRPr lang="id-ID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 l="39632" t="11053" r="12001" b="20632"/>
          <a:stretch>
            <a:fillRect/>
          </a:stretch>
        </p:blipFill>
        <p:spPr bwMode="auto">
          <a:xfrm>
            <a:off x="1156205" y="500042"/>
            <a:ext cx="7916389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8460432" y="6488668"/>
            <a:ext cx="683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8295977-0CD6-4BB0-B888-B37037E33CC0}" type="slidenum">
              <a:rPr lang="id-ID" b="1" smtClean="0">
                <a:solidFill>
                  <a:prstClr val="black"/>
                </a:solidFill>
              </a:rPr>
              <a:pPr algn="r"/>
              <a:t>20</a:t>
            </a:fld>
            <a:endParaRPr lang="id-ID" b="1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857224" y="247333"/>
            <a:ext cx="8188677" cy="6525398"/>
            <a:chOff x="857224" y="247333"/>
            <a:chExt cx="8188677" cy="6525398"/>
          </a:xfrm>
        </p:grpSpPr>
        <p:pic>
          <p:nvPicPr>
            <p:cNvPr id="3" name="Picture 3" descr="D:\Geodatabase JDSN-IDSD Jabar\3 Image Publications\04 For Bappeda\18 Orientasi Jabar 2013.jpg"/>
            <p:cNvPicPr>
              <a:picLocks noChangeAspect="1" noChangeArrowheads="1"/>
            </p:cNvPicPr>
            <p:nvPr/>
          </p:nvPicPr>
          <p:blipFill>
            <a:blip r:embed="rId3" cstate="print">
              <a:lum bright="10000" contrast="20000"/>
            </a:blip>
            <a:srcRect/>
            <a:stretch>
              <a:fillRect/>
            </a:stretch>
          </p:blipFill>
          <p:spPr bwMode="auto">
            <a:xfrm>
              <a:off x="857224" y="247333"/>
              <a:ext cx="8188677" cy="6525398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chemeClr val="bg1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2" name="TextBox 21"/>
            <p:cNvSpPr txBox="1"/>
            <p:nvPr/>
          </p:nvSpPr>
          <p:spPr>
            <a:xfrm>
              <a:off x="7777117" y="3857628"/>
              <a:ext cx="79541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d-ID" sz="800" b="1" smtClean="0">
                  <a:solidFill>
                    <a:schemeClr val="bg1"/>
                  </a:solidFill>
                </a:rPr>
                <a:t>Kab. Kuningan</a:t>
              </a:r>
              <a:endParaRPr lang="id-ID" sz="800" b="1">
                <a:solidFill>
                  <a:schemeClr val="bg1"/>
                </a:solidFill>
              </a:endParaRPr>
            </a:p>
          </p:txBody>
        </p:sp>
      </p:grpSp>
      <p:pic>
        <p:nvPicPr>
          <p:cNvPr id="2" name="Picture 1" descr="D:\My Documents\My Pictures\Logo Pokja AMPL-SANITASI Jaba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"/>
            <a:ext cx="857224" cy="556209"/>
          </a:xfrm>
          <a:prstGeom prst="rect">
            <a:avLst/>
          </a:prstGeom>
          <a:noFill/>
        </p:spPr>
      </p:pic>
      <p:sp>
        <p:nvSpPr>
          <p:cNvPr id="4" name="5-Point Star 3"/>
          <p:cNvSpPr/>
          <p:nvPr/>
        </p:nvSpPr>
        <p:spPr>
          <a:xfrm>
            <a:off x="4514417" y="3256251"/>
            <a:ext cx="357190" cy="357190"/>
          </a:xfrm>
          <a:prstGeom prst="star5">
            <a:avLst/>
          </a:prstGeom>
          <a:solidFill>
            <a:srgbClr val="66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5-Point Star 4"/>
          <p:cNvSpPr/>
          <p:nvPr/>
        </p:nvSpPr>
        <p:spPr>
          <a:xfrm>
            <a:off x="4694527" y="4115670"/>
            <a:ext cx="357190" cy="357190"/>
          </a:xfrm>
          <a:prstGeom prst="star5">
            <a:avLst/>
          </a:prstGeom>
          <a:solidFill>
            <a:srgbClr val="66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5-Point Star 5"/>
          <p:cNvSpPr/>
          <p:nvPr/>
        </p:nvSpPr>
        <p:spPr>
          <a:xfrm>
            <a:off x="1571604" y="2000240"/>
            <a:ext cx="357190" cy="357190"/>
          </a:xfrm>
          <a:prstGeom prst="star5">
            <a:avLst/>
          </a:prstGeom>
          <a:solidFill>
            <a:srgbClr val="66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5-Point Star 6"/>
          <p:cNvSpPr>
            <a:spLocks noChangeAspect="1"/>
          </p:cNvSpPr>
          <p:nvPr/>
        </p:nvSpPr>
        <p:spPr>
          <a:xfrm>
            <a:off x="3319868" y="1061570"/>
            <a:ext cx="252000" cy="25200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5-Point Star 7"/>
          <p:cNvSpPr>
            <a:spLocks noChangeAspect="1"/>
          </p:cNvSpPr>
          <p:nvPr/>
        </p:nvSpPr>
        <p:spPr>
          <a:xfrm>
            <a:off x="2716775" y="1547781"/>
            <a:ext cx="252000" cy="25200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9" name="5-Point Star 8"/>
          <p:cNvSpPr>
            <a:spLocks noChangeAspect="1"/>
          </p:cNvSpPr>
          <p:nvPr/>
        </p:nvSpPr>
        <p:spPr>
          <a:xfrm>
            <a:off x="2313694" y="1785926"/>
            <a:ext cx="252000" cy="25200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0" name="5-Point Star 9"/>
          <p:cNvSpPr>
            <a:spLocks noChangeAspect="1"/>
          </p:cNvSpPr>
          <p:nvPr/>
        </p:nvSpPr>
        <p:spPr>
          <a:xfrm>
            <a:off x="2214546" y="2605496"/>
            <a:ext cx="252000" cy="25200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" name="5-Point Star 10"/>
          <p:cNvSpPr>
            <a:spLocks noChangeAspect="1"/>
          </p:cNvSpPr>
          <p:nvPr/>
        </p:nvSpPr>
        <p:spPr>
          <a:xfrm>
            <a:off x="2000232" y="4034256"/>
            <a:ext cx="252000" cy="25200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2" name="5-Point Star 11"/>
          <p:cNvSpPr>
            <a:spLocks noChangeAspect="1"/>
          </p:cNvSpPr>
          <p:nvPr/>
        </p:nvSpPr>
        <p:spPr>
          <a:xfrm>
            <a:off x="2633198" y="3599586"/>
            <a:ext cx="252000" cy="25200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3" name="5-Point Star 12"/>
          <p:cNvSpPr>
            <a:spLocks noChangeAspect="1"/>
          </p:cNvSpPr>
          <p:nvPr/>
        </p:nvSpPr>
        <p:spPr>
          <a:xfrm>
            <a:off x="3319868" y="4286256"/>
            <a:ext cx="252000" cy="25200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4" name="5-Point Star 13"/>
          <p:cNvSpPr>
            <a:spLocks noChangeAspect="1"/>
          </p:cNvSpPr>
          <p:nvPr/>
        </p:nvSpPr>
        <p:spPr>
          <a:xfrm>
            <a:off x="4177124" y="1643050"/>
            <a:ext cx="252000" cy="25200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5" name="5-Point Star 14"/>
          <p:cNvSpPr>
            <a:spLocks noChangeAspect="1"/>
          </p:cNvSpPr>
          <p:nvPr/>
        </p:nvSpPr>
        <p:spPr>
          <a:xfrm>
            <a:off x="5248694" y="2190723"/>
            <a:ext cx="252000" cy="25200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6" name="5-Point Star 15"/>
          <p:cNvSpPr>
            <a:spLocks noChangeAspect="1"/>
          </p:cNvSpPr>
          <p:nvPr/>
        </p:nvSpPr>
        <p:spPr>
          <a:xfrm>
            <a:off x="4320000" y="2370833"/>
            <a:ext cx="252000" cy="25200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7" name="5-Point Star 16"/>
          <p:cNvSpPr>
            <a:spLocks noChangeAspect="1"/>
          </p:cNvSpPr>
          <p:nvPr/>
        </p:nvSpPr>
        <p:spPr>
          <a:xfrm>
            <a:off x="6790457" y="2129261"/>
            <a:ext cx="252000" cy="25200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8" name="5-Point Star 17"/>
          <p:cNvSpPr>
            <a:spLocks noChangeAspect="1"/>
          </p:cNvSpPr>
          <p:nvPr/>
        </p:nvSpPr>
        <p:spPr>
          <a:xfrm>
            <a:off x="5975213" y="3071810"/>
            <a:ext cx="252000" cy="25200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9" name="5-Point Star 18"/>
          <p:cNvSpPr>
            <a:spLocks noChangeAspect="1"/>
          </p:cNvSpPr>
          <p:nvPr/>
        </p:nvSpPr>
        <p:spPr>
          <a:xfrm>
            <a:off x="7032481" y="3238065"/>
            <a:ext cx="252000" cy="25200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0" name="5-Point Star 19"/>
          <p:cNvSpPr>
            <a:spLocks noChangeAspect="1"/>
          </p:cNvSpPr>
          <p:nvPr/>
        </p:nvSpPr>
        <p:spPr>
          <a:xfrm>
            <a:off x="7929586" y="2928934"/>
            <a:ext cx="252000" cy="25200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1" name="5-Point Star 20"/>
          <p:cNvSpPr>
            <a:spLocks noChangeAspect="1"/>
          </p:cNvSpPr>
          <p:nvPr/>
        </p:nvSpPr>
        <p:spPr>
          <a:xfrm>
            <a:off x="7572396" y="2756185"/>
            <a:ext cx="252000" cy="25200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4" name="5-Point Star 23"/>
          <p:cNvSpPr>
            <a:spLocks noChangeAspect="1"/>
          </p:cNvSpPr>
          <p:nvPr/>
        </p:nvSpPr>
        <p:spPr>
          <a:xfrm>
            <a:off x="7957296" y="3649356"/>
            <a:ext cx="252000" cy="25200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5" name="5-Point Star 24"/>
          <p:cNvSpPr>
            <a:spLocks noChangeAspect="1"/>
          </p:cNvSpPr>
          <p:nvPr/>
        </p:nvSpPr>
        <p:spPr>
          <a:xfrm>
            <a:off x="7358082" y="4385404"/>
            <a:ext cx="252000" cy="25200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6" name="5-Point Star 25"/>
          <p:cNvSpPr>
            <a:spLocks noChangeAspect="1"/>
          </p:cNvSpPr>
          <p:nvPr/>
        </p:nvSpPr>
        <p:spPr>
          <a:xfrm>
            <a:off x="7963338" y="5034388"/>
            <a:ext cx="252000" cy="25200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7" name="5-Point Star 26"/>
          <p:cNvSpPr>
            <a:spLocks noChangeAspect="1"/>
          </p:cNvSpPr>
          <p:nvPr/>
        </p:nvSpPr>
        <p:spPr>
          <a:xfrm>
            <a:off x="6858016" y="5072074"/>
            <a:ext cx="252000" cy="25200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8" name="5-Point Star 27"/>
          <p:cNvSpPr>
            <a:spLocks noChangeAspect="1"/>
          </p:cNvSpPr>
          <p:nvPr/>
        </p:nvSpPr>
        <p:spPr>
          <a:xfrm>
            <a:off x="6715140" y="5605892"/>
            <a:ext cx="252000" cy="25200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9" name="5-Point Star 28"/>
          <p:cNvSpPr>
            <a:spLocks noChangeAspect="1"/>
          </p:cNvSpPr>
          <p:nvPr/>
        </p:nvSpPr>
        <p:spPr>
          <a:xfrm>
            <a:off x="5534446" y="4714884"/>
            <a:ext cx="252000" cy="25200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0" name="TextBox 29"/>
          <p:cNvSpPr txBox="1"/>
          <p:nvPr/>
        </p:nvSpPr>
        <p:spPr>
          <a:xfrm>
            <a:off x="928662" y="0"/>
            <a:ext cx="8215370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id-ID" sz="2000" b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STATUS PENGELOLAAN PERSAMPAHAN KABUPATEN/KOTA </a:t>
            </a:r>
            <a:endParaRPr lang="id-ID" sz="2000" b="1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5-Point Star 30"/>
          <p:cNvSpPr/>
          <p:nvPr/>
        </p:nvSpPr>
        <p:spPr>
          <a:xfrm>
            <a:off x="1013955" y="5564327"/>
            <a:ext cx="357190" cy="357190"/>
          </a:xfrm>
          <a:prstGeom prst="star5">
            <a:avLst/>
          </a:prstGeom>
          <a:solidFill>
            <a:srgbClr val="66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2" name="5-Point Star 31"/>
          <p:cNvSpPr>
            <a:spLocks noChangeAspect="1"/>
          </p:cNvSpPr>
          <p:nvPr/>
        </p:nvSpPr>
        <p:spPr>
          <a:xfrm>
            <a:off x="1071538" y="5963082"/>
            <a:ext cx="252000" cy="25200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3" name="TextBox 32"/>
          <p:cNvSpPr txBox="1"/>
          <p:nvPr/>
        </p:nvSpPr>
        <p:spPr>
          <a:xfrm>
            <a:off x="1329580" y="5578182"/>
            <a:ext cx="12507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400" b="1" smtClean="0">
                <a:solidFill>
                  <a:schemeClr val="bg1"/>
                </a:solidFill>
              </a:rPr>
              <a:t>Sangat Mapan</a:t>
            </a:r>
            <a:endParaRPr lang="id-ID" sz="1400" b="1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329580" y="5978743"/>
            <a:ext cx="7104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400" b="1" smtClean="0">
                <a:solidFill>
                  <a:schemeClr val="bg1"/>
                </a:solidFill>
              </a:rPr>
              <a:t>Mapan</a:t>
            </a:r>
            <a:endParaRPr lang="id-ID" sz="1400" b="1">
              <a:solidFill>
                <a:schemeClr val="bg1"/>
              </a:solidFill>
            </a:endParaRPr>
          </a:p>
        </p:txBody>
      </p:sp>
      <p:sp>
        <p:nvSpPr>
          <p:cNvPr id="35" name="5-Point Star 34"/>
          <p:cNvSpPr>
            <a:spLocks noChangeAspect="1"/>
          </p:cNvSpPr>
          <p:nvPr/>
        </p:nvSpPr>
        <p:spPr>
          <a:xfrm>
            <a:off x="5000628" y="3643314"/>
            <a:ext cx="252000" cy="25200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6" name="5-Point Star 35"/>
          <p:cNvSpPr>
            <a:spLocks noChangeAspect="1"/>
          </p:cNvSpPr>
          <p:nvPr/>
        </p:nvSpPr>
        <p:spPr>
          <a:xfrm>
            <a:off x="4000496" y="3514293"/>
            <a:ext cx="252000" cy="25200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7" name="TextBox 36"/>
          <p:cNvSpPr txBox="1"/>
          <p:nvPr/>
        </p:nvSpPr>
        <p:spPr>
          <a:xfrm>
            <a:off x="1065442" y="5641651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000" b="1" smtClean="0"/>
              <a:t>1</a:t>
            </a:r>
            <a:endParaRPr lang="id-ID" sz="1000" b="1"/>
          </a:p>
        </p:txBody>
      </p:sp>
      <p:sp>
        <p:nvSpPr>
          <p:cNvPr id="38" name="TextBox 37"/>
          <p:cNvSpPr txBox="1"/>
          <p:nvPr/>
        </p:nvSpPr>
        <p:spPr>
          <a:xfrm>
            <a:off x="1994136" y="4041962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000" b="1" smtClean="0"/>
              <a:t>2</a:t>
            </a:r>
            <a:endParaRPr lang="id-ID" sz="1000" b="1"/>
          </a:p>
        </p:txBody>
      </p:sp>
      <p:sp>
        <p:nvSpPr>
          <p:cNvPr id="40" name="TextBox 39"/>
          <p:cNvSpPr txBox="1"/>
          <p:nvPr/>
        </p:nvSpPr>
        <p:spPr>
          <a:xfrm>
            <a:off x="7639122" y="5917188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b="1" smtClean="0">
                <a:solidFill>
                  <a:schemeClr val="bg1"/>
                </a:solidFill>
              </a:rPr>
              <a:t>x</a:t>
            </a:r>
            <a:endParaRPr lang="id-ID" b="1">
              <a:solidFill>
                <a:schemeClr val="bg1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621956" y="2071678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000" b="1" smtClean="0"/>
              <a:t>1</a:t>
            </a:r>
            <a:endParaRPr lang="id-ID" sz="1000" b="1"/>
          </a:p>
        </p:txBody>
      </p:sp>
      <p:sp>
        <p:nvSpPr>
          <p:cNvPr id="42" name="TextBox 41"/>
          <p:cNvSpPr txBox="1"/>
          <p:nvPr/>
        </p:nvSpPr>
        <p:spPr>
          <a:xfrm>
            <a:off x="4550914" y="3325655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000" b="1" smtClean="0"/>
              <a:t>1</a:t>
            </a:r>
            <a:endParaRPr lang="id-ID" sz="1000" b="1"/>
          </a:p>
        </p:txBody>
      </p:sp>
      <p:sp>
        <p:nvSpPr>
          <p:cNvPr id="43" name="TextBox 42"/>
          <p:cNvSpPr txBox="1"/>
          <p:nvPr/>
        </p:nvSpPr>
        <p:spPr>
          <a:xfrm>
            <a:off x="4735248" y="4182911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000" b="1" smtClean="0"/>
              <a:t>1</a:t>
            </a:r>
            <a:endParaRPr lang="id-ID" sz="1000" b="1"/>
          </a:p>
        </p:txBody>
      </p:sp>
      <p:sp>
        <p:nvSpPr>
          <p:cNvPr id="44" name="TextBox 43"/>
          <p:cNvSpPr txBox="1"/>
          <p:nvPr/>
        </p:nvSpPr>
        <p:spPr>
          <a:xfrm>
            <a:off x="2643174" y="3628324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000" b="1" smtClean="0"/>
              <a:t>2</a:t>
            </a:r>
            <a:endParaRPr lang="id-ID" sz="1000" b="1"/>
          </a:p>
        </p:txBody>
      </p:sp>
      <p:sp>
        <p:nvSpPr>
          <p:cNvPr id="45" name="TextBox 44"/>
          <p:cNvSpPr txBox="1"/>
          <p:nvPr/>
        </p:nvSpPr>
        <p:spPr>
          <a:xfrm>
            <a:off x="2214546" y="2611275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000" b="1" smtClean="0"/>
              <a:t>2</a:t>
            </a:r>
            <a:endParaRPr lang="id-ID" sz="1000" b="1"/>
          </a:p>
        </p:txBody>
      </p:sp>
      <p:sp>
        <p:nvSpPr>
          <p:cNvPr id="46" name="TextBox 45"/>
          <p:cNvSpPr txBox="1"/>
          <p:nvPr/>
        </p:nvSpPr>
        <p:spPr>
          <a:xfrm>
            <a:off x="2321976" y="1800916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000" b="1" smtClean="0"/>
              <a:t>2</a:t>
            </a:r>
            <a:endParaRPr lang="id-ID" sz="1000" b="1"/>
          </a:p>
        </p:txBody>
      </p:sp>
      <p:sp>
        <p:nvSpPr>
          <p:cNvPr id="47" name="TextBox 46"/>
          <p:cNvSpPr txBox="1"/>
          <p:nvPr/>
        </p:nvSpPr>
        <p:spPr>
          <a:xfrm>
            <a:off x="2734984" y="1571612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000" b="1" smtClean="0"/>
              <a:t>2</a:t>
            </a:r>
            <a:endParaRPr lang="id-ID" sz="1000" b="1"/>
          </a:p>
        </p:txBody>
      </p:sp>
      <p:sp>
        <p:nvSpPr>
          <p:cNvPr id="48" name="TextBox 47"/>
          <p:cNvSpPr txBox="1"/>
          <p:nvPr/>
        </p:nvSpPr>
        <p:spPr>
          <a:xfrm>
            <a:off x="3306488" y="1075058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000" b="1" smtClean="0"/>
              <a:t>2</a:t>
            </a:r>
            <a:endParaRPr lang="id-ID" sz="1000" b="1"/>
          </a:p>
        </p:txBody>
      </p:sp>
      <p:sp>
        <p:nvSpPr>
          <p:cNvPr id="49" name="TextBox 48"/>
          <p:cNvSpPr txBox="1"/>
          <p:nvPr/>
        </p:nvSpPr>
        <p:spPr>
          <a:xfrm>
            <a:off x="4178734" y="1652601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000" b="1" smtClean="0"/>
              <a:t>2</a:t>
            </a:r>
            <a:endParaRPr lang="id-ID" sz="1000" b="1"/>
          </a:p>
        </p:txBody>
      </p:sp>
      <p:sp>
        <p:nvSpPr>
          <p:cNvPr id="50" name="TextBox 49"/>
          <p:cNvSpPr txBox="1"/>
          <p:nvPr/>
        </p:nvSpPr>
        <p:spPr>
          <a:xfrm>
            <a:off x="4316144" y="2381971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000" b="1" smtClean="0"/>
              <a:t>2</a:t>
            </a:r>
            <a:endParaRPr lang="id-ID" sz="1000" b="1"/>
          </a:p>
        </p:txBody>
      </p:sp>
      <p:sp>
        <p:nvSpPr>
          <p:cNvPr id="51" name="TextBox 50"/>
          <p:cNvSpPr txBox="1"/>
          <p:nvPr/>
        </p:nvSpPr>
        <p:spPr>
          <a:xfrm>
            <a:off x="4000496" y="3524979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000" b="1" smtClean="0"/>
              <a:t>2</a:t>
            </a:r>
            <a:endParaRPr lang="id-ID" sz="1000" b="1"/>
          </a:p>
        </p:txBody>
      </p:sp>
      <p:sp>
        <p:nvSpPr>
          <p:cNvPr id="52" name="TextBox 51"/>
          <p:cNvSpPr txBox="1"/>
          <p:nvPr/>
        </p:nvSpPr>
        <p:spPr>
          <a:xfrm>
            <a:off x="3331086" y="4295807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000" b="1" smtClean="0"/>
              <a:t>2</a:t>
            </a:r>
            <a:endParaRPr lang="id-ID" sz="1000" b="1"/>
          </a:p>
        </p:txBody>
      </p:sp>
      <p:sp>
        <p:nvSpPr>
          <p:cNvPr id="53" name="TextBox 52"/>
          <p:cNvSpPr txBox="1"/>
          <p:nvPr/>
        </p:nvSpPr>
        <p:spPr>
          <a:xfrm>
            <a:off x="5009522" y="3658304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000" b="1" smtClean="0"/>
              <a:t>2</a:t>
            </a:r>
            <a:endParaRPr lang="id-ID" sz="1000" b="1"/>
          </a:p>
        </p:txBody>
      </p:sp>
      <p:sp>
        <p:nvSpPr>
          <p:cNvPr id="54" name="TextBox 53"/>
          <p:cNvSpPr txBox="1"/>
          <p:nvPr/>
        </p:nvSpPr>
        <p:spPr>
          <a:xfrm>
            <a:off x="5536056" y="4739425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000" b="1" smtClean="0"/>
              <a:t>2</a:t>
            </a:r>
            <a:endParaRPr lang="id-ID" sz="1000" b="1"/>
          </a:p>
        </p:txBody>
      </p:sp>
      <p:sp>
        <p:nvSpPr>
          <p:cNvPr id="55" name="TextBox 54"/>
          <p:cNvSpPr txBox="1"/>
          <p:nvPr/>
        </p:nvSpPr>
        <p:spPr>
          <a:xfrm>
            <a:off x="6866910" y="5096615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000" b="1" smtClean="0"/>
              <a:t>2</a:t>
            </a:r>
            <a:endParaRPr lang="id-ID" sz="1000" b="1"/>
          </a:p>
        </p:txBody>
      </p:sp>
      <p:sp>
        <p:nvSpPr>
          <p:cNvPr id="56" name="TextBox 55"/>
          <p:cNvSpPr txBox="1"/>
          <p:nvPr/>
        </p:nvSpPr>
        <p:spPr>
          <a:xfrm>
            <a:off x="6715140" y="5617110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000" b="1" smtClean="0"/>
              <a:t>2</a:t>
            </a:r>
            <a:endParaRPr lang="id-ID" sz="1000" b="1"/>
          </a:p>
        </p:txBody>
      </p:sp>
      <p:sp>
        <p:nvSpPr>
          <p:cNvPr id="57" name="TextBox 56"/>
          <p:cNvSpPr txBox="1"/>
          <p:nvPr/>
        </p:nvSpPr>
        <p:spPr>
          <a:xfrm>
            <a:off x="7964948" y="5057084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000" b="1" smtClean="0"/>
              <a:t>2</a:t>
            </a:r>
            <a:endParaRPr lang="id-ID" sz="1000" b="1"/>
          </a:p>
        </p:txBody>
      </p:sp>
      <p:sp>
        <p:nvSpPr>
          <p:cNvPr id="58" name="TextBox 57"/>
          <p:cNvSpPr txBox="1"/>
          <p:nvPr/>
        </p:nvSpPr>
        <p:spPr>
          <a:xfrm>
            <a:off x="7358082" y="4397225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000" b="1" smtClean="0"/>
              <a:t>2</a:t>
            </a:r>
            <a:endParaRPr lang="id-ID" sz="1000" b="1"/>
          </a:p>
        </p:txBody>
      </p:sp>
      <p:sp>
        <p:nvSpPr>
          <p:cNvPr id="59" name="TextBox 58"/>
          <p:cNvSpPr txBox="1"/>
          <p:nvPr/>
        </p:nvSpPr>
        <p:spPr>
          <a:xfrm>
            <a:off x="7959566" y="3669782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000" b="1" smtClean="0"/>
              <a:t>2</a:t>
            </a:r>
            <a:endParaRPr lang="id-ID" sz="1000" b="1"/>
          </a:p>
        </p:txBody>
      </p:sp>
      <p:sp>
        <p:nvSpPr>
          <p:cNvPr id="60" name="TextBox 59"/>
          <p:cNvSpPr txBox="1"/>
          <p:nvPr/>
        </p:nvSpPr>
        <p:spPr>
          <a:xfrm>
            <a:off x="7944576" y="2938485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000" b="1" smtClean="0"/>
              <a:t>2</a:t>
            </a:r>
            <a:endParaRPr lang="id-ID" sz="1000" b="1"/>
          </a:p>
        </p:txBody>
      </p:sp>
      <p:sp>
        <p:nvSpPr>
          <p:cNvPr id="61" name="TextBox 60"/>
          <p:cNvSpPr txBox="1"/>
          <p:nvPr/>
        </p:nvSpPr>
        <p:spPr>
          <a:xfrm>
            <a:off x="7572396" y="2786058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000" b="1" smtClean="0"/>
              <a:t>2</a:t>
            </a:r>
            <a:endParaRPr lang="id-ID" sz="1000" b="1"/>
          </a:p>
        </p:txBody>
      </p:sp>
      <p:sp>
        <p:nvSpPr>
          <p:cNvPr id="62" name="TextBox 61"/>
          <p:cNvSpPr txBox="1"/>
          <p:nvPr/>
        </p:nvSpPr>
        <p:spPr>
          <a:xfrm>
            <a:off x="7042350" y="3254217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000" b="1" smtClean="0"/>
              <a:t>2</a:t>
            </a:r>
            <a:endParaRPr lang="id-ID" sz="1000" b="1"/>
          </a:p>
        </p:txBody>
      </p:sp>
      <p:sp>
        <p:nvSpPr>
          <p:cNvPr id="63" name="TextBox 62"/>
          <p:cNvSpPr txBox="1"/>
          <p:nvPr/>
        </p:nvSpPr>
        <p:spPr>
          <a:xfrm>
            <a:off x="5985770" y="3098278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000" b="1" smtClean="0"/>
              <a:t>2</a:t>
            </a:r>
            <a:endParaRPr lang="id-ID" sz="1000" b="1"/>
          </a:p>
        </p:txBody>
      </p:sp>
      <p:sp>
        <p:nvSpPr>
          <p:cNvPr id="64" name="TextBox 63"/>
          <p:cNvSpPr txBox="1"/>
          <p:nvPr/>
        </p:nvSpPr>
        <p:spPr>
          <a:xfrm>
            <a:off x="6795472" y="2143116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000" b="1" smtClean="0"/>
              <a:t>2</a:t>
            </a:r>
            <a:endParaRPr lang="id-ID" sz="1000" b="1"/>
          </a:p>
        </p:txBody>
      </p:sp>
      <p:sp>
        <p:nvSpPr>
          <p:cNvPr id="65" name="TextBox 64"/>
          <p:cNvSpPr txBox="1"/>
          <p:nvPr/>
        </p:nvSpPr>
        <p:spPr>
          <a:xfrm>
            <a:off x="5244922" y="2199564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000" b="1" smtClean="0"/>
              <a:t>2</a:t>
            </a:r>
            <a:endParaRPr lang="id-ID" sz="1000" b="1"/>
          </a:p>
        </p:txBody>
      </p:sp>
      <p:sp>
        <p:nvSpPr>
          <p:cNvPr id="66" name="TextBox 65"/>
          <p:cNvSpPr txBox="1"/>
          <p:nvPr/>
        </p:nvSpPr>
        <p:spPr>
          <a:xfrm>
            <a:off x="1071538" y="5985778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000" b="1" smtClean="0"/>
              <a:t>2</a:t>
            </a:r>
            <a:endParaRPr lang="id-ID" sz="1000" b="1"/>
          </a:p>
        </p:txBody>
      </p:sp>
      <p:sp>
        <p:nvSpPr>
          <p:cNvPr id="67" name="TextBox 66"/>
          <p:cNvSpPr txBox="1"/>
          <p:nvPr/>
        </p:nvSpPr>
        <p:spPr>
          <a:xfrm>
            <a:off x="8460432" y="6488668"/>
            <a:ext cx="683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8295977-0CD6-4BB0-B888-B37037E33CC0}" type="slidenum">
              <a:rPr lang="id-ID" b="1" smtClean="0">
                <a:solidFill>
                  <a:prstClr val="black"/>
                </a:solidFill>
              </a:rPr>
              <a:pPr algn="r"/>
              <a:t>21</a:t>
            </a:fld>
            <a:endParaRPr lang="id-ID" b="1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:\My Documents\My Pictures\Logo Pokja AMPL-SANITASI Jaba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09085"/>
            <a:ext cx="1000100" cy="648915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/>
          <a:srcRect l="39901" t="10951" r="12442" b="20745"/>
          <a:stretch>
            <a:fillRect/>
          </a:stretch>
        </p:blipFill>
        <p:spPr bwMode="auto">
          <a:xfrm>
            <a:off x="968284" y="486187"/>
            <a:ext cx="7889996" cy="6357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-32" y="0"/>
            <a:ext cx="8858312" cy="400110"/>
          </a:xfrm>
          <a:prstGeom prst="rect">
            <a:avLst/>
          </a:prstGeom>
          <a:solidFill>
            <a:schemeClr val="tx2">
              <a:lumMod val="75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d-ID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Distribusi Penilaian Kinerja Pengelolaan Persampahan Kabupaten/Kota</a:t>
            </a:r>
            <a:endParaRPr lang="id-ID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460432" y="6488668"/>
            <a:ext cx="683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8295977-0CD6-4BB0-B888-B37037E33CC0}" type="slidenum">
              <a:rPr lang="id-ID" b="1" smtClean="0">
                <a:solidFill>
                  <a:prstClr val="black"/>
                </a:solidFill>
              </a:rPr>
              <a:pPr algn="r"/>
              <a:t>22</a:t>
            </a:fld>
            <a:endParaRPr lang="id-ID" b="1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857224" y="247333"/>
            <a:ext cx="8188677" cy="6525398"/>
            <a:chOff x="857224" y="247333"/>
            <a:chExt cx="8188677" cy="6525398"/>
          </a:xfrm>
        </p:grpSpPr>
        <p:pic>
          <p:nvPicPr>
            <p:cNvPr id="3" name="Picture 3" descr="D:\Geodatabase JDSN-IDSD Jabar\3 Image Publications\04 For Bappeda\18 Orientasi Jabar 2013.jpg"/>
            <p:cNvPicPr>
              <a:picLocks noChangeAspect="1" noChangeArrowheads="1"/>
            </p:cNvPicPr>
            <p:nvPr/>
          </p:nvPicPr>
          <p:blipFill>
            <a:blip r:embed="rId3" cstate="print">
              <a:lum bright="10000" contrast="20000"/>
            </a:blip>
            <a:srcRect/>
            <a:stretch>
              <a:fillRect/>
            </a:stretch>
          </p:blipFill>
          <p:spPr bwMode="auto">
            <a:xfrm>
              <a:off x="857224" y="247333"/>
              <a:ext cx="8188677" cy="6525398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chemeClr val="bg1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2" name="TextBox 21"/>
            <p:cNvSpPr txBox="1"/>
            <p:nvPr/>
          </p:nvSpPr>
          <p:spPr>
            <a:xfrm>
              <a:off x="7777117" y="3857628"/>
              <a:ext cx="79541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d-ID" sz="800" b="1" smtClean="0">
                  <a:solidFill>
                    <a:schemeClr val="bg1"/>
                  </a:solidFill>
                </a:rPr>
                <a:t>Kab. Kuningan</a:t>
              </a:r>
              <a:endParaRPr lang="id-ID" sz="800" b="1">
                <a:solidFill>
                  <a:schemeClr val="bg1"/>
                </a:solidFill>
              </a:endParaRPr>
            </a:p>
          </p:txBody>
        </p:sp>
      </p:grpSp>
      <p:pic>
        <p:nvPicPr>
          <p:cNvPr id="2" name="Picture 1" descr="D:\My Documents\My Pictures\Logo Pokja AMPL-SANITASI Jaba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"/>
            <a:ext cx="857224" cy="556209"/>
          </a:xfrm>
          <a:prstGeom prst="rect">
            <a:avLst/>
          </a:prstGeom>
          <a:noFill/>
        </p:spPr>
      </p:pic>
      <p:sp>
        <p:nvSpPr>
          <p:cNvPr id="4" name="5-Point Star 3"/>
          <p:cNvSpPr/>
          <p:nvPr/>
        </p:nvSpPr>
        <p:spPr>
          <a:xfrm>
            <a:off x="2143108" y="2428868"/>
            <a:ext cx="357190" cy="357190"/>
          </a:xfrm>
          <a:prstGeom prst="star5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5-Point Star 4"/>
          <p:cNvSpPr/>
          <p:nvPr/>
        </p:nvSpPr>
        <p:spPr>
          <a:xfrm>
            <a:off x="7358082" y="4357694"/>
            <a:ext cx="357190" cy="357190"/>
          </a:xfrm>
          <a:prstGeom prst="star5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5-Point Star 5"/>
          <p:cNvSpPr/>
          <p:nvPr/>
        </p:nvSpPr>
        <p:spPr>
          <a:xfrm>
            <a:off x="4143372" y="1142984"/>
            <a:ext cx="357190" cy="357190"/>
          </a:xfrm>
          <a:prstGeom prst="star5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5-Point Star 6"/>
          <p:cNvSpPr>
            <a:spLocks noChangeAspect="1"/>
          </p:cNvSpPr>
          <p:nvPr/>
        </p:nvSpPr>
        <p:spPr>
          <a:xfrm>
            <a:off x="3319868" y="1061570"/>
            <a:ext cx="252000" cy="25200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5-Point Star 7"/>
          <p:cNvSpPr>
            <a:spLocks noChangeAspect="1"/>
          </p:cNvSpPr>
          <p:nvPr/>
        </p:nvSpPr>
        <p:spPr>
          <a:xfrm>
            <a:off x="2716775" y="1391050"/>
            <a:ext cx="252000" cy="25200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9" name="5-Point Star 8"/>
          <p:cNvSpPr>
            <a:spLocks noChangeAspect="1"/>
          </p:cNvSpPr>
          <p:nvPr/>
        </p:nvSpPr>
        <p:spPr>
          <a:xfrm>
            <a:off x="2285984" y="1819678"/>
            <a:ext cx="252000" cy="25200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0" name="5-Point Star 9"/>
          <p:cNvSpPr>
            <a:spLocks noChangeAspect="1"/>
          </p:cNvSpPr>
          <p:nvPr/>
        </p:nvSpPr>
        <p:spPr>
          <a:xfrm>
            <a:off x="4929190" y="3544166"/>
            <a:ext cx="252000" cy="25200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" name="5-Point Star 10"/>
          <p:cNvSpPr>
            <a:spLocks noChangeAspect="1"/>
          </p:cNvSpPr>
          <p:nvPr/>
        </p:nvSpPr>
        <p:spPr>
          <a:xfrm>
            <a:off x="1928794" y="4034256"/>
            <a:ext cx="252000" cy="25200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2" name="5-Point Star 11"/>
          <p:cNvSpPr>
            <a:spLocks noChangeAspect="1"/>
          </p:cNvSpPr>
          <p:nvPr/>
        </p:nvSpPr>
        <p:spPr>
          <a:xfrm>
            <a:off x="2619343" y="3571876"/>
            <a:ext cx="252000" cy="25200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3" name="5-Point Star 12"/>
          <p:cNvSpPr>
            <a:spLocks noChangeAspect="1"/>
          </p:cNvSpPr>
          <p:nvPr/>
        </p:nvSpPr>
        <p:spPr>
          <a:xfrm>
            <a:off x="3319868" y="4286256"/>
            <a:ext cx="252000" cy="25200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4" name="5-Point Star 13"/>
          <p:cNvSpPr>
            <a:spLocks noChangeAspect="1"/>
          </p:cNvSpPr>
          <p:nvPr/>
        </p:nvSpPr>
        <p:spPr>
          <a:xfrm>
            <a:off x="1676794" y="2176868"/>
            <a:ext cx="252000" cy="25200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5" name="5-Point Star 14"/>
          <p:cNvSpPr>
            <a:spLocks noChangeAspect="1"/>
          </p:cNvSpPr>
          <p:nvPr/>
        </p:nvSpPr>
        <p:spPr>
          <a:xfrm>
            <a:off x="5248694" y="2190723"/>
            <a:ext cx="252000" cy="25200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6" name="5-Point Star 15"/>
          <p:cNvSpPr>
            <a:spLocks noChangeAspect="1"/>
          </p:cNvSpPr>
          <p:nvPr/>
        </p:nvSpPr>
        <p:spPr>
          <a:xfrm>
            <a:off x="4320000" y="2370833"/>
            <a:ext cx="252000" cy="25200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7" name="5-Point Star 16"/>
          <p:cNvSpPr>
            <a:spLocks noChangeAspect="1"/>
          </p:cNvSpPr>
          <p:nvPr/>
        </p:nvSpPr>
        <p:spPr>
          <a:xfrm>
            <a:off x="6790457" y="2129261"/>
            <a:ext cx="252000" cy="25200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8" name="5-Point Star 17"/>
          <p:cNvSpPr>
            <a:spLocks noChangeAspect="1"/>
          </p:cNvSpPr>
          <p:nvPr/>
        </p:nvSpPr>
        <p:spPr>
          <a:xfrm>
            <a:off x="5975213" y="3071810"/>
            <a:ext cx="252000" cy="25200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9" name="5-Point Star 18"/>
          <p:cNvSpPr>
            <a:spLocks noChangeAspect="1"/>
          </p:cNvSpPr>
          <p:nvPr/>
        </p:nvSpPr>
        <p:spPr>
          <a:xfrm>
            <a:off x="7032481" y="3238065"/>
            <a:ext cx="252000" cy="25200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0" name="5-Point Star 19"/>
          <p:cNvSpPr>
            <a:spLocks noChangeAspect="1"/>
          </p:cNvSpPr>
          <p:nvPr/>
        </p:nvSpPr>
        <p:spPr>
          <a:xfrm>
            <a:off x="7929586" y="2928934"/>
            <a:ext cx="252000" cy="25200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1" name="5-Point Star 20"/>
          <p:cNvSpPr>
            <a:spLocks noChangeAspect="1"/>
          </p:cNvSpPr>
          <p:nvPr/>
        </p:nvSpPr>
        <p:spPr>
          <a:xfrm>
            <a:off x="7572396" y="2756185"/>
            <a:ext cx="252000" cy="25200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4" name="5-Point Star 23"/>
          <p:cNvSpPr>
            <a:spLocks noChangeAspect="1"/>
          </p:cNvSpPr>
          <p:nvPr/>
        </p:nvSpPr>
        <p:spPr>
          <a:xfrm>
            <a:off x="4786314" y="4143380"/>
            <a:ext cx="252000" cy="25200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6" name="5-Point Star 25"/>
          <p:cNvSpPr>
            <a:spLocks noChangeAspect="1"/>
          </p:cNvSpPr>
          <p:nvPr/>
        </p:nvSpPr>
        <p:spPr>
          <a:xfrm>
            <a:off x="7963338" y="5034388"/>
            <a:ext cx="252000" cy="25200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7" name="5-Point Star 26"/>
          <p:cNvSpPr>
            <a:spLocks noChangeAspect="1"/>
          </p:cNvSpPr>
          <p:nvPr/>
        </p:nvSpPr>
        <p:spPr>
          <a:xfrm>
            <a:off x="6858016" y="5072074"/>
            <a:ext cx="252000" cy="25200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8" name="5-Point Star 27"/>
          <p:cNvSpPr>
            <a:spLocks noChangeAspect="1"/>
          </p:cNvSpPr>
          <p:nvPr/>
        </p:nvSpPr>
        <p:spPr>
          <a:xfrm>
            <a:off x="6715140" y="5605892"/>
            <a:ext cx="252000" cy="25200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9" name="5-Point Star 28"/>
          <p:cNvSpPr>
            <a:spLocks noChangeAspect="1"/>
          </p:cNvSpPr>
          <p:nvPr/>
        </p:nvSpPr>
        <p:spPr>
          <a:xfrm>
            <a:off x="5534446" y="4714884"/>
            <a:ext cx="252000" cy="25200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0" name="TextBox 29"/>
          <p:cNvSpPr txBox="1"/>
          <p:nvPr/>
        </p:nvSpPr>
        <p:spPr>
          <a:xfrm>
            <a:off x="928662" y="0"/>
            <a:ext cx="8215370" cy="40011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id-ID" sz="2000" b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STATUS PENGELOLAAN AIR LIMBAH KABUPATEN/KOTA</a:t>
            </a:r>
            <a:endParaRPr lang="id-ID" sz="2000" b="1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5-Point Star 30"/>
          <p:cNvSpPr/>
          <p:nvPr/>
        </p:nvSpPr>
        <p:spPr>
          <a:xfrm>
            <a:off x="1013955" y="5715016"/>
            <a:ext cx="357190" cy="357190"/>
          </a:xfrm>
          <a:prstGeom prst="star5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2" name="5-Point Star 31"/>
          <p:cNvSpPr>
            <a:spLocks noChangeAspect="1"/>
          </p:cNvSpPr>
          <p:nvPr/>
        </p:nvSpPr>
        <p:spPr>
          <a:xfrm>
            <a:off x="1071538" y="5429264"/>
            <a:ext cx="252000" cy="25200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3" name="TextBox 32"/>
          <p:cNvSpPr txBox="1"/>
          <p:nvPr/>
        </p:nvSpPr>
        <p:spPr>
          <a:xfrm>
            <a:off x="1329580" y="5770436"/>
            <a:ext cx="14219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400" b="1" smtClean="0">
                <a:solidFill>
                  <a:schemeClr val="bg1"/>
                </a:solidFill>
              </a:rPr>
              <a:t>Sedang ke Tinggi</a:t>
            </a:r>
            <a:endParaRPr lang="id-ID" sz="1400" b="1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329580" y="5444925"/>
            <a:ext cx="7104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400" b="1" smtClean="0">
                <a:solidFill>
                  <a:schemeClr val="bg1"/>
                </a:solidFill>
              </a:rPr>
              <a:t>Mapan</a:t>
            </a:r>
            <a:endParaRPr lang="id-ID" sz="1400" b="1">
              <a:solidFill>
                <a:schemeClr val="bg1"/>
              </a:solidFill>
            </a:endParaRPr>
          </a:p>
        </p:txBody>
      </p:sp>
      <p:sp>
        <p:nvSpPr>
          <p:cNvPr id="35" name="5-Point Star 34"/>
          <p:cNvSpPr>
            <a:spLocks noChangeAspect="1"/>
          </p:cNvSpPr>
          <p:nvPr/>
        </p:nvSpPr>
        <p:spPr>
          <a:xfrm>
            <a:off x="4605752" y="3357562"/>
            <a:ext cx="252000" cy="25200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6" name="5-Point Star 35"/>
          <p:cNvSpPr>
            <a:spLocks noChangeAspect="1"/>
          </p:cNvSpPr>
          <p:nvPr/>
        </p:nvSpPr>
        <p:spPr>
          <a:xfrm>
            <a:off x="4071934" y="3534190"/>
            <a:ext cx="252000" cy="25200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7" name="5-Point Star 36"/>
          <p:cNvSpPr/>
          <p:nvPr/>
        </p:nvSpPr>
        <p:spPr>
          <a:xfrm>
            <a:off x="7786710" y="3558021"/>
            <a:ext cx="357190" cy="35719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8" name="5-Point Star 37"/>
          <p:cNvSpPr/>
          <p:nvPr/>
        </p:nvSpPr>
        <p:spPr>
          <a:xfrm>
            <a:off x="1013955" y="6088224"/>
            <a:ext cx="357190" cy="35719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9" name="TextBox 38"/>
          <p:cNvSpPr txBox="1"/>
          <p:nvPr/>
        </p:nvSpPr>
        <p:spPr>
          <a:xfrm>
            <a:off x="1336412" y="6121619"/>
            <a:ext cx="15861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400" b="1" smtClean="0">
                <a:solidFill>
                  <a:schemeClr val="bg1"/>
                </a:solidFill>
              </a:rPr>
              <a:t>Rendah ke Sedang</a:t>
            </a:r>
            <a:endParaRPr lang="id-ID" sz="1400" b="1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639122" y="5559998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b="1" smtClean="0">
                <a:solidFill>
                  <a:schemeClr val="bg1"/>
                </a:solidFill>
              </a:rPr>
              <a:t>x</a:t>
            </a:r>
            <a:endParaRPr lang="id-ID" b="1">
              <a:solidFill>
                <a:schemeClr val="bg1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065442" y="5440742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000" b="1" smtClean="0"/>
              <a:t>1</a:t>
            </a:r>
            <a:endParaRPr lang="id-ID" sz="1000" b="1"/>
          </a:p>
        </p:txBody>
      </p:sp>
      <p:sp>
        <p:nvSpPr>
          <p:cNvPr id="42" name="TextBox 41"/>
          <p:cNvSpPr txBox="1"/>
          <p:nvPr/>
        </p:nvSpPr>
        <p:spPr>
          <a:xfrm>
            <a:off x="1071538" y="5784869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000" b="1" smtClean="0"/>
              <a:t>2</a:t>
            </a:r>
            <a:endParaRPr lang="id-ID" sz="1000" b="1"/>
          </a:p>
        </p:txBody>
      </p:sp>
      <p:sp>
        <p:nvSpPr>
          <p:cNvPr id="43" name="TextBox 42"/>
          <p:cNvSpPr txBox="1"/>
          <p:nvPr/>
        </p:nvSpPr>
        <p:spPr>
          <a:xfrm>
            <a:off x="1060060" y="6153195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000" b="1" smtClean="0"/>
              <a:t>3</a:t>
            </a:r>
            <a:endParaRPr lang="id-ID" sz="1000" b="1"/>
          </a:p>
        </p:txBody>
      </p:sp>
      <p:sp>
        <p:nvSpPr>
          <p:cNvPr id="44" name="TextBox 43"/>
          <p:cNvSpPr txBox="1"/>
          <p:nvPr/>
        </p:nvSpPr>
        <p:spPr>
          <a:xfrm>
            <a:off x="7822072" y="3631836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000" b="1" smtClean="0"/>
              <a:t>3</a:t>
            </a:r>
            <a:endParaRPr lang="id-ID" sz="1000" b="1"/>
          </a:p>
        </p:txBody>
      </p:sp>
      <p:sp>
        <p:nvSpPr>
          <p:cNvPr id="45" name="TextBox 44"/>
          <p:cNvSpPr txBox="1"/>
          <p:nvPr/>
        </p:nvSpPr>
        <p:spPr>
          <a:xfrm>
            <a:off x="2203068" y="2500306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000" b="1" smtClean="0"/>
              <a:t>2</a:t>
            </a:r>
            <a:endParaRPr lang="id-ID" sz="1000" b="1"/>
          </a:p>
        </p:txBody>
      </p:sp>
      <p:sp>
        <p:nvSpPr>
          <p:cNvPr id="46" name="TextBox 45"/>
          <p:cNvSpPr txBox="1"/>
          <p:nvPr/>
        </p:nvSpPr>
        <p:spPr>
          <a:xfrm>
            <a:off x="4193724" y="1210910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000" b="1" smtClean="0"/>
              <a:t>2</a:t>
            </a:r>
            <a:endParaRPr lang="id-ID" sz="1000" b="1"/>
          </a:p>
        </p:txBody>
      </p:sp>
      <p:sp>
        <p:nvSpPr>
          <p:cNvPr id="47" name="TextBox 46"/>
          <p:cNvSpPr txBox="1"/>
          <p:nvPr/>
        </p:nvSpPr>
        <p:spPr>
          <a:xfrm>
            <a:off x="7423424" y="4427205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000" b="1" smtClean="0"/>
              <a:t>2</a:t>
            </a:r>
            <a:endParaRPr lang="id-ID" sz="1000" b="1"/>
          </a:p>
        </p:txBody>
      </p:sp>
      <p:sp>
        <p:nvSpPr>
          <p:cNvPr id="48" name="TextBox 47"/>
          <p:cNvSpPr txBox="1"/>
          <p:nvPr/>
        </p:nvSpPr>
        <p:spPr>
          <a:xfrm>
            <a:off x="1922698" y="4041962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000" b="1" smtClean="0"/>
              <a:t>1</a:t>
            </a:r>
            <a:endParaRPr lang="id-ID" sz="1000" b="1"/>
          </a:p>
        </p:txBody>
      </p:sp>
      <p:sp>
        <p:nvSpPr>
          <p:cNvPr id="49" name="TextBox 48"/>
          <p:cNvSpPr txBox="1"/>
          <p:nvPr/>
        </p:nvSpPr>
        <p:spPr>
          <a:xfrm>
            <a:off x="2622088" y="3586866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000" b="1" smtClean="0"/>
              <a:t>1</a:t>
            </a:r>
            <a:endParaRPr lang="id-ID" sz="1000" b="1"/>
          </a:p>
        </p:txBody>
      </p:sp>
      <p:sp>
        <p:nvSpPr>
          <p:cNvPr id="50" name="TextBox 49"/>
          <p:cNvSpPr txBox="1"/>
          <p:nvPr/>
        </p:nvSpPr>
        <p:spPr>
          <a:xfrm>
            <a:off x="3306488" y="4284329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000" b="1" smtClean="0"/>
              <a:t>1</a:t>
            </a:r>
            <a:endParaRPr lang="id-ID" sz="1000" b="1"/>
          </a:p>
        </p:txBody>
      </p:sp>
      <p:sp>
        <p:nvSpPr>
          <p:cNvPr id="51" name="TextBox 50"/>
          <p:cNvSpPr txBox="1"/>
          <p:nvPr/>
        </p:nvSpPr>
        <p:spPr>
          <a:xfrm>
            <a:off x="4065838" y="3554959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000" b="1" smtClean="0"/>
              <a:t>1</a:t>
            </a:r>
            <a:endParaRPr lang="id-ID" sz="1000" b="1"/>
          </a:p>
        </p:txBody>
      </p:sp>
      <p:sp>
        <p:nvSpPr>
          <p:cNvPr id="52" name="TextBox 51"/>
          <p:cNvSpPr txBox="1"/>
          <p:nvPr/>
        </p:nvSpPr>
        <p:spPr>
          <a:xfrm>
            <a:off x="4321610" y="2398888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000" b="1" smtClean="0"/>
              <a:t>1</a:t>
            </a:r>
            <a:endParaRPr lang="id-ID" sz="1000" b="1"/>
          </a:p>
        </p:txBody>
      </p:sp>
      <p:sp>
        <p:nvSpPr>
          <p:cNvPr id="53" name="TextBox 52"/>
          <p:cNvSpPr txBox="1"/>
          <p:nvPr/>
        </p:nvSpPr>
        <p:spPr>
          <a:xfrm>
            <a:off x="4622352" y="3382103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000" b="1" smtClean="0"/>
              <a:t>1</a:t>
            </a:r>
            <a:endParaRPr lang="id-ID" sz="1000" b="1"/>
          </a:p>
        </p:txBody>
      </p:sp>
      <p:sp>
        <p:nvSpPr>
          <p:cNvPr id="54" name="TextBox 53"/>
          <p:cNvSpPr txBox="1"/>
          <p:nvPr/>
        </p:nvSpPr>
        <p:spPr>
          <a:xfrm>
            <a:off x="4949562" y="3556886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000" b="1" smtClean="0"/>
              <a:t>1</a:t>
            </a:r>
            <a:endParaRPr lang="id-ID" sz="1000" b="1"/>
          </a:p>
        </p:txBody>
      </p:sp>
      <p:sp>
        <p:nvSpPr>
          <p:cNvPr id="55" name="TextBox 54"/>
          <p:cNvSpPr txBox="1"/>
          <p:nvPr/>
        </p:nvSpPr>
        <p:spPr>
          <a:xfrm>
            <a:off x="4786314" y="4164409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000" b="1" smtClean="0"/>
              <a:t>1</a:t>
            </a:r>
            <a:endParaRPr lang="id-ID" sz="1000" b="1"/>
          </a:p>
        </p:txBody>
      </p:sp>
      <p:sp>
        <p:nvSpPr>
          <p:cNvPr id="56" name="TextBox 55"/>
          <p:cNvSpPr txBox="1"/>
          <p:nvPr/>
        </p:nvSpPr>
        <p:spPr>
          <a:xfrm>
            <a:off x="5547534" y="4712957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000" b="1" smtClean="0"/>
              <a:t>1</a:t>
            </a:r>
            <a:endParaRPr lang="id-ID" sz="1000" b="1"/>
          </a:p>
        </p:txBody>
      </p:sp>
      <p:sp>
        <p:nvSpPr>
          <p:cNvPr id="57" name="TextBox 56"/>
          <p:cNvSpPr txBox="1"/>
          <p:nvPr/>
        </p:nvSpPr>
        <p:spPr>
          <a:xfrm>
            <a:off x="6851920" y="5081625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000" b="1" smtClean="0"/>
              <a:t>1</a:t>
            </a:r>
            <a:endParaRPr lang="id-ID" sz="1000" b="1"/>
          </a:p>
        </p:txBody>
      </p:sp>
      <p:sp>
        <p:nvSpPr>
          <p:cNvPr id="58" name="TextBox 57"/>
          <p:cNvSpPr txBox="1"/>
          <p:nvPr/>
        </p:nvSpPr>
        <p:spPr>
          <a:xfrm>
            <a:off x="6715140" y="5626661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000" b="1" smtClean="0"/>
              <a:t>1</a:t>
            </a:r>
            <a:endParaRPr lang="id-ID" sz="1000" b="1"/>
          </a:p>
        </p:txBody>
      </p:sp>
      <p:sp>
        <p:nvSpPr>
          <p:cNvPr id="59" name="TextBox 58"/>
          <p:cNvSpPr txBox="1"/>
          <p:nvPr/>
        </p:nvSpPr>
        <p:spPr>
          <a:xfrm>
            <a:off x="7976426" y="5057084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000" b="1" smtClean="0"/>
              <a:t>1</a:t>
            </a:r>
            <a:endParaRPr lang="id-ID" sz="1000" b="1"/>
          </a:p>
        </p:txBody>
      </p:sp>
      <p:sp>
        <p:nvSpPr>
          <p:cNvPr id="60" name="TextBox 59"/>
          <p:cNvSpPr txBox="1"/>
          <p:nvPr/>
        </p:nvSpPr>
        <p:spPr>
          <a:xfrm>
            <a:off x="7944576" y="2955402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000" b="1" smtClean="0"/>
              <a:t>1</a:t>
            </a:r>
            <a:endParaRPr lang="id-ID" sz="1000" b="1"/>
          </a:p>
        </p:txBody>
      </p:sp>
      <p:sp>
        <p:nvSpPr>
          <p:cNvPr id="61" name="TextBox 60"/>
          <p:cNvSpPr txBox="1"/>
          <p:nvPr/>
        </p:nvSpPr>
        <p:spPr>
          <a:xfrm>
            <a:off x="7042350" y="3254217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000" b="1" smtClean="0"/>
              <a:t>1</a:t>
            </a:r>
            <a:endParaRPr lang="id-ID" sz="1000" b="1"/>
          </a:p>
        </p:txBody>
      </p:sp>
      <p:sp>
        <p:nvSpPr>
          <p:cNvPr id="62" name="TextBox 61"/>
          <p:cNvSpPr txBox="1"/>
          <p:nvPr/>
        </p:nvSpPr>
        <p:spPr>
          <a:xfrm>
            <a:off x="7566300" y="2754151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000" b="1" smtClean="0"/>
              <a:t>1</a:t>
            </a:r>
            <a:endParaRPr lang="id-ID" sz="1000" b="1"/>
          </a:p>
        </p:txBody>
      </p:sp>
      <p:sp>
        <p:nvSpPr>
          <p:cNvPr id="63" name="TextBox 62"/>
          <p:cNvSpPr txBox="1"/>
          <p:nvPr/>
        </p:nvSpPr>
        <p:spPr>
          <a:xfrm>
            <a:off x="6786578" y="2137677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000" b="1" smtClean="0"/>
              <a:t>1</a:t>
            </a:r>
            <a:endParaRPr lang="id-ID" sz="1000" b="1"/>
          </a:p>
        </p:txBody>
      </p:sp>
      <p:sp>
        <p:nvSpPr>
          <p:cNvPr id="64" name="TextBox 63"/>
          <p:cNvSpPr txBox="1"/>
          <p:nvPr/>
        </p:nvSpPr>
        <p:spPr>
          <a:xfrm>
            <a:off x="5979674" y="3081361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000" b="1" smtClean="0"/>
              <a:t>1</a:t>
            </a:r>
            <a:endParaRPr lang="id-ID" sz="1000" b="1"/>
          </a:p>
        </p:txBody>
      </p:sp>
      <p:sp>
        <p:nvSpPr>
          <p:cNvPr id="65" name="TextBox 64"/>
          <p:cNvSpPr txBox="1"/>
          <p:nvPr/>
        </p:nvSpPr>
        <p:spPr>
          <a:xfrm>
            <a:off x="5256400" y="2199564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000" b="1" smtClean="0"/>
              <a:t>1</a:t>
            </a:r>
            <a:endParaRPr lang="id-ID" sz="1000" b="1"/>
          </a:p>
        </p:txBody>
      </p:sp>
      <p:sp>
        <p:nvSpPr>
          <p:cNvPr id="66" name="TextBox 65"/>
          <p:cNvSpPr txBox="1"/>
          <p:nvPr/>
        </p:nvSpPr>
        <p:spPr>
          <a:xfrm>
            <a:off x="3327574" y="1071546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000" b="1" smtClean="0"/>
              <a:t>1</a:t>
            </a:r>
            <a:endParaRPr lang="id-ID" sz="1000" b="1"/>
          </a:p>
        </p:txBody>
      </p:sp>
      <p:sp>
        <p:nvSpPr>
          <p:cNvPr id="67" name="TextBox 66"/>
          <p:cNvSpPr txBox="1"/>
          <p:nvPr/>
        </p:nvSpPr>
        <p:spPr>
          <a:xfrm>
            <a:off x="2714612" y="1403826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000" b="1" smtClean="0"/>
              <a:t>1</a:t>
            </a:r>
            <a:endParaRPr lang="id-ID" sz="1000" b="1"/>
          </a:p>
        </p:txBody>
      </p:sp>
      <p:sp>
        <p:nvSpPr>
          <p:cNvPr id="68" name="TextBox 67"/>
          <p:cNvSpPr txBox="1"/>
          <p:nvPr/>
        </p:nvSpPr>
        <p:spPr>
          <a:xfrm>
            <a:off x="2285984" y="1825457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000" b="1" smtClean="0"/>
              <a:t>1</a:t>
            </a:r>
            <a:endParaRPr lang="id-ID" sz="1000" b="1"/>
          </a:p>
        </p:txBody>
      </p:sp>
      <p:sp>
        <p:nvSpPr>
          <p:cNvPr id="69" name="TextBox 68"/>
          <p:cNvSpPr txBox="1"/>
          <p:nvPr/>
        </p:nvSpPr>
        <p:spPr>
          <a:xfrm>
            <a:off x="1673022" y="2182647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000" b="1" smtClean="0"/>
              <a:t>1</a:t>
            </a:r>
            <a:endParaRPr lang="id-ID" sz="1000" b="1"/>
          </a:p>
        </p:txBody>
      </p:sp>
      <p:sp>
        <p:nvSpPr>
          <p:cNvPr id="70" name="TextBox 69"/>
          <p:cNvSpPr txBox="1"/>
          <p:nvPr/>
        </p:nvSpPr>
        <p:spPr>
          <a:xfrm>
            <a:off x="8460432" y="6488668"/>
            <a:ext cx="683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8295977-0CD6-4BB0-B888-B37037E33CC0}" type="slidenum">
              <a:rPr lang="id-ID" b="1" smtClean="0">
                <a:solidFill>
                  <a:prstClr val="black"/>
                </a:solidFill>
              </a:rPr>
              <a:pPr algn="r"/>
              <a:t>23</a:t>
            </a:fld>
            <a:endParaRPr lang="id-ID" b="1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:\My Documents\My Pictures\Logo Pokja AMPL-SANITASI Jaba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09085"/>
            <a:ext cx="1000100" cy="64891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-32" y="0"/>
            <a:ext cx="8858312" cy="400110"/>
          </a:xfrm>
          <a:prstGeom prst="rect">
            <a:avLst/>
          </a:prstGeom>
          <a:solidFill>
            <a:schemeClr val="accent3">
              <a:lumMod val="75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d-ID" sz="2000" b="1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Distribusi Penilaian Kinerja Pengelolaan Air Limbah Kabupaten/Kota</a:t>
            </a:r>
            <a:endParaRPr lang="id-ID" sz="2000" b="1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 l="39382" t="11053" r="12252" b="20509"/>
          <a:stretch>
            <a:fillRect/>
          </a:stretch>
        </p:blipFill>
        <p:spPr bwMode="auto">
          <a:xfrm>
            <a:off x="1142976" y="535087"/>
            <a:ext cx="7858180" cy="6251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8460432" y="6488668"/>
            <a:ext cx="683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8295977-0CD6-4BB0-B888-B37037E33CC0}" type="slidenum">
              <a:rPr lang="id-ID" b="1" smtClean="0">
                <a:solidFill>
                  <a:prstClr val="black"/>
                </a:solidFill>
              </a:rPr>
              <a:pPr algn="r"/>
              <a:t>24</a:t>
            </a:fld>
            <a:endParaRPr lang="id-ID" b="1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2"/>
          <p:cNvGrpSpPr/>
          <p:nvPr/>
        </p:nvGrpSpPr>
        <p:grpSpPr>
          <a:xfrm>
            <a:off x="857224" y="247333"/>
            <a:ext cx="8188677" cy="6525398"/>
            <a:chOff x="857224" y="247333"/>
            <a:chExt cx="8188677" cy="6525398"/>
          </a:xfrm>
        </p:grpSpPr>
        <p:pic>
          <p:nvPicPr>
            <p:cNvPr id="3" name="Picture 3" descr="D:\Geodatabase JDSN-IDSD Jabar\3 Image Publications\04 For Bappeda\18 Orientasi Jabar 2013.jpg"/>
            <p:cNvPicPr>
              <a:picLocks noChangeAspect="1" noChangeArrowheads="1"/>
            </p:cNvPicPr>
            <p:nvPr/>
          </p:nvPicPr>
          <p:blipFill>
            <a:blip r:embed="rId3" cstate="print">
              <a:lum bright="10000" contrast="20000"/>
            </a:blip>
            <a:srcRect/>
            <a:stretch>
              <a:fillRect/>
            </a:stretch>
          </p:blipFill>
          <p:spPr bwMode="auto">
            <a:xfrm>
              <a:off x="857224" y="247333"/>
              <a:ext cx="8188677" cy="6525398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chemeClr val="bg1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2" name="TextBox 21"/>
            <p:cNvSpPr txBox="1"/>
            <p:nvPr/>
          </p:nvSpPr>
          <p:spPr>
            <a:xfrm>
              <a:off x="7777117" y="3857628"/>
              <a:ext cx="79541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d-ID" sz="800" b="1" smtClean="0">
                  <a:solidFill>
                    <a:schemeClr val="bg1"/>
                  </a:solidFill>
                </a:rPr>
                <a:t>Kab. Kuningan</a:t>
              </a:r>
              <a:endParaRPr lang="id-ID" sz="800" b="1">
                <a:solidFill>
                  <a:schemeClr val="bg1"/>
                </a:solidFill>
              </a:endParaRPr>
            </a:p>
          </p:txBody>
        </p:sp>
      </p:grpSp>
      <p:pic>
        <p:nvPicPr>
          <p:cNvPr id="2" name="Picture 1" descr="D:\My Documents\My Pictures\Logo Pokja AMPL-SANITASI Jaba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"/>
            <a:ext cx="857224" cy="556209"/>
          </a:xfrm>
          <a:prstGeom prst="rect">
            <a:avLst/>
          </a:prstGeom>
          <a:noFill/>
        </p:spPr>
      </p:pic>
      <p:sp>
        <p:nvSpPr>
          <p:cNvPr id="4" name="5-Point Star 3"/>
          <p:cNvSpPr/>
          <p:nvPr/>
        </p:nvSpPr>
        <p:spPr>
          <a:xfrm>
            <a:off x="4143372" y="3286124"/>
            <a:ext cx="357190" cy="35719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5-Point Star 4"/>
          <p:cNvSpPr/>
          <p:nvPr/>
        </p:nvSpPr>
        <p:spPr>
          <a:xfrm>
            <a:off x="7786710" y="3571876"/>
            <a:ext cx="357190" cy="357190"/>
          </a:xfrm>
          <a:prstGeom prst="star5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0" name="5-Point Star 9"/>
          <p:cNvSpPr>
            <a:spLocks noChangeAspect="1"/>
          </p:cNvSpPr>
          <p:nvPr/>
        </p:nvSpPr>
        <p:spPr>
          <a:xfrm>
            <a:off x="4929190" y="3544166"/>
            <a:ext cx="252000" cy="25200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7" name="5-Point Star 16"/>
          <p:cNvSpPr>
            <a:spLocks noChangeAspect="1"/>
          </p:cNvSpPr>
          <p:nvPr/>
        </p:nvSpPr>
        <p:spPr>
          <a:xfrm>
            <a:off x="6790457" y="2129261"/>
            <a:ext cx="252000" cy="25200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6" name="5-Point Star 25"/>
          <p:cNvSpPr>
            <a:spLocks noChangeAspect="1"/>
          </p:cNvSpPr>
          <p:nvPr/>
        </p:nvSpPr>
        <p:spPr>
          <a:xfrm>
            <a:off x="7963338" y="5034388"/>
            <a:ext cx="252000" cy="25200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9" name="5-Point Star 28"/>
          <p:cNvSpPr>
            <a:spLocks noChangeAspect="1"/>
          </p:cNvSpPr>
          <p:nvPr/>
        </p:nvSpPr>
        <p:spPr>
          <a:xfrm>
            <a:off x="5534446" y="4714884"/>
            <a:ext cx="252000" cy="25200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0" name="TextBox 29"/>
          <p:cNvSpPr txBox="1"/>
          <p:nvPr/>
        </p:nvSpPr>
        <p:spPr>
          <a:xfrm>
            <a:off x="928662" y="0"/>
            <a:ext cx="8215370" cy="40011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id-ID" sz="2000" b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STATUS PENGELOLAAN DRAINASE KABUPATEN/KOTA</a:t>
            </a:r>
            <a:endParaRPr lang="id-ID" sz="2000" b="1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5-Point Star 30"/>
          <p:cNvSpPr/>
          <p:nvPr/>
        </p:nvSpPr>
        <p:spPr>
          <a:xfrm>
            <a:off x="1013955" y="5929330"/>
            <a:ext cx="357190" cy="357190"/>
          </a:xfrm>
          <a:prstGeom prst="star5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2" name="5-Point Star 31"/>
          <p:cNvSpPr>
            <a:spLocks noChangeAspect="1"/>
          </p:cNvSpPr>
          <p:nvPr/>
        </p:nvSpPr>
        <p:spPr>
          <a:xfrm>
            <a:off x="1071538" y="5258678"/>
            <a:ext cx="252000" cy="25200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3" name="TextBox 32"/>
          <p:cNvSpPr txBox="1"/>
          <p:nvPr/>
        </p:nvSpPr>
        <p:spPr>
          <a:xfrm>
            <a:off x="1329580" y="5984750"/>
            <a:ext cx="15861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400" b="1" smtClean="0">
                <a:solidFill>
                  <a:schemeClr val="bg1"/>
                </a:solidFill>
              </a:rPr>
              <a:t>Rendah ke Sedang</a:t>
            </a:r>
            <a:endParaRPr lang="id-ID" sz="1400" b="1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329580" y="5274339"/>
            <a:ext cx="7104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400" b="1" smtClean="0">
                <a:solidFill>
                  <a:schemeClr val="bg1"/>
                </a:solidFill>
              </a:rPr>
              <a:t>Mapan</a:t>
            </a:r>
            <a:endParaRPr lang="id-ID" sz="1400" b="1">
              <a:solidFill>
                <a:schemeClr val="bg1"/>
              </a:solidFill>
            </a:endParaRPr>
          </a:p>
        </p:txBody>
      </p:sp>
      <p:sp>
        <p:nvSpPr>
          <p:cNvPr id="35" name="5-Point Star 34"/>
          <p:cNvSpPr>
            <a:spLocks noChangeAspect="1"/>
          </p:cNvSpPr>
          <p:nvPr/>
        </p:nvSpPr>
        <p:spPr>
          <a:xfrm>
            <a:off x="4605752" y="3357562"/>
            <a:ext cx="252000" cy="25200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8" name="5-Point Star 37"/>
          <p:cNvSpPr/>
          <p:nvPr/>
        </p:nvSpPr>
        <p:spPr>
          <a:xfrm>
            <a:off x="1013955" y="6302538"/>
            <a:ext cx="357190" cy="35719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9" name="TextBox 38"/>
          <p:cNvSpPr txBox="1"/>
          <p:nvPr/>
        </p:nvSpPr>
        <p:spPr>
          <a:xfrm>
            <a:off x="1336412" y="6335933"/>
            <a:ext cx="7495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400" b="1" smtClean="0">
                <a:solidFill>
                  <a:schemeClr val="bg1"/>
                </a:solidFill>
              </a:rPr>
              <a:t>Rendah</a:t>
            </a:r>
            <a:endParaRPr lang="id-ID" sz="1400" b="1">
              <a:solidFill>
                <a:schemeClr val="bg1"/>
              </a:solidFill>
            </a:endParaRPr>
          </a:p>
        </p:txBody>
      </p:sp>
      <p:sp>
        <p:nvSpPr>
          <p:cNvPr id="41" name="5-Point Star 40"/>
          <p:cNvSpPr/>
          <p:nvPr/>
        </p:nvSpPr>
        <p:spPr>
          <a:xfrm>
            <a:off x="7000892" y="3286124"/>
            <a:ext cx="357190" cy="357190"/>
          </a:xfrm>
          <a:prstGeom prst="star5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2" name="5-Point Star 41"/>
          <p:cNvSpPr/>
          <p:nvPr/>
        </p:nvSpPr>
        <p:spPr>
          <a:xfrm>
            <a:off x="6643702" y="5500702"/>
            <a:ext cx="357190" cy="357190"/>
          </a:xfrm>
          <a:prstGeom prst="star5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3" name="5-Point Star 42"/>
          <p:cNvSpPr/>
          <p:nvPr/>
        </p:nvSpPr>
        <p:spPr>
          <a:xfrm>
            <a:off x="6786578" y="5000636"/>
            <a:ext cx="357190" cy="357190"/>
          </a:xfrm>
          <a:prstGeom prst="star5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4" name="5-Point Star 43"/>
          <p:cNvSpPr/>
          <p:nvPr/>
        </p:nvSpPr>
        <p:spPr>
          <a:xfrm>
            <a:off x="5214942" y="2214554"/>
            <a:ext cx="357190" cy="357190"/>
          </a:xfrm>
          <a:prstGeom prst="star5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5" name="5-Point Star 44"/>
          <p:cNvSpPr/>
          <p:nvPr/>
        </p:nvSpPr>
        <p:spPr>
          <a:xfrm>
            <a:off x="1013955" y="5542267"/>
            <a:ext cx="357190" cy="357190"/>
          </a:xfrm>
          <a:prstGeom prst="star5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6" name="TextBox 45"/>
          <p:cNvSpPr txBox="1"/>
          <p:nvPr/>
        </p:nvSpPr>
        <p:spPr>
          <a:xfrm>
            <a:off x="1329580" y="5643578"/>
            <a:ext cx="14219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400" b="1" smtClean="0">
                <a:solidFill>
                  <a:schemeClr val="bg1"/>
                </a:solidFill>
              </a:rPr>
              <a:t>Sedang ke Tinggi</a:t>
            </a:r>
            <a:endParaRPr lang="id-ID" sz="1400" b="1">
              <a:solidFill>
                <a:schemeClr val="bg1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638330" y="2488164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b="1" smtClean="0">
                <a:solidFill>
                  <a:schemeClr val="bg1"/>
                </a:solidFill>
              </a:rPr>
              <a:t>x</a:t>
            </a:r>
            <a:endParaRPr lang="id-ID" b="1">
              <a:solidFill>
                <a:schemeClr val="bg1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223689" y="2498143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b="1" smtClean="0">
                <a:solidFill>
                  <a:schemeClr val="bg1"/>
                </a:solidFill>
              </a:rPr>
              <a:t>x</a:t>
            </a:r>
            <a:endParaRPr lang="id-ID" b="1">
              <a:solidFill>
                <a:schemeClr val="bg1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285984" y="1857364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b="1" smtClean="0">
                <a:solidFill>
                  <a:schemeClr val="bg1"/>
                </a:solidFill>
              </a:rPr>
              <a:t>x</a:t>
            </a:r>
            <a:endParaRPr lang="id-ID" b="1">
              <a:solidFill>
                <a:schemeClr val="bg1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829778" y="1488032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b="1" smtClean="0">
                <a:solidFill>
                  <a:schemeClr val="bg1"/>
                </a:solidFill>
              </a:rPr>
              <a:t>x</a:t>
            </a:r>
            <a:endParaRPr lang="id-ID" b="1">
              <a:solidFill>
                <a:schemeClr val="bg1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281404" y="1414881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b="1" smtClean="0">
                <a:solidFill>
                  <a:schemeClr val="bg1"/>
                </a:solidFill>
              </a:rPr>
              <a:t>x</a:t>
            </a:r>
            <a:endParaRPr lang="id-ID" b="1">
              <a:solidFill>
                <a:schemeClr val="bg1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138660" y="1567281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b="1" smtClean="0">
                <a:solidFill>
                  <a:schemeClr val="bg1"/>
                </a:solidFill>
              </a:rPr>
              <a:t>x</a:t>
            </a:r>
            <a:endParaRPr lang="id-ID" b="1">
              <a:solidFill>
                <a:schemeClr val="bg1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291060" y="2331433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b="1" smtClean="0">
                <a:solidFill>
                  <a:schemeClr val="bg1"/>
                </a:solidFill>
              </a:rPr>
              <a:t>x</a:t>
            </a:r>
            <a:endParaRPr lang="id-ID" b="1">
              <a:solidFill>
                <a:schemeClr val="bg1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853040" y="3916924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b="1" smtClean="0">
                <a:solidFill>
                  <a:schemeClr val="bg1"/>
                </a:solidFill>
              </a:rPr>
              <a:t>x</a:t>
            </a:r>
            <a:endParaRPr lang="id-ID" b="1">
              <a:solidFill>
                <a:schemeClr val="bg1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928794" y="4000504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b="1" smtClean="0">
                <a:solidFill>
                  <a:schemeClr val="bg1"/>
                </a:solidFill>
              </a:rPr>
              <a:t>x</a:t>
            </a:r>
            <a:endParaRPr lang="id-ID" b="1">
              <a:solidFill>
                <a:schemeClr val="bg1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2567024" y="3571876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b="1" smtClean="0">
                <a:solidFill>
                  <a:schemeClr val="bg1"/>
                </a:solidFill>
              </a:rPr>
              <a:t>x</a:t>
            </a:r>
            <a:endParaRPr lang="id-ID" b="1">
              <a:solidFill>
                <a:schemeClr val="bg1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7383243" y="4403135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b="1" smtClean="0">
                <a:solidFill>
                  <a:schemeClr val="bg1"/>
                </a:solidFill>
              </a:rPr>
              <a:t>x</a:t>
            </a:r>
            <a:endParaRPr lang="id-ID" b="1">
              <a:solidFill>
                <a:schemeClr val="bg1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643834" y="5602013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b="1" smtClean="0">
                <a:solidFill>
                  <a:schemeClr val="bg1"/>
                </a:solidFill>
              </a:rPr>
              <a:t>x</a:t>
            </a:r>
            <a:endParaRPr lang="id-ID" b="1">
              <a:solidFill>
                <a:schemeClr val="bg1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639122" y="2702478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b="1" smtClean="0">
                <a:solidFill>
                  <a:schemeClr val="bg1"/>
                </a:solidFill>
              </a:rPr>
              <a:t>x</a:t>
            </a:r>
            <a:endParaRPr lang="id-ID" b="1">
              <a:solidFill>
                <a:schemeClr val="bg1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7924874" y="2854878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b="1" smtClean="0">
                <a:solidFill>
                  <a:schemeClr val="bg1"/>
                </a:solidFill>
              </a:rPr>
              <a:t>x</a:t>
            </a:r>
            <a:endParaRPr lang="id-ID" b="1">
              <a:solidFill>
                <a:schemeClr val="bg1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5996048" y="3048843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b="1" smtClean="0">
                <a:solidFill>
                  <a:schemeClr val="bg1"/>
                </a:solidFill>
              </a:rPr>
              <a:t>x</a:t>
            </a:r>
            <a:endParaRPr lang="id-ID" b="1">
              <a:solidFill>
                <a:schemeClr val="bg1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3309114" y="4301824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b="1" smtClean="0">
                <a:solidFill>
                  <a:schemeClr val="bg1"/>
                </a:solidFill>
              </a:rPr>
              <a:t>x</a:t>
            </a:r>
            <a:endParaRPr lang="id-ID" b="1">
              <a:solidFill>
                <a:schemeClr val="bg1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065442" y="5286388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000" b="1" smtClean="0"/>
              <a:t>1</a:t>
            </a:r>
            <a:endParaRPr lang="id-ID" sz="1000" b="1"/>
          </a:p>
        </p:txBody>
      </p:sp>
      <p:sp>
        <p:nvSpPr>
          <p:cNvPr id="48" name="TextBox 47"/>
          <p:cNvSpPr txBox="1"/>
          <p:nvPr/>
        </p:nvSpPr>
        <p:spPr>
          <a:xfrm>
            <a:off x="1071538" y="5630515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000" b="1" smtClean="0"/>
              <a:t>2</a:t>
            </a:r>
            <a:endParaRPr lang="id-ID" sz="1000" b="1"/>
          </a:p>
        </p:txBody>
      </p:sp>
      <p:sp>
        <p:nvSpPr>
          <p:cNvPr id="65" name="TextBox 64"/>
          <p:cNvSpPr txBox="1"/>
          <p:nvPr/>
        </p:nvSpPr>
        <p:spPr>
          <a:xfrm>
            <a:off x="1060060" y="5998841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000" b="1" smtClean="0"/>
              <a:t>3</a:t>
            </a:r>
            <a:endParaRPr lang="id-ID" sz="1000" b="1"/>
          </a:p>
        </p:txBody>
      </p:sp>
      <p:sp>
        <p:nvSpPr>
          <p:cNvPr id="66" name="TextBox 65"/>
          <p:cNvSpPr txBox="1"/>
          <p:nvPr/>
        </p:nvSpPr>
        <p:spPr>
          <a:xfrm>
            <a:off x="1065442" y="6367509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000" b="1" smtClean="0"/>
              <a:t>4</a:t>
            </a:r>
            <a:endParaRPr lang="id-ID" sz="1000" b="1"/>
          </a:p>
        </p:txBody>
      </p:sp>
      <p:sp>
        <p:nvSpPr>
          <p:cNvPr id="67" name="TextBox 66"/>
          <p:cNvSpPr txBox="1"/>
          <p:nvPr/>
        </p:nvSpPr>
        <p:spPr>
          <a:xfrm>
            <a:off x="4178734" y="3357562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000" b="1" smtClean="0"/>
              <a:t>4</a:t>
            </a:r>
            <a:endParaRPr lang="id-ID" sz="1000" b="1"/>
          </a:p>
        </p:txBody>
      </p:sp>
      <p:sp>
        <p:nvSpPr>
          <p:cNvPr id="68" name="TextBox 67"/>
          <p:cNvSpPr txBox="1"/>
          <p:nvPr/>
        </p:nvSpPr>
        <p:spPr>
          <a:xfrm>
            <a:off x="6694054" y="5572140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000" b="1" smtClean="0"/>
              <a:t>3</a:t>
            </a:r>
            <a:endParaRPr lang="id-ID" sz="1000" b="1"/>
          </a:p>
        </p:txBody>
      </p:sp>
      <p:sp>
        <p:nvSpPr>
          <p:cNvPr id="69" name="TextBox 68"/>
          <p:cNvSpPr txBox="1"/>
          <p:nvPr/>
        </p:nvSpPr>
        <p:spPr>
          <a:xfrm>
            <a:off x="6848408" y="5072074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000" b="1" smtClean="0"/>
              <a:t>3</a:t>
            </a:r>
            <a:endParaRPr lang="id-ID" sz="1000" b="1"/>
          </a:p>
        </p:txBody>
      </p:sp>
      <p:sp>
        <p:nvSpPr>
          <p:cNvPr id="70" name="TextBox 69"/>
          <p:cNvSpPr txBox="1"/>
          <p:nvPr/>
        </p:nvSpPr>
        <p:spPr>
          <a:xfrm>
            <a:off x="7045778" y="3357562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000" b="1" smtClean="0"/>
              <a:t>3</a:t>
            </a:r>
            <a:endParaRPr lang="id-ID" sz="1000" b="1"/>
          </a:p>
        </p:txBody>
      </p:sp>
      <p:sp>
        <p:nvSpPr>
          <p:cNvPr id="71" name="TextBox 70"/>
          <p:cNvSpPr txBox="1"/>
          <p:nvPr/>
        </p:nvSpPr>
        <p:spPr>
          <a:xfrm>
            <a:off x="7833550" y="3643314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000" b="1" smtClean="0"/>
              <a:t>3</a:t>
            </a:r>
            <a:endParaRPr lang="id-ID" sz="1000" b="1"/>
          </a:p>
        </p:txBody>
      </p:sp>
      <p:sp>
        <p:nvSpPr>
          <p:cNvPr id="73" name="TextBox 72"/>
          <p:cNvSpPr txBox="1"/>
          <p:nvPr/>
        </p:nvSpPr>
        <p:spPr>
          <a:xfrm>
            <a:off x="5291762" y="2289504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000" b="1" smtClean="0"/>
              <a:t>2</a:t>
            </a:r>
            <a:endParaRPr lang="id-ID" sz="1000" b="1"/>
          </a:p>
        </p:txBody>
      </p:sp>
      <p:sp>
        <p:nvSpPr>
          <p:cNvPr id="74" name="TextBox 73"/>
          <p:cNvSpPr txBox="1"/>
          <p:nvPr/>
        </p:nvSpPr>
        <p:spPr>
          <a:xfrm>
            <a:off x="4929190" y="3556886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000" b="1" smtClean="0"/>
              <a:t>1</a:t>
            </a:r>
            <a:endParaRPr lang="id-ID" sz="1000" b="1"/>
          </a:p>
        </p:txBody>
      </p:sp>
      <p:sp>
        <p:nvSpPr>
          <p:cNvPr id="75" name="TextBox 74"/>
          <p:cNvSpPr txBox="1"/>
          <p:nvPr/>
        </p:nvSpPr>
        <p:spPr>
          <a:xfrm>
            <a:off x="4613458" y="3372552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000" b="1" smtClean="0"/>
              <a:t>1</a:t>
            </a:r>
            <a:endParaRPr lang="id-ID" sz="1000" b="1"/>
          </a:p>
        </p:txBody>
      </p:sp>
      <p:sp>
        <p:nvSpPr>
          <p:cNvPr id="76" name="TextBox 75"/>
          <p:cNvSpPr txBox="1"/>
          <p:nvPr/>
        </p:nvSpPr>
        <p:spPr>
          <a:xfrm>
            <a:off x="5536056" y="4739425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000" b="1" smtClean="0"/>
              <a:t>1</a:t>
            </a:r>
            <a:endParaRPr lang="id-ID" sz="1000" b="1"/>
          </a:p>
        </p:txBody>
      </p:sp>
      <p:sp>
        <p:nvSpPr>
          <p:cNvPr id="77" name="TextBox 76"/>
          <p:cNvSpPr txBox="1"/>
          <p:nvPr/>
        </p:nvSpPr>
        <p:spPr>
          <a:xfrm>
            <a:off x="7961436" y="5055157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000" b="1" smtClean="0"/>
              <a:t>1</a:t>
            </a:r>
            <a:endParaRPr lang="id-ID" sz="1000" b="1"/>
          </a:p>
        </p:txBody>
      </p:sp>
      <p:sp>
        <p:nvSpPr>
          <p:cNvPr id="78" name="TextBox 77"/>
          <p:cNvSpPr txBox="1"/>
          <p:nvPr/>
        </p:nvSpPr>
        <p:spPr>
          <a:xfrm>
            <a:off x="6791960" y="2143116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000" b="1" smtClean="0"/>
              <a:t>1</a:t>
            </a:r>
            <a:endParaRPr lang="id-ID" sz="1000" b="1"/>
          </a:p>
        </p:txBody>
      </p:sp>
      <p:sp>
        <p:nvSpPr>
          <p:cNvPr id="72" name="TextBox 71"/>
          <p:cNvSpPr txBox="1"/>
          <p:nvPr/>
        </p:nvSpPr>
        <p:spPr>
          <a:xfrm>
            <a:off x="8460432" y="6488668"/>
            <a:ext cx="683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8295977-0CD6-4BB0-B888-B37037E33CC0}" type="slidenum">
              <a:rPr lang="id-ID" b="1" smtClean="0">
                <a:solidFill>
                  <a:prstClr val="black"/>
                </a:solidFill>
              </a:rPr>
              <a:pPr algn="r"/>
              <a:t>25</a:t>
            </a:fld>
            <a:endParaRPr lang="id-ID" b="1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:\My Documents\My Pictures\Logo Pokja AMPL-SANITASI Jaba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09085"/>
            <a:ext cx="1000100" cy="64891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-32" y="0"/>
            <a:ext cx="8858312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d-ID" sz="2000" b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Distribusi Penilaian Kinerja Pengelolaan Drainase Kabupaten/Kota</a:t>
            </a:r>
            <a:endParaRPr lang="id-ID" sz="2000" b="1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/>
          <a:srcRect l="43774" t="11053" r="7859" b="18945"/>
          <a:stretch>
            <a:fillRect/>
          </a:stretch>
        </p:blipFill>
        <p:spPr bwMode="auto">
          <a:xfrm>
            <a:off x="1187730" y="500042"/>
            <a:ext cx="7813426" cy="6357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8460432" y="6488668"/>
            <a:ext cx="683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8295977-0CD6-4BB0-B888-B37037E33CC0}" type="slidenum">
              <a:rPr lang="id-ID" b="1" smtClean="0">
                <a:solidFill>
                  <a:prstClr val="black"/>
                </a:solidFill>
              </a:rPr>
              <a:pPr algn="r"/>
              <a:t>26</a:t>
            </a:fld>
            <a:endParaRPr lang="id-ID" b="1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:\My Documents\My Pictures\Logo Pokja AMPL-SANITASI Jaba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" y="0"/>
            <a:ext cx="1981751" cy="1285860"/>
          </a:xfrm>
          <a:prstGeom prst="rect">
            <a:avLst/>
          </a:prstGeom>
          <a:noFill/>
        </p:spPr>
      </p:pic>
      <p:pic>
        <p:nvPicPr>
          <p:cNvPr id="3" name="Picture 2"/>
          <p:cNvPicPr/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5572132" y="285733"/>
            <a:ext cx="3571868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0000" endA="300" endPos="90000" dist="50800" dir="5400000" sy="-100000" algn="bl" rotWithShape="0"/>
          </a:effectLst>
        </p:spPr>
      </p:pic>
      <p:pic>
        <p:nvPicPr>
          <p:cNvPr id="4" name="Picture 2" descr="http://www.volarefm.com/wp-content/uploads/2012/01/keran.jp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2786050" y="285733"/>
            <a:ext cx="2786058" cy="2857520"/>
          </a:xfrm>
          <a:prstGeom prst="rect">
            <a:avLst/>
          </a:prstGeom>
          <a:noFill/>
          <a:effectLst>
            <a:reflection blurRad="6350" stA="50000" endA="300" endPos="90000" dist="508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0" y="5249962"/>
            <a:ext cx="9144000" cy="1323439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</a:rPr>
              <a:t>Visi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</a:rPr>
              <a:t>, </a:t>
            </a:r>
            <a:r>
              <a:rPr lang="en-US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</a:rPr>
              <a:t>Misi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</a:rPr>
              <a:t>, </a:t>
            </a:r>
            <a:r>
              <a:rPr lang="en-US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</a:rPr>
              <a:t>Strategi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</a:rPr>
              <a:t> </a:t>
            </a:r>
            <a:r>
              <a:rPr lang="en-US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</a:rPr>
              <a:t>dan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</a:rPr>
              <a:t> </a:t>
            </a:r>
            <a:r>
              <a:rPr lang="en-US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</a:rPr>
              <a:t>Kebijakan</a:t>
            </a:r>
            <a:endParaRPr lang="en-US" sz="4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nard MT Condensed" pitchFamily="18" charset="0"/>
            </a:endParaRPr>
          </a:p>
          <a:p>
            <a:pPr algn="r"/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</a:rPr>
              <a:t>Pembangunan </a:t>
            </a:r>
            <a:r>
              <a:rPr lang="en-US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</a:rPr>
              <a:t>Sanitasi</a:t>
            </a:r>
            <a:endParaRPr lang="id-ID" sz="4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nard MT Condense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85852" y="2071649"/>
            <a:ext cx="6643734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800" b="1" smtClean="0"/>
              <a:t>“SANITASI BERKELANJUTAN </a:t>
            </a:r>
            <a:r>
              <a:rPr lang="id-ID" sz="2800" b="1" smtClean="0"/>
              <a:t>UNTUK MEMBANGUN </a:t>
            </a:r>
            <a:r>
              <a:rPr lang="en-US" sz="2800" b="1" smtClean="0"/>
              <a:t>MASYARAKAT YANG SEHAT DAN SEJAHTERA”</a:t>
            </a:r>
            <a:endParaRPr lang="id-ID" sz="2800"/>
          </a:p>
        </p:txBody>
      </p:sp>
      <p:sp>
        <p:nvSpPr>
          <p:cNvPr id="3" name="TextBox 2"/>
          <p:cNvSpPr txBox="1"/>
          <p:nvPr/>
        </p:nvSpPr>
        <p:spPr>
          <a:xfrm>
            <a:off x="2245569" y="1428736"/>
            <a:ext cx="49187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4000" b="1" smtClean="0">
                <a:solidFill>
                  <a:srgbClr val="FF0000"/>
                </a:solidFill>
              </a:rPr>
              <a:t>VISI Roadmap Sanitasi</a:t>
            </a:r>
            <a:endParaRPr lang="id-ID" sz="4000" b="1">
              <a:solidFill>
                <a:srgbClr val="FF0000"/>
              </a:solidFill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14282" y="3815554"/>
            <a:ext cx="8320118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28600" algn="l"/>
              </a:tabLst>
            </a:pPr>
            <a:r>
              <a:rPr kumimoji="0" lang="id-ID" sz="3200" b="1" i="0" u="none" strike="noStrike" cap="none" normalizeH="0" baseline="0" dirty="0" smtClean="0">
                <a:ln>
                  <a:noFill/>
                </a:ln>
                <a:effectLst/>
                <a:latin typeface="Aparajita" pitchFamily="34" charset="0"/>
                <a:ea typeface="Calibri" pitchFamily="34" charset="0"/>
                <a:cs typeface="Aparajita" pitchFamily="34" charset="0"/>
              </a:rPr>
              <a:t>MISI 1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28600" algn="l"/>
              </a:tabLst>
            </a:pP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parajita" pitchFamily="34" charset="0"/>
                <a:ea typeface="Calibri" pitchFamily="34" charset="0"/>
                <a:cs typeface="Aparajita" pitchFamily="34" charset="0"/>
              </a:rPr>
              <a:t>Meningkatkan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parajita" pitchFamily="34" charset="0"/>
                <a:ea typeface="Calibri" pitchFamily="34" charset="0"/>
                <a:cs typeface="Aparajita" pitchFamily="34" charset="0"/>
              </a:rPr>
              <a:t> </a:t>
            </a:r>
            <a:r>
              <a:rPr kumimoji="0" lang="id-ID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parajita" pitchFamily="34" charset="0"/>
                <a:ea typeface="Calibri" pitchFamily="34" charset="0"/>
                <a:cs typeface="Aparajita" pitchFamily="34" charset="0"/>
              </a:rPr>
              <a:t>k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parajita" pitchFamily="34" charset="0"/>
                <a:ea typeface="Calibri" pitchFamily="34" charset="0"/>
                <a:cs typeface="Aparajita" pitchFamily="34" charset="0"/>
              </a:rPr>
              <a:t>ualitas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parajita" pitchFamily="34" charset="0"/>
                <a:ea typeface="Calibri" pitchFamily="34" charset="0"/>
                <a:cs typeface="Aparajita" pitchFamily="34" charset="0"/>
              </a:rPr>
              <a:t> </a:t>
            </a:r>
            <a:r>
              <a:rPr kumimoji="0" lang="id-ID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parajita" pitchFamily="34" charset="0"/>
                <a:ea typeface="Calibri" pitchFamily="34" charset="0"/>
                <a:cs typeface="Aparajita" pitchFamily="34" charset="0"/>
              </a:rPr>
              <a:t>l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parajita" pitchFamily="34" charset="0"/>
                <a:ea typeface="Calibri" pitchFamily="34" charset="0"/>
                <a:cs typeface="Aparajita" pitchFamily="34" charset="0"/>
              </a:rPr>
              <a:t>ingkungan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parajita" pitchFamily="34" charset="0"/>
                <a:ea typeface="Calibri" pitchFamily="34" charset="0"/>
                <a:cs typeface="Aparajita" pitchFamily="34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parajita" pitchFamily="34" charset="0"/>
                <a:ea typeface="Calibri" pitchFamily="34" charset="0"/>
                <a:cs typeface="Aparajita" pitchFamily="34" charset="0"/>
              </a:rPr>
              <a:t>dan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parajita" pitchFamily="34" charset="0"/>
                <a:ea typeface="Calibri" pitchFamily="34" charset="0"/>
                <a:cs typeface="Aparajita" pitchFamily="34" charset="0"/>
              </a:rPr>
              <a:t> </a:t>
            </a:r>
            <a:r>
              <a:rPr kumimoji="0" lang="id-ID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parajita" pitchFamily="34" charset="0"/>
                <a:ea typeface="Calibri" pitchFamily="34" charset="0"/>
                <a:cs typeface="Aparajita" pitchFamily="34" charset="0"/>
              </a:rPr>
              <a:t>p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parajita" pitchFamily="34" charset="0"/>
                <a:ea typeface="Calibri" pitchFamily="34" charset="0"/>
                <a:cs typeface="Aparajita" pitchFamily="34" charset="0"/>
              </a:rPr>
              <a:t>erilaku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parajita" pitchFamily="34" charset="0"/>
                <a:ea typeface="Calibri" pitchFamily="34" charset="0"/>
                <a:cs typeface="Aparajita" pitchFamily="34" charset="0"/>
              </a:rPr>
              <a:t> </a:t>
            </a:r>
            <a:r>
              <a:rPr kumimoji="0" lang="id-ID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parajita" pitchFamily="34" charset="0"/>
                <a:ea typeface="Calibri" pitchFamily="34" charset="0"/>
                <a:cs typeface="Aparajita" pitchFamily="34" charset="0"/>
              </a:rPr>
              <a:t>s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parajita" pitchFamily="34" charset="0"/>
                <a:ea typeface="Calibri" pitchFamily="34" charset="0"/>
                <a:cs typeface="Aparajita" pitchFamily="34" charset="0"/>
              </a:rPr>
              <a:t>ehat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parajita" pitchFamily="34" charset="0"/>
                <a:ea typeface="Calibri" pitchFamily="34" charset="0"/>
                <a:cs typeface="Aparajita" pitchFamily="34" charset="0"/>
              </a:rPr>
              <a:t> </a:t>
            </a:r>
            <a:r>
              <a:rPr kumimoji="0" lang="id-ID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parajita" pitchFamily="34" charset="0"/>
                <a:ea typeface="Calibri" pitchFamily="34" charset="0"/>
                <a:cs typeface="Aparajita" pitchFamily="34" charset="0"/>
              </a:rPr>
              <a:t>m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parajita" pitchFamily="34" charset="0"/>
                <a:ea typeface="Calibri" pitchFamily="34" charset="0"/>
                <a:cs typeface="Aparajita" pitchFamily="34" charset="0"/>
              </a:rPr>
              <a:t>asyarakat</a:t>
            </a:r>
            <a:endParaRPr kumimoji="0" lang="id-ID" sz="2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parajita" pitchFamily="34" charset="0"/>
              <a:ea typeface="Calibri" pitchFamily="34" charset="0"/>
              <a:cs typeface="Aparajita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28600" algn="l"/>
              </a:tabLst>
            </a:pPr>
            <a:endParaRPr kumimoji="0" lang="id-ID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parajita" pitchFamily="34" charset="0"/>
              <a:cs typeface="Aparajita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</a:pPr>
            <a:r>
              <a:rPr lang="id-ID" sz="3200" b="1" dirty="0" smtClean="0">
                <a:latin typeface="Aparajita" pitchFamily="34" charset="0"/>
                <a:ea typeface="Calibri" pitchFamily="34" charset="0"/>
                <a:cs typeface="Aparajita" pitchFamily="34" charset="0"/>
              </a:rPr>
              <a:t>MISI </a:t>
            </a:r>
            <a:r>
              <a:rPr kumimoji="0" lang="id-ID" sz="3200" b="1" i="0" u="none" strike="noStrike" cap="none" normalizeH="0" baseline="0" dirty="0" smtClean="0">
                <a:ln>
                  <a:noFill/>
                </a:ln>
                <a:effectLst/>
                <a:latin typeface="Aparajita" pitchFamily="34" charset="0"/>
                <a:ea typeface="Calibri" pitchFamily="34" charset="0"/>
                <a:cs typeface="Aparajita" pitchFamily="34" charset="0"/>
              </a:rPr>
              <a:t>2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28600" algn="l"/>
              </a:tabLst>
            </a:pP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parajita" pitchFamily="34" charset="0"/>
                <a:ea typeface="Calibri" pitchFamily="34" charset="0"/>
                <a:cs typeface="Aparajita" pitchFamily="34" charset="0"/>
              </a:rPr>
              <a:t>Meningkatkan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parajita" pitchFamily="34" charset="0"/>
                <a:ea typeface="Calibri" pitchFamily="34" charset="0"/>
                <a:cs typeface="Aparajita" pitchFamily="34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parajita" pitchFamily="34" charset="0"/>
                <a:ea typeface="Calibri" pitchFamily="34" charset="0"/>
                <a:cs typeface="Aparajita" pitchFamily="34" charset="0"/>
              </a:rPr>
              <a:t>kualitas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parajita" pitchFamily="34" charset="0"/>
                <a:ea typeface="Calibri" pitchFamily="34" charset="0"/>
                <a:cs typeface="Aparajita" pitchFamily="34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parajita" pitchFamily="34" charset="0"/>
                <a:ea typeface="Calibri" pitchFamily="34" charset="0"/>
                <a:cs typeface="Aparajita" pitchFamily="34" charset="0"/>
              </a:rPr>
              <a:t>dan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parajita" pitchFamily="34" charset="0"/>
                <a:ea typeface="Calibri" pitchFamily="34" charset="0"/>
                <a:cs typeface="Aparajita" pitchFamily="34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parajita" pitchFamily="34" charset="0"/>
                <a:ea typeface="Calibri" pitchFamily="34" charset="0"/>
                <a:cs typeface="Aparajita" pitchFamily="34" charset="0"/>
              </a:rPr>
              <a:t>kinerja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parajita" pitchFamily="34" charset="0"/>
                <a:ea typeface="Calibri" pitchFamily="34" charset="0"/>
                <a:cs typeface="Aparajita" pitchFamily="34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parajita" pitchFamily="34" charset="0"/>
                <a:ea typeface="Calibri" pitchFamily="34" charset="0"/>
                <a:cs typeface="Aparajita" pitchFamily="34" charset="0"/>
              </a:rPr>
              <a:t>pengelolaan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parajita" pitchFamily="34" charset="0"/>
                <a:ea typeface="Calibri" pitchFamily="34" charset="0"/>
                <a:cs typeface="Aparajita" pitchFamily="34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parajita" pitchFamily="34" charset="0"/>
                <a:ea typeface="Calibri" pitchFamily="34" charset="0"/>
                <a:cs typeface="Aparajita" pitchFamily="34" charset="0"/>
              </a:rPr>
              <a:t>sanitasi</a:t>
            </a:r>
            <a:r>
              <a:rPr kumimoji="0" lang="id-ID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parajita" pitchFamily="34" charset="0"/>
                <a:ea typeface="Calibri" pitchFamily="34" charset="0"/>
                <a:cs typeface="Aparajita" pitchFamily="34" charset="0"/>
              </a:rPr>
              <a:t> permukiman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parajita" pitchFamily="34" charset="0"/>
              <a:cs typeface="Aparajita" pitchFamily="34" charset="0"/>
            </a:endParaRPr>
          </a:p>
        </p:txBody>
      </p:sp>
      <p:pic>
        <p:nvPicPr>
          <p:cNvPr id="5" name="Picture 4" descr="D:\My Documents\My Pictures\Logo Pokja AMPL-SANITASI Jaba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01790"/>
            <a:ext cx="857224" cy="55621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58010" y="13855"/>
            <a:ext cx="8853518" cy="523220"/>
          </a:xfrm>
          <a:prstGeom prst="rect">
            <a:avLst/>
          </a:prstGeom>
          <a:solidFill>
            <a:schemeClr val="accent3">
              <a:lumMod val="75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itchFamily="34" charset="0"/>
                <a:cs typeface="+mn-cs"/>
              </a:rPr>
              <a:t>Roadmap Sanitasi Jawa Barat 2013-2018</a:t>
            </a:r>
            <a:endParaRPr lang="id-ID" sz="2800" b="1" i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itchFamily="34" charset="0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4282" y="547196"/>
            <a:ext cx="892971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1400" i="1" smtClean="0"/>
              <a:t>...Meningkatkan </a:t>
            </a:r>
            <a:r>
              <a:rPr lang="en-US" sz="1400" i="1" smtClean="0"/>
              <a:t>kinerja pembangunan sanitasi di Kabupaten/Kota </a:t>
            </a:r>
            <a:r>
              <a:rPr lang="id-ID" sz="1400" i="1" smtClean="0"/>
              <a:t>, melalui penyediaan</a:t>
            </a:r>
            <a:r>
              <a:rPr lang="en-US" sz="1400" i="1" smtClean="0"/>
              <a:t> peraturan</a:t>
            </a:r>
            <a:r>
              <a:rPr lang="id-ID" sz="1400" i="1" smtClean="0"/>
              <a:t>/pranata</a:t>
            </a:r>
            <a:r>
              <a:rPr lang="en-US" sz="1400" i="1" smtClean="0"/>
              <a:t>, </a:t>
            </a:r>
            <a:r>
              <a:rPr lang="id-ID" sz="1400" i="1" smtClean="0"/>
              <a:t>menyusun</a:t>
            </a:r>
            <a:r>
              <a:rPr lang="en-US" sz="1400" i="1" smtClean="0"/>
              <a:t> kelembagaan yang memadai, </a:t>
            </a:r>
            <a:r>
              <a:rPr lang="id-ID" sz="1400" i="1" smtClean="0"/>
              <a:t>membangun</a:t>
            </a:r>
            <a:r>
              <a:rPr lang="en-US" sz="1400" i="1" smtClean="0"/>
              <a:t> infrastruktur, </a:t>
            </a:r>
            <a:r>
              <a:rPr lang="id-ID" sz="1400" i="1" smtClean="0"/>
              <a:t>meningkatkan </a:t>
            </a:r>
            <a:r>
              <a:rPr lang="en-US" sz="1400" i="1" smtClean="0"/>
              <a:t>daya dukung </a:t>
            </a:r>
            <a:r>
              <a:rPr lang="id-ID" sz="1400" i="1" smtClean="0"/>
              <a:t>pendanaan </a:t>
            </a:r>
            <a:r>
              <a:rPr lang="en-US" sz="1400" i="1" smtClean="0"/>
              <a:t>APBD </a:t>
            </a:r>
            <a:r>
              <a:rPr lang="id-ID" sz="1400" i="1" smtClean="0"/>
              <a:t>u</a:t>
            </a:r>
            <a:r>
              <a:rPr lang="en-US" sz="1400" i="1" smtClean="0"/>
              <a:t>ntuk sanitasi, serta penyadaran dan partisipasi masyarakat untuk hidup sehat</a:t>
            </a:r>
            <a:r>
              <a:rPr lang="id-ID" sz="1400" i="1" smtClean="0"/>
              <a:t> (PHBS), berdasarkan amanat RPJMD 2013-2018...</a:t>
            </a:r>
            <a:endParaRPr lang="id-ID" sz="1400" i="1"/>
          </a:p>
        </p:txBody>
      </p:sp>
      <p:sp>
        <p:nvSpPr>
          <p:cNvPr id="8" name="TextBox 7"/>
          <p:cNvSpPr txBox="1"/>
          <p:nvPr/>
        </p:nvSpPr>
        <p:spPr>
          <a:xfrm>
            <a:off x="8460432" y="6488668"/>
            <a:ext cx="683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8295977-0CD6-4BB0-B888-B37037E33CC0}" type="slidenum">
              <a:rPr lang="id-ID" b="1" smtClean="0"/>
              <a:pPr algn="r"/>
              <a:t>28</a:t>
            </a:fld>
            <a:endParaRPr lang="id-ID" b="1"/>
          </a:p>
        </p:txBody>
      </p:sp>
      <p:sp>
        <p:nvSpPr>
          <p:cNvPr id="9" name="Rectangle 8">
            <a:hlinkClick r:id="rId4" action="ppaction://hlinkfile"/>
          </p:cNvPr>
          <p:cNvSpPr/>
          <p:nvPr/>
        </p:nvSpPr>
        <p:spPr>
          <a:xfrm>
            <a:off x="2133600" y="6248400"/>
            <a:ext cx="51816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Tabel</a:t>
            </a:r>
            <a:r>
              <a:rPr lang="en-US" dirty="0" smtClean="0"/>
              <a:t> 1 </a:t>
            </a:r>
            <a:r>
              <a:rPr lang="en-US" dirty="0" err="1" smtClean="0"/>
              <a:t>Isu</a:t>
            </a:r>
            <a:r>
              <a:rPr lang="en-US" dirty="0" smtClean="0"/>
              <a:t>, </a:t>
            </a:r>
            <a:r>
              <a:rPr lang="en-US" dirty="0" err="1" smtClean="0"/>
              <a:t>Visi</a:t>
            </a:r>
            <a:r>
              <a:rPr lang="en-US" dirty="0" smtClean="0"/>
              <a:t>, </a:t>
            </a:r>
            <a:r>
              <a:rPr lang="en-US" dirty="0" err="1" smtClean="0"/>
              <a:t>Misi</a:t>
            </a:r>
            <a:r>
              <a:rPr lang="en-US" dirty="0" smtClean="0"/>
              <a:t>, </a:t>
            </a:r>
            <a:r>
              <a:rPr lang="en-US" dirty="0" err="1" smtClean="0"/>
              <a:t>Tujuan</a:t>
            </a:r>
            <a:r>
              <a:rPr lang="en-US" dirty="0" smtClean="0"/>
              <a:t>,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Sasaran</a:t>
            </a:r>
            <a:r>
              <a:rPr lang="en-US" dirty="0" smtClean="0"/>
              <a:t> Pembangunan </a:t>
            </a:r>
            <a:r>
              <a:rPr lang="en-US" dirty="0" err="1" smtClean="0"/>
              <a:t>Sanitasi</a:t>
            </a:r>
            <a:r>
              <a:rPr lang="en-US" dirty="0" smtClean="0"/>
              <a:t>  </a:t>
            </a:r>
            <a:r>
              <a:rPr lang="en-US" dirty="0" err="1" smtClean="0"/>
              <a:t>Provinsi</a:t>
            </a:r>
            <a:r>
              <a:rPr lang="en-US" dirty="0" smtClean="0"/>
              <a:t> </a:t>
            </a:r>
            <a:r>
              <a:rPr lang="en-US" dirty="0" err="1" smtClean="0"/>
              <a:t>Jawa</a:t>
            </a:r>
            <a:r>
              <a:rPr lang="en-US" dirty="0" smtClean="0"/>
              <a:t> Barat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10415" y="557625"/>
            <a:ext cx="8376427" cy="71438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d-ID"/>
          </a:p>
        </p:txBody>
      </p:sp>
      <p:sp>
        <p:nvSpPr>
          <p:cNvPr id="4" name="Rectangle 3"/>
          <p:cNvSpPr/>
          <p:nvPr/>
        </p:nvSpPr>
        <p:spPr>
          <a:xfrm>
            <a:off x="428596" y="-11"/>
            <a:ext cx="807249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</a:pPr>
            <a:r>
              <a:rPr lang="id-ID" sz="3200" b="1" smtClean="0">
                <a:ea typeface="Calibri" pitchFamily="34" charset="0"/>
                <a:cs typeface="Times New Roman" pitchFamily="18" charset="0"/>
              </a:rPr>
              <a:t>MISI 1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</a:pPr>
            <a:r>
              <a:rPr lang="en-US" sz="2400" b="1" smtClean="0">
                <a:solidFill>
                  <a:srgbClr val="FF0000"/>
                </a:solidFill>
                <a:ea typeface="Calibri" pitchFamily="34" charset="0"/>
                <a:cs typeface="Times New Roman" pitchFamily="18" charset="0"/>
              </a:rPr>
              <a:t>Meningkatkan </a:t>
            </a:r>
            <a:r>
              <a:rPr lang="id-ID" sz="2400" b="1" smtClean="0">
                <a:solidFill>
                  <a:srgbClr val="FF0000"/>
                </a:solidFill>
                <a:ea typeface="Calibri" pitchFamily="34" charset="0"/>
                <a:cs typeface="Times New Roman" pitchFamily="18" charset="0"/>
              </a:rPr>
              <a:t>k</a:t>
            </a:r>
            <a:r>
              <a:rPr lang="en-US" sz="2400" b="1" smtClean="0">
                <a:solidFill>
                  <a:srgbClr val="FF0000"/>
                </a:solidFill>
                <a:ea typeface="Calibri" pitchFamily="34" charset="0"/>
                <a:cs typeface="Times New Roman" pitchFamily="18" charset="0"/>
              </a:rPr>
              <a:t>ualitas </a:t>
            </a:r>
            <a:r>
              <a:rPr lang="id-ID" sz="2400" b="1" smtClean="0">
                <a:solidFill>
                  <a:srgbClr val="FF0000"/>
                </a:solidFill>
                <a:ea typeface="Calibri" pitchFamily="34" charset="0"/>
                <a:cs typeface="Times New Roman" pitchFamily="18" charset="0"/>
              </a:rPr>
              <a:t>l</a:t>
            </a:r>
            <a:r>
              <a:rPr lang="en-US" sz="2400" b="1" smtClean="0">
                <a:solidFill>
                  <a:srgbClr val="FF0000"/>
                </a:solidFill>
                <a:ea typeface="Calibri" pitchFamily="34" charset="0"/>
                <a:cs typeface="Times New Roman" pitchFamily="18" charset="0"/>
              </a:rPr>
              <a:t>ingkungan dan </a:t>
            </a:r>
            <a:r>
              <a:rPr lang="id-ID" sz="2400" b="1" smtClean="0">
                <a:solidFill>
                  <a:srgbClr val="FF0000"/>
                </a:solidFill>
                <a:ea typeface="Calibri" pitchFamily="34" charset="0"/>
                <a:cs typeface="Times New Roman" pitchFamily="18" charset="0"/>
              </a:rPr>
              <a:t>p</a:t>
            </a:r>
            <a:r>
              <a:rPr lang="en-US" sz="2400" b="1" smtClean="0">
                <a:solidFill>
                  <a:srgbClr val="FF0000"/>
                </a:solidFill>
                <a:ea typeface="Calibri" pitchFamily="34" charset="0"/>
                <a:cs typeface="Times New Roman" pitchFamily="18" charset="0"/>
              </a:rPr>
              <a:t>erilaku </a:t>
            </a:r>
            <a:r>
              <a:rPr lang="id-ID" sz="2400" b="1" smtClean="0">
                <a:solidFill>
                  <a:srgbClr val="FF0000"/>
                </a:solidFill>
                <a:ea typeface="Calibri" pitchFamily="34" charset="0"/>
                <a:cs typeface="Times New Roman" pitchFamily="18" charset="0"/>
              </a:rPr>
              <a:t>s</a:t>
            </a:r>
            <a:r>
              <a:rPr lang="en-US" sz="2400" b="1" smtClean="0">
                <a:solidFill>
                  <a:srgbClr val="FF0000"/>
                </a:solidFill>
                <a:ea typeface="Calibri" pitchFamily="34" charset="0"/>
                <a:cs typeface="Times New Roman" pitchFamily="18" charset="0"/>
              </a:rPr>
              <a:t>ehat </a:t>
            </a:r>
            <a:r>
              <a:rPr lang="id-ID" sz="2400" b="1" smtClean="0">
                <a:solidFill>
                  <a:srgbClr val="FF0000"/>
                </a:solidFill>
                <a:ea typeface="Calibri" pitchFamily="34" charset="0"/>
                <a:cs typeface="Times New Roman" pitchFamily="18" charset="0"/>
              </a:rPr>
              <a:t>m</a:t>
            </a:r>
            <a:r>
              <a:rPr lang="en-US" sz="2400" b="1" smtClean="0">
                <a:solidFill>
                  <a:srgbClr val="FF0000"/>
                </a:solidFill>
                <a:ea typeface="Calibri" pitchFamily="34" charset="0"/>
                <a:cs typeface="Times New Roman" pitchFamily="18" charset="0"/>
              </a:rPr>
              <a:t>asyarakat</a:t>
            </a:r>
            <a:endParaRPr lang="id-ID" sz="2400" b="1" smtClean="0">
              <a:solidFill>
                <a:srgbClr val="FF0000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6904" y="1214436"/>
            <a:ext cx="82270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400" b="1" smtClean="0">
                <a:solidFill>
                  <a:schemeClr val="accent6">
                    <a:lumMod val="75000"/>
                  </a:schemeClr>
                </a:solidFill>
              </a:rPr>
              <a:t>Permasalahan</a:t>
            </a:r>
            <a:endParaRPr lang="id-ID" b="1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id-ID" sz="1600" smtClean="0"/>
              <a:t>Timbulnya </a:t>
            </a:r>
            <a:r>
              <a:rPr lang="en-US" sz="1600" smtClean="0"/>
              <a:t>kejadian luar biasa yang diakibatkan perubahan perilaku manusia dan lingkungan</a:t>
            </a:r>
            <a:r>
              <a:rPr lang="id-ID" sz="1600" smtClean="0"/>
              <a:t> disertai  kurang </a:t>
            </a:r>
            <a:r>
              <a:rPr lang="en-US" sz="1600" smtClean="0"/>
              <a:t>optimalnya  Perilaku Hidup Bersih dan Sehat (PHBS) di </a:t>
            </a:r>
            <a:r>
              <a:rPr lang="id-ID" sz="1600" smtClean="0"/>
              <a:t>m</a:t>
            </a:r>
            <a:r>
              <a:rPr lang="en-US" sz="1600" smtClean="0"/>
              <a:t>asyarakat</a:t>
            </a:r>
            <a:endParaRPr lang="id-ID" sz="1600"/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428596" y="2285992"/>
          <a:ext cx="8358246" cy="41438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43206"/>
                <a:gridCol w="2571768"/>
                <a:gridCol w="3143272"/>
              </a:tblGrid>
              <a:tr h="440534">
                <a:tc>
                  <a:txBody>
                    <a:bodyPr/>
                    <a:lstStyle/>
                    <a:p>
                      <a:pPr algn="ctr"/>
                      <a:r>
                        <a:rPr lang="id-ID" sz="1800" smtClean="0"/>
                        <a:t>Tujuan</a:t>
                      </a:r>
                      <a:endParaRPr lang="id-ID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800" smtClean="0"/>
                        <a:t>Strategi</a:t>
                      </a:r>
                      <a:endParaRPr lang="id-ID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800" smtClean="0"/>
                        <a:t>Kebijakan</a:t>
                      </a:r>
                      <a:endParaRPr lang="id-ID" sz="1800"/>
                    </a:p>
                  </a:txBody>
                  <a:tcPr/>
                </a:tc>
              </a:tr>
              <a:tr h="1377315">
                <a:tc rowSpan="2">
                  <a:txBody>
                    <a:bodyPr/>
                    <a:lstStyle/>
                    <a:p>
                      <a:pPr marL="179388" indent="-179388">
                        <a:buFont typeface="+mj-lt"/>
                        <a:buAutoNum type="arabicPeriod"/>
                      </a:pPr>
                      <a:r>
                        <a:rPr lang="id-ID" sz="1400" smtClean="0"/>
                        <a:t>Meningkatkan upaya promotif dan perubahan perilaku</a:t>
                      </a:r>
                      <a:r>
                        <a:rPr lang="id-ID" sz="1400" baseline="0" smtClean="0"/>
                        <a:t> masyarakat</a:t>
                      </a:r>
                      <a:endParaRPr lang="id-ID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63525" indent="-263525">
                        <a:buFont typeface="+mj-lt"/>
                        <a:buAutoNum type="arabicPeriod"/>
                      </a:pPr>
                      <a:r>
                        <a:rPr lang="id-ID" sz="1400" smtClean="0"/>
                        <a:t>Pemberdayaan masyarakat, kerjasama dan kemitraan dalam</a:t>
                      </a:r>
                      <a:r>
                        <a:rPr lang="id-ID" sz="1400" baseline="0" smtClean="0"/>
                        <a:t>  upaya</a:t>
                      </a:r>
                      <a:r>
                        <a:rPr lang="id-ID" sz="1400" smtClean="0"/>
                        <a:t> penyehatan lingkungan</a:t>
                      </a:r>
                      <a:endParaRPr lang="id-ID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63525" indent="-263525">
                        <a:buFont typeface="+mj-lt"/>
                        <a:buAutoNum type="arabicPeriod"/>
                      </a:pPr>
                      <a:r>
                        <a:rPr lang="id-ID" sz="1400" smtClean="0"/>
                        <a:t>Meningkatkan</a:t>
                      </a:r>
                      <a:r>
                        <a:rPr lang="id-ID" sz="1400" baseline="0" smtClean="0"/>
                        <a:t> peran dan fungsi sanitarian dan optimalisasi peran Puskesmas</a:t>
                      </a:r>
                    </a:p>
                    <a:p>
                      <a:pPr marL="263525" indent="-263525">
                        <a:buFont typeface="+mj-lt"/>
                        <a:buAutoNum type="arabicPeriod"/>
                      </a:pPr>
                      <a:r>
                        <a:rPr lang="id-ID" sz="1400" baseline="0" smtClean="0"/>
                        <a:t>Membangun perberdayaan masyarakat berbasis perempuan dan murid sekolah</a:t>
                      </a:r>
                      <a:endParaRPr lang="id-ID" sz="1400"/>
                    </a:p>
                  </a:txBody>
                  <a:tcPr/>
                </a:tc>
              </a:tr>
              <a:tr h="1377315">
                <a:tc vMerge="1">
                  <a:txBody>
                    <a:bodyPr/>
                    <a:lstStyle/>
                    <a:p>
                      <a:endParaRPr lang="id-ID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63525" indent="-263525">
                        <a:buFont typeface="+mj-lt"/>
                        <a:buAutoNum type="arabicPeriod" startAt="2"/>
                      </a:pPr>
                      <a:r>
                        <a:rPr lang="id-ID" sz="1400" baseline="0" smtClean="0"/>
                        <a:t>Penyiapan kelembagaan masyarakat pada lokasi yang akan diintervensi melalui pembangunan fisik</a:t>
                      </a:r>
                      <a:endParaRPr lang="id-ID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63525" indent="-263525">
                        <a:buFont typeface="+mj-lt"/>
                        <a:buAutoNum type="arabicPeriod"/>
                      </a:pPr>
                      <a:r>
                        <a:rPr lang="id-ID" sz="1400" smtClean="0"/>
                        <a:t>Peningkatan</a:t>
                      </a:r>
                      <a:r>
                        <a:rPr lang="id-ID" sz="1400" baseline="0" smtClean="0"/>
                        <a:t> koordinasi  lintas sektor Kesehatan -Ciptakarya - Lingkungan Hidup</a:t>
                      </a:r>
                    </a:p>
                    <a:p>
                      <a:pPr marL="263525" indent="-263525">
                        <a:buFont typeface="+mj-lt"/>
                        <a:buAutoNum type="arabicPeriod"/>
                      </a:pPr>
                      <a:r>
                        <a:rPr lang="id-ID" sz="1400" baseline="0" smtClean="0"/>
                        <a:t>Membangun mekanisme kegiatan sanitasi berbasis masyarakat terintegrasi</a:t>
                      </a:r>
                      <a:endParaRPr lang="id-ID" sz="1400"/>
                    </a:p>
                  </a:txBody>
                  <a:tcPr/>
                </a:tc>
              </a:tr>
              <a:tr h="948690">
                <a:tc>
                  <a:txBody>
                    <a:bodyPr/>
                    <a:lstStyle/>
                    <a:p>
                      <a:pPr marL="179388" indent="-179388">
                        <a:buFont typeface="+mj-lt"/>
                        <a:buAutoNum type="arabicPeriod" startAt="2"/>
                      </a:pPr>
                      <a:r>
                        <a:rPr lang="id-ID" sz="1400" smtClean="0"/>
                        <a:t>Mengoptimalkan upaya pemantauan lingkungan</a:t>
                      </a:r>
                      <a:r>
                        <a:rPr lang="id-ID" sz="1400" baseline="0" smtClean="0"/>
                        <a:t> pada sumber-sumber pencemar</a:t>
                      </a:r>
                      <a:endParaRPr lang="id-ID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id-ID" sz="1400" smtClean="0"/>
                        <a:t>Optimalisasi pranata dan kompetensi  pemantau lingkungan Provinsi-Kab/Kota</a:t>
                      </a:r>
                      <a:endParaRPr lang="id-ID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id-ID" sz="1400" smtClean="0"/>
                        <a:t>Fasilitasi dan koordinasi pemantauan pencemaran LH Provinsi dan Kabupaten/Kota</a:t>
                      </a:r>
                      <a:endParaRPr lang="id-ID" sz="140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Picture 5" descr="D:\My Documents\My Pictures\Logo Pokja AMPL-SANITASI Jaba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01790"/>
            <a:ext cx="857224" cy="55621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8460432" y="6488668"/>
            <a:ext cx="683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8295977-0CD6-4BB0-B888-B37037E33CC0}" type="slidenum">
              <a:rPr lang="id-ID" b="1" smtClean="0"/>
              <a:pPr algn="r"/>
              <a:t>29</a:t>
            </a:fld>
            <a:endParaRPr lang="id-ID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9"/>
          <p:cNvSpPr txBox="1">
            <a:spLocks noChangeArrowheads="1"/>
          </p:cNvSpPr>
          <p:nvPr/>
        </p:nvSpPr>
        <p:spPr bwMode="auto">
          <a:xfrm>
            <a:off x="0" y="3606628"/>
            <a:ext cx="4357688" cy="317517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 lIns="126947" tIns="63472" rIns="126947" bIns="63472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noProof="1" smtClean="0">
                <a:latin typeface="Candara" pitchFamily="34" charset="0"/>
              </a:rPr>
              <a:t>Kabupaten/Kota	</a:t>
            </a:r>
            <a:r>
              <a:rPr lang="en-US" noProof="1" smtClean="0">
                <a:latin typeface="Candara" pitchFamily="34" charset="0"/>
              </a:rPr>
              <a:t> </a:t>
            </a:r>
            <a:r>
              <a:rPr lang="id-ID" noProof="1" smtClean="0">
                <a:latin typeface="Candara" pitchFamily="34" charset="0"/>
              </a:rPr>
              <a:t>:  27 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noProof="1" smtClean="0">
                <a:latin typeface="Candara" pitchFamily="34" charset="0"/>
              </a:rPr>
              <a:t>Luas           	</a:t>
            </a:r>
            <a:r>
              <a:rPr lang="en-US" noProof="1" smtClean="0">
                <a:latin typeface="Candara" pitchFamily="34" charset="0"/>
              </a:rPr>
              <a:t> </a:t>
            </a:r>
            <a:r>
              <a:rPr lang="id-ID" noProof="1" smtClean="0">
                <a:latin typeface="Candara" pitchFamily="34" charset="0"/>
              </a:rPr>
              <a:t>:  3.709.528,44 Ha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noProof="1" smtClean="0">
                <a:latin typeface="Candara" pitchFamily="34" charset="0"/>
              </a:rPr>
              <a:t>Kecamatan	</a:t>
            </a:r>
            <a:r>
              <a:rPr lang="en-US" noProof="1" smtClean="0">
                <a:latin typeface="Candara" pitchFamily="34" charset="0"/>
              </a:rPr>
              <a:t> </a:t>
            </a:r>
            <a:r>
              <a:rPr lang="id-ID" noProof="1" smtClean="0">
                <a:latin typeface="Candara" pitchFamily="34" charset="0"/>
              </a:rPr>
              <a:t>:  626 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noProof="1" smtClean="0">
                <a:latin typeface="Candara" pitchFamily="34" charset="0"/>
              </a:rPr>
              <a:t>Kelurahan	</a:t>
            </a:r>
            <a:r>
              <a:rPr lang="en-US" noProof="1" smtClean="0">
                <a:latin typeface="Candara" pitchFamily="34" charset="0"/>
              </a:rPr>
              <a:t> </a:t>
            </a:r>
            <a:r>
              <a:rPr lang="id-ID" noProof="1" smtClean="0">
                <a:latin typeface="Candara" pitchFamily="34" charset="0"/>
              </a:rPr>
              <a:t>:  646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noProof="1" smtClean="0">
                <a:latin typeface="Candara" pitchFamily="34" charset="0"/>
              </a:rPr>
              <a:t>Desa		</a:t>
            </a:r>
            <a:r>
              <a:rPr lang="en-US" noProof="1" smtClean="0">
                <a:latin typeface="Candara" pitchFamily="34" charset="0"/>
              </a:rPr>
              <a:t> </a:t>
            </a:r>
            <a:r>
              <a:rPr lang="id-ID" noProof="1" smtClean="0">
                <a:latin typeface="Candara" pitchFamily="34" charset="0"/>
              </a:rPr>
              <a:t>:  5.316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d-ID" b="1" u="sng" noProof="1" smtClean="0">
              <a:latin typeface="Candara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b="1" u="sng" noProof="1" smtClean="0">
                <a:latin typeface="Candara" pitchFamily="34" charset="0"/>
              </a:rPr>
              <a:t>Penduduk 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noProof="1" smtClean="0">
                <a:latin typeface="Candara" pitchFamily="34" charset="0"/>
              </a:rPr>
              <a:t>Indonesia (2012)	: </a:t>
            </a:r>
            <a:r>
              <a:rPr lang="en-US" noProof="1" smtClean="0">
                <a:latin typeface="Candara" pitchFamily="34" charset="0"/>
              </a:rPr>
              <a:t>244.215.984 </a:t>
            </a:r>
            <a:r>
              <a:rPr lang="id-ID" noProof="1" smtClean="0">
                <a:latin typeface="Candara" pitchFamily="34" charset="0"/>
              </a:rPr>
              <a:t>Jiwa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noProof="1" smtClean="0">
                <a:latin typeface="Candara" pitchFamily="34" charset="0"/>
              </a:rPr>
              <a:t>Jawa Barat	: 4</a:t>
            </a:r>
            <a:r>
              <a:rPr lang="en-US" noProof="1" smtClean="0">
                <a:latin typeface="Candara" pitchFamily="34" charset="0"/>
              </a:rPr>
              <a:t>6.029.669</a:t>
            </a:r>
            <a:r>
              <a:rPr lang="id-ID" noProof="1" smtClean="0">
                <a:latin typeface="Candara" pitchFamily="34" charset="0"/>
              </a:rPr>
              <a:t> Jiwa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noProof="1" smtClean="0">
                <a:latin typeface="Candara" pitchFamily="34" charset="0"/>
              </a:rPr>
              <a:t>Penduduk Miskin (2013)  : 9,61 %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id-ID" sz="1200" noProof="1" smtClean="0">
              <a:latin typeface="Candara" pitchFamily="34" charset="0"/>
            </a:endParaRPr>
          </a:p>
        </p:txBody>
      </p:sp>
      <p:pic>
        <p:nvPicPr>
          <p:cNvPr id="9" name="Picture 8" descr="Batas Administrasi Kabkota Polos.jpg"/>
          <p:cNvPicPr>
            <a:picLocks noChangeAspect="1"/>
          </p:cNvPicPr>
          <p:nvPr/>
        </p:nvPicPr>
        <p:blipFill>
          <a:blip r:embed="rId2" cstate="print"/>
          <a:srcRect l="3333" t="4034" r="3333" b="4034"/>
          <a:stretch>
            <a:fillRect/>
          </a:stretch>
        </p:blipFill>
        <p:spPr>
          <a:xfrm>
            <a:off x="33219" y="853864"/>
            <a:ext cx="4324470" cy="2689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Rectangle 13"/>
          <p:cNvSpPr/>
          <p:nvPr/>
        </p:nvSpPr>
        <p:spPr bwMode="auto">
          <a:xfrm>
            <a:off x="4451350" y="3744686"/>
            <a:ext cx="4664075" cy="292906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285750" indent="-285750" algn="just">
              <a:buFont typeface="Wingdings" pitchFamily="2" charset="2"/>
              <a:buChar char="v"/>
              <a:defRPr/>
            </a:pPr>
            <a:r>
              <a:rPr lang="id-ID" sz="1500" b="0" dirty="0" smtClean="0">
                <a:latin typeface="Candara" pitchFamily="34" charset="0"/>
              </a:rPr>
              <a:t>PDRB   		: </a:t>
            </a:r>
            <a:r>
              <a:rPr lang="en-US" sz="1500" b="0" dirty="0" smtClean="0">
                <a:latin typeface="Candara" pitchFamily="34" charset="0"/>
              </a:rPr>
              <a:t> </a:t>
            </a:r>
            <a:r>
              <a:rPr lang="id-ID" sz="1500" b="0" dirty="0" smtClean="0">
                <a:latin typeface="Candara" pitchFamily="34" charset="0"/>
              </a:rPr>
              <a:t>Rp. </a:t>
            </a:r>
            <a:r>
              <a:rPr lang="en-US" sz="1500" b="0" dirty="0" smtClean="0">
                <a:latin typeface="Candara" pitchFamily="34" charset="0"/>
              </a:rPr>
              <a:t>1.148,01</a:t>
            </a:r>
            <a:r>
              <a:rPr lang="id-ID" sz="1500" b="0" dirty="0" smtClean="0">
                <a:latin typeface="Candara" pitchFamily="34" charset="0"/>
              </a:rPr>
              <a:t>Trilyun (adhb)</a:t>
            </a:r>
          </a:p>
          <a:p>
            <a:pPr marL="285750" indent="-285750" algn="just">
              <a:buFont typeface="Wingdings" pitchFamily="2" charset="2"/>
              <a:buChar char="v"/>
              <a:defRPr/>
            </a:pPr>
            <a:r>
              <a:rPr lang="id-ID" sz="1500" b="0" dirty="0" smtClean="0">
                <a:latin typeface="Candara" pitchFamily="34" charset="0"/>
              </a:rPr>
              <a:t>Inflasi 		: </a:t>
            </a:r>
            <a:r>
              <a:rPr lang="en-US" sz="1500" b="0" dirty="0" smtClean="0">
                <a:latin typeface="Candara" pitchFamily="34" charset="0"/>
              </a:rPr>
              <a:t> </a:t>
            </a:r>
            <a:r>
              <a:rPr lang="id-ID" sz="1500" b="0" dirty="0" smtClean="0">
                <a:latin typeface="Candara" pitchFamily="34" charset="0"/>
              </a:rPr>
              <a:t>9,15 %	</a:t>
            </a:r>
          </a:p>
          <a:p>
            <a:pPr marL="285750" indent="-285750" algn="just">
              <a:buFont typeface="Wingdings" pitchFamily="2" charset="2"/>
              <a:buChar char="v"/>
              <a:defRPr/>
            </a:pPr>
            <a:r>
              <a:rPr lang="id-ID" sz="1500" b="0" dirty="0" smtClean="0">
                <a:latin typeface="Candara" pitchFamily="34" charset="0"/>
              </a:rPr>
              <a:t>LPE    		: </a:t>
            </a:r>
            <a:r>
              <a:rPr lang="en-US" sz="1500" b="0" dirty="0" smtClean="0">
                <a:latin typeface="Candara" pitchFamily="34" charset="0"/>
              </a:rPr>
              <a:t> 5,07</a:t>
            </a:r>
            <a:r>
              <a:rPr lang="id-ID" sz="1500" b="0" dirty="0" smtClean="0">
                <a:latin typeface="Candara" pitchFamily="34" charset="0"/>
              </a:rPr>
              <a:t> %</a:t>
            </a:r>
          </a:p>
          <a:p>
            <a:pPr marL="285750" indent="-285750" algn="just">
              <a:buFont typeface="Wingdings" pitchFamily="2" charset="2"/>
              <a:buChar char="v"/>
              <a:defRPr/>
            </a:pPr>
            <a:r>
              <a:rPr lang="id-ID" sz="1500" b="0" dirty="0" smtClean="0">
                <a:latin typeface="Candara" pitchFamily="34" charset="0"/>
              </a:rPr>
              <a:t>IPM    		: </a:t>
            </a:r>
            <a:r>
              <a:rPr lang="en-US" sz="1500" b="0" dirty="0" smtClean="0">
                <a:latin typeface="Candara" pitchFamily="34" charset="0"/>
              </a:rPr>
              <a:t> 74,28</a:t>
            </a:r>
            <a:r>
              <a:rPr lang="id-ID" sz="1500" b="0" dirty="0" smtClean="0">
                <a:latin typeface="Candara" pitchFamily="34" charset="0"/>
              </a:rPr>
              <a:t>* </a:t>
            </a:r>
          </a:p>
          <a:p>
            <a:pPr marL="285750" indent="-285750" algn="just">
              <a:buFont typeface="Wingdings" pitchFamily="2" charset="2"/>
              <a:buChar char="v"/>
              <a:defRPr/>
            </a:pPr>
            <a:r>
              <a:rPr lang="id-ID" sz="1500" b="0" dirty="0" smtClean="0">
                <a:latin typeface="Candara" pitchFamily="34" charset="0"/>
              </a:rPr>
              <a:t>RLS   		: </a:t>
            </a:r>
            <a:r>
              <a:rPr lang="en-US" sz="1500" b="0" dirty="0" smtClean="0">
                <a:latin typeface="Candara" pitchFamily="34" charset="0"/>
              </a:rPr>
              <a:t> </a:t>
            </a:r>
            <a:r>
              <a:rPr lang="id-ID" sz="1500" b="0" dirty="0" smtClean="0">
                <a:latin typeface="Candara" pitchFamily="34" charset="0"/>
              </a:rPr>
              <a:t>8,</a:t>
            </a:r>
            <a:r>
              <a:rPr lang="en-US" sz="1500" b="0" dirty="0" smtClean="0">
                <a:latin typeface="Candara" pitchFamily="34" charset="0"/>
              </a:rPr>
              <a:t>34</a:t>
            </a:r>
            <a:r>
              <a:rPr lang="id-ID" sz="1500" b="0" dirty="0" smtClean="0">
                <a:latin typeface="Candara" pitchFamily="34" charset="0"/>
              </a:rPr>
              <a:t> th</a:t>
            </a:r>
          </a:p>
          <a:p>
            <a:pPr marL="285750" indent="-285750" algn="just">
              <a:buFont typeface="Wingdings" pitchFamily="2" charset="2"/>
              <a:buChar char="v"/>
              <a:defRPr/>
            </a:pPr>
            <a:r>
              <a:rPr lang="id-ID" sz="1500" b="0" dirty="0" smtClean="0">
                <a:latin typeface="Candara" pitchFamily="34" charset="0"/>
              </a:rPr>
              <a:t>AMH 		: </a:t>
            </a:r>
            <a:r>
              <a:rPr lang="en-US" sz="1500" b="0" dirty="0" smtClean="0">
                <a:latin typeface="Candara" pitchFamily="34" charset="0"/>
              </a:rPr>
              <a:t> </a:t>
            </a:r>
            <a:r>
              <a:rPr lang="id-ID" sz="1500" b="0" dirty="0" smtClean="0">
                <a:latin typeface="Candara" pitchFamily="34" charset="0"/>
              </a:rPr>
              <a:t>96,49 %</a:t>
            </a:r>
          </a:p>
          <a:p>
            <a:pPr marL="285750" indent="-285750" algn="just">
              <a:buFont typeface="Wingdings" pitchFamily="2" charset="2"/>
              <a:buChar char="v"/>
              <a:defRPr/>
            </a:pPr>
            <a:r>
              <a:rPr lang="id-ID" sz="1500" b="0" dirty="0" smtClean="0">
                <a:latin typeface="Candara" pitchFamily="34" charset="0"/>
              </a:rPr>
              <a:t>AKI (2011)   	: </a:t>
            </a:r>
            <a:r>
              <a:rPr lang="en-US" sz="1500" b="0" dirty="0" smtClean="0">
                <a:latin typeface="Candara" pitchFamily="34" charset="0"/>
              </a:rPr>
              <a:t> </a:t>
            </a:r>
            <a:r>
              <a:rPr lang="id-ID" sz="1500" b="0" dirty="0" smtClean="0">
                <a:latin typeface="Candara" pitchFamily="34" charset="0"/>
              </a:rPr>
              <a:t>217 per 100.000 Kel Hidup</a:t>
            </a:r>
          </a:p>
          <a:p>
            <a:pPr marL="285750" indent="-285750" algn="just">
              <a:buFont typeface="Wingdings" pitchFamily="2" charset="2"/>
              <a:buChar char="v"/>
              <a:defRPr/>
            </a:pPr>
            <a:r>
              <a:rPr lang="id-ID" sz="1500" b="0" dirty="0" smtClean="0">
                <a:latin typeface="Candara" pitchFamily="34" charset="0"/>
              </a:rPr>
              <a:t>AKB (2012)  	: </a:t>
            </a:r>
            <a:r>
              <a:rPr lang="en-US" sz="1500" b="0" dirty="0" smtClean="0">
                <a:latin typeface="Candara" pitchFamily="34" charset="0"/>
              </a:rPr>
              <a:t> </a:t>
            </a:r>
            <a:r>
              <a:rPr lang="id-ID" sz="1500" b="0" dirty="0" smtClean="0">
                <a:latin typeface="Candara" pitchFamily="34" charset="0"/>
              </a:rPr>
              <a:t>30 per 1.000  Kel  Hidup</a:t>
            </a:r>
          </a:p>
          <a:p>
            <a:pPr marL="285750" indent="-285750" algn="just">
              <a:buFont typeface="Wingdings" pitchFamily="2" charset="2"/>
              <a:buChar char="v"/>
              <a:defRPr/>
            </a:pPr>
            <a:r>
              <a:rPr lang="id-ID" sz="1500" b="0" dirty="0" smtClean="0">
                <a:latin typeface="Candara" pitchFamily="34" charset="0"/>
              </a:rPr>
              <a:t>APK  SD	: </a:t>
            </a:r>
            <a:r>
              <a:rPr lang="en-US" sz="1500" b="0" dirty="0" smtClean="0">
                <a:latin typeface="Candara" pitchFamily="34" charset="0"/>
              </a:rPr>
              <a:t> </a:t>
            </a:r>
            <a:r>
              <a:rPr lang="id-ID" sz="1500" b="0" dirty="0" smtClean="0">
                <a:latin typeface="Candara" pitchFamily="34" charset="0"/>
              </a:rPr>
              <a:t>1</a:t>
            </a:r>
            <a:r>
              <a:rPr lang="en-US" sz="1500" b="0" dirty="0" smtClean="0">
                <a:latin typeface="Candara" pitchFamily="34" charset="0"/>
              </a:rPr>
              <a:t>08,89</a:t>
            </a:r>
            <a:r>
              <a:rPr lang="id-ID" sz="1500" b="0" dirty="0" smtClean="0">
                <a:latin typeface="Candara" pitchFamily="34" charset="0"/>
              </a:rPr>
              <a:t> % </a:t>
            </a:r>
          </a:p>
          <a:p>
            <a:pPr marL="285750" indent="-285750" algn="just">
              <a:buFont typeface="Wingdings" pitchFamily="2" charset="2"/>
              <a:buChar char="v"/>
              <a:defRPr/>
            </a:pPr>
            <a:r>
              <a:rPr lang="id-ID" sz="1500" b="0" dirty="0" smtClean="0">
                <a:latin typeface="Candara" pitchFamily="34" charset="0"/>
              </a:rPr>
              <a:t>APK SLTP	:   95,</a:t>
            </a:r>
            <a:r>
              <a:rPr lang="en-US" sz="1500" b="0" dirty="0" smtClean="0">
                <a:latin typeface="Candara" pitchFamily="34" charset="0"/>
              </a:rPr>
              <a:t>3</a:t>
            </a:r>
            <a:r>
              <a:rPr lang="id-ID" sz="1500" b="0" dirty="0" smtClean="0">
                <a:latin typeface="Candara" pitchFamily="34" charset="0"/>
              </a:rPr>
              <a:t>5 % </a:t>
            </a:r>
          </a:p>
          <a:p>
            <a:pPr marL="285750" indent="-285750" algn="just">
              <a:buFont typeface="Wingdings" pitchFamily="2" charset="2"/>
              <a:buChar char="v"/>
              <a:defRPr/>
            </a:pPr>
            <a:r>
              <a:rPr lang="id-ID" sz="1500" b="0" dirty="0" smtClean="0">
                <a:latin typeface="Candara" pitchFamily="34" charset="0"/>
              </a:rPr>
              <a:t>APK SLTA	:   </a:t>
            </a:r>
            <a:r>
              <a:rPr lang="en-US" sz="1500" b="0" dirty="0" smtClean="0">
                <a:latin typeface="Candara" pitchFamily="34" charset="0"/>
              </a:rPr>
              <a:t>61,19</a:t>
            </a:r>
            <a:r>
              <a:rPr lang="id-ID" sz="1500" b="0" dirty="0" smtClean="0">
                <a:latin typeface="Candara" pitchFamily="34" charset="0"/>
              </a:rPr>
              <a:t> % </a:t>
            </a:r>
          </a:p>
          <a:p>
            <a:pPr marL="285750" indent="-285750" algn="just">
              <a:buFont typeface="Wingdings" pitchFamily="2" charset="2"/>
              <a:buChar char="v"/>
              <a:defRPr/>
            </a:pPr>
            <a:r>
              <a:rPr lang="id-ID" sz="1500" b="0" dirty="0" smtClean="0">
                <a:latin typeface="Candara" pitchFamily="34" charset="0"/>
              </a:rPr>
              <a:t>APK PT		:   1</a:t>
            </a:r>
            <a:r>
              <a:rPr lang="en-US" sz="1500" b="0" dirty="0" smtClean="0">
                <a:latin typeface="Candara" pitchFamily="34" charset="0"/>
              </a:rPr>
              <a:t>9,47</a:t>
            </a:r>
            <a:r>
              <a:rPr lang="id-ID" sz="1500" b="0" dirty="0" smtClean="0">
                <a:latin typeface="Candara" pitchFamily="34" charset="0"/>
              </a:rPr>
              <a:t> % </a:t>
            </a:r>
          </a:p>
        </p:txBody>
      </p:sp>
      <p:sp>
        <p:nvSpPr>
          <p:cNvPr id="20" name="Rectangle 445"/>
          <p:cNvSpPr txBox="1">
            <a:spLocks noChangeArrowheads="1"/>
          </p:cNvSpPr>
          <p:nvPr/>
        </p:nvSpPr>
        <p:spPr bwMode="gray">
          <a:xfrm>
            <a:off x="0" y="74494"/>
            <a:ext cx="9144000" cy="76370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/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fi-FI" altLang="zh-CN" sz="3200" dirty="0" smtClean="0">
                <a:latin typeface="Candara" pitchFamily="34" charset="0"/>
                <a:ea typeface="SimSun" pitchFamily="2" charset="-122"/>
              </a:rPr>
              <a:t>       KONDISI </a:t>
            </a:r>
            <a:r>
              <a:rPr lang="fi-FI" altLang="zh-CN" sz="3200" dirty="0">
                <a:latin typeface="Candara" pitchFamily="34" charset="0"/>
                <a:ea typeface="SimSun" pitchFamily="2" charset="-122"/>
              </a:rPr>
              <a:t>UMUM JAWA </a:t>
            </a:r>
            <a:r>
              <a:rPr lang="fi-FI" altLang="zh-CN" sz="3200" dirty="0" smtClean="0">
                <a:latin typeface="Candara" pitchFamily="34" charset="0"/>
                <a:ea typeface="SimSun" pitchFamily="2" charset="-122"/>
              </a:rPr>
              <a:t>BARAT</a:t>
            </a:r>
            <a:r>
              <a:rPr lang="id-ID" altLang="zh-CN" sz="3200" dirty="0" smtClean="0">
                <a:latin typeface="Candara" pitchFamily="34" charset="0"/>
                <a:ea typeface="SimSun" pitchFamily="2" charset="-122"/>
              </a:rPr>
              <a:t> (201</a:t>
            </a:r>
            <a:r>
              <a:rPr lang="en-US" altLang="zh-CN" sz="3200" dirty="0" smtClean="0">
                <a:latin typeface="Candara" pitchFamily="34" charset="0"/>
                <a:ea typeface="SimSun" pitchFamily="2" charset="-122"/>
              </a:rPr>
              <a:t>4</a:t>
            </a:r>
            <a:r>
              <a:rPr lang="id-ID" altLang="zh-CN" sz="3200" dirty="0" smtClean="0">
                <a:latin typeface="Candara" pitchFamily="34" charset="0"/>
                <a:ea typeface="SimSun" pitchFamily="2" charset="-122"/>
              </a:rPr>
              <a:t>)</a:t>
            </a:r>
            <a:endParaRPr lang="fi-FI" altLang="zh-CN" sz="3200" i="1" dirty="0">
              <a:latin typeface="Candara" pitchFamily="34" charset="0"/>
              <a:ea typeface="SimSun" pitchFamily="2" charset="-122"/>
            </a:endParaRPr>
          </a:p>
        </p:txBody>
      </p:sp>
      <p:pic>
        <p:nvPicPr>
          <p:cNvPr id="21" name="Picture 2" descr="C:\Temp\Proyeksi Penduduk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32300" y="1085850"/>
            <a:ext cx="4711700" cy="257333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Oval 11"/>
          <p:cNvSpPr>
            <a:spLocks noChangeArrowheads="1"/>
          </p:cNvSpPr>
          <p:nvPr/>
        </p:nvSpPr>
        <p:spPr bwMode="gray">
          <a:xfrm>
            <a:off x="4413249" y="707408"/>
            <a:ext cx="4375151" cy="514350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571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latin typeface="Candara" pitchFamily="34" charset="0"/>
            </a:endParaRPr>
          </a:p>
        </p:txBody>
      </p:sp>
      <p:sp>
        <p:nvSpPr>
          <p:cNvPr id="23" name="Rectangle 185"/>
          <p:cNvSpPr>
            <a:spLocks noChangeArrowheads="1"/>
          </p:cNvSpPr>
          <p:nvPr/>
        </p:nvSpPr>
        <p:spPr bwMode="white">
          <a:xfrm>
            <a:off x="4932694" y="800123"/>
            <a:ext cx="366236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rgbClr val="F6CE69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zh-CN" sz="1400" b="1" noProof="1" smtClean="0">
                <a:solidFill>
                  <a:schemeClr val="bg1"/>
                </a:solidFill>
                <a:latin typeface="Candara" pitchFamily="34" charset="0"/>
                <a:ea typeface="SimSun" pitchFamily="2" charset="-122"/>
              </a:rPr>
              <a:t>Proyeksi Perkembangan Jumlah Penduduk</a:t>
            </a:r>
          </a:p>
        </p:txBody>
      </p:sp>
      <p:sp>
        <p:nvSpPr>
          <p:cNvPr id="24" name="Oval 23"/>
          <p:cNvSpPr/>
          <p:nvPr/>
        </p:nvSpPr>
        <p:spPr>
          <a:xfrm>
            <a:off x="6749455" y="2947916"/>
            <a:ext cx="1117287" cy="62259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400" b="1" dirty="0" smtClean="0">
                <a:solidFill>
                  <a:schemeClr val="tx1"/>
                </a:solidFill>
                <a:latin typeface="Candara" pitchFamily="34" charset="0"/>
              </a:rPr>
              <a:t>45,34 Juta Jiwa</a:t>
            </a:r>
            <a:endParaRPr lang="id-ID" sz="1400" b="1" dirty="0">
              <a:solidFill>
                <a:schemeClr val="tx1"/>
              </a:solidFill>
              <a:latin typeface="Candara" pitchFamily="34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5969521" y="1446515"/>
            <a:ext cx="1071570" cy="68968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400" b="1" noProof="1" smtClean="0">
                <a:solidFill>
                  <a:schemeClr val="tx1"/>
                </a:solidFill>
                <a:latin typeface="Candara" pitchFamily="34" charset="0"/>
                <a:cs typeface="Arial" pitchFamily="34" charset="0"/>
              </a:rPr>
              <a:t>44,3 Juta</a:t>
            </a:r>
            <a:endParaRPr lang="id-ID" sz="1400" b="1" noProof="1">
              <a:solidFill>
                <a:schemeClr val="tx1"/>
              </a:solidFill>
              <a:latin typeface="Candara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460432" y="6488668"/>
            <a:ext cx="683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8295977-0CD6-4BB0-B888-B37037E33CC0}" type="slidenum">
              <a:rPr lang="id-ID" b="1" smtClean="0">
                <a:solidFill>
                  <a:prstClr val="black"/>
                </a:solidFill>
              </a:rPr>
              <a:pPr algn="r"/>
              <a:t>3</a:t>
            </a:fld>
            <a:endParaRPr lang="id-ID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001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38125" y="1424713"/>
            <a:ext cx="8376427" cy="72823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d-ID"/>
          </a:p>
        </p:txBody>
      </p:sp>
      <p:sp>
        <p:nvSpPr>
          <p:cNvPr id="4" name="Rectangle 3"/>
          <p:cNvSpPr/>
          <p:nvPr/>
        </p:nvSpPr>
        <p:spPr>
          <a:xfrm>
            <a:off x="384868" y="857232"/>
            <a:ext cx="850112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</a:pPr>
            <a:r>
              <a:rPr lang="id-ID" sz="3200" b="1" smtClean="0">
                <a:ea typeface="Calibri" pitchFamily="34" charset="0"/>
                <a:cs typeface="Times New Roman" pitchFamily="18" charset="0"/>
              </a:rPr>
              <a:t>MISI 2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</a:pPr>
            <a:r>
              <a:rPr lang="en-US" sz="2400" b="1" smtClean="0">
                <a:solidFill>
                  <a:srgbClr val="FF0000"/>
                </a:solidFill>
                <a:ea typeface="Calibri" pitchFamily="34" charset="0"/>
                <a:cs typeface="Times New Roman" pitchFamily="18" charset="0"/>
              </a:rPr>
              <a:t>Meningkatkan kualitas dan kinerja pengelolaan sanitasi</a:t>
            </a:r>
            <a:r>
              <a:rPr lang="id-ID" sz="2400" b="1" smtClean="0">
                <a:solidFill>
                  <a:srgbClr val="FF0000"/>
                </a:solidFill>
                <a:ea typeface="Calibri" pitchFamily="34" charset="0"/>
                <a:cs typeface="Times New Roman" pitchFamily="18" charset="0"/>
              </a:rPr>
              <a:t> permukiman</a:t>
            </a:r>
            <a:endParaRPr lang="en-US" sz="2400" smtClean="0">
              <a:cs typeface="Arial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85720" y="3446681"/>
          <a:ext cx="8715404" cy="34103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71768"/>
                <a:gridCol w="2500330"/>
                <a:gridCol w="3643306"/>
              </a:tblGrid>
              <a:tr h="440534">
                <a:tc>
                  <a:txBody>
                    <a:bodyPr/>
                    <a:lstStyle/>
                    <a:p>
                      <a:pPr algn="ctr"/>
                      <a:r>
                        <a:rPr lang="id-ID" sz="1800" smtClean="0"/>
                        <a:t>Tujuan</a:t>
                      </a:r>
                      <a:endParaRPr lang="id-ID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800" smtClean="0"/>
                        <a:t>Strategi</a:t>
                      </a:r>
                      <a:endParaRPr lang="id-ID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800" smtClean="0"/>
                        <a:t>Kebijakan</a:t>
                      </a:r>
                      <a:endParaRPr lang="id-ID" sz="1800"/>
                    </a:p>
                  </a:txBody>
                  <a:tcPr/>
                </a:tc>
              </a:tr>
              <a:tr h="1171535">
                <a:tc>
                  <a:txBody>
                    <a:bodyPr/>
                    <a:lstStyle/>
                    <a:p>
                      <a:pPr marL="263525" indent="-263525">
                        <a:buFont typeface="+mj-lt"/>
                        <a:buAutoNum type="arabicPeriod"/>
                      </a:pPr>
                      <a:r>
                        <a:rPr lang="id-ID" sz="1400" smtClean="0"/>
                        <a:t>Meningkatkan kualitas dan kinerja infrastruktur persampahan</a:t>
                      </a:r>
                      <a:endParaRPr lang="id-ID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63525" indent="-263525">
                        <a:buFont typeface="+mj-lt"/>
                        <a:buAutoNum type="arabicPeriod"/>
                      </a:pPr>
                      <a:r>
                        <a:rPr lang="id-ID" sz="1400" smtClean="0"/>
                        <a:t>Mengoptimalkan pranata pengelolaan persampahan</a:t>
                      </a:r>
                      <a:endParaRPr lang="id-ID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63525" indent="-263525">
                        <a:buFont typeface="+mj-lt"/>
                        <a:buAutoNum type="arabicPeriod"/>
                      </a:pPr>
                      <a:r>
                        <a:rPr lang="id-ID" sz="1400" smtClean="0"/>
                        <a:t>Optimalisasi</a:t>
                      </a:r>
                      <a:r>
                        <a:rPr lang="id-ID" sz="1400" baseline="0" smtClean="0"/>
                        <a:t> kelembagaan pengelola persampahan kab/kota</a:t>
                      </a:r>
                    </a:p>
                    <a:p>
                      <a:pPr marL="263525" indent="-263525">
                        <a:buFont typeface="+mj-lt"/>
                        <a:buAutoNum type="arabicPeriod"/>
                      </a:pPr>
                      <a:r>
                        <a:rPr lang="id-ID" sz="1400" smtClean="0"/>
                        <a:t>Legalisasi kebijakan pengelolaan</a:t>
                      </a:r>
                      <a:r>
                        <a:rPr lang="id-ID" sz="1400" baseline="0" smtClean="0"/>
                        <a:t> persampahan</a:t>
                      </a:r>
                    </a:p>
                    <a:p>
                      <a:pPr marL="263525" indent="-263525">
                        <a:buFont typeface="+mj-lt"/>
                        <a:buAutoNum type="arabicPeriod"/>
                      </a:pPr>
                      <a:r>
                        <a:rPr lang="id-ID" sz="1400" baseline="0" smtClean="0"/>
                        <a:t>Menyusun masterplan persampahan</a:t>
                      </a:r>
                      <a:endParaRPr lang="id-ID" sz="1400"/>
                    </a:p>
                  </a:txBody>
                  <a:tcPr/>
                </a:tc>
              </a:tr>
              <a:tr h="1377315">
                <a:tc>
                  <a:txBody>
                    <a:bodyPr/>
                    <a:lstStyle/>
                    <a:p>
                      <a:endParaRPr lang="id-ID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63525" indent="-263525">
                        <a:buFont typeface="+mj-lt"/>
                        <a:buAutoNum type="arabicPeriod" startAt="2"/>
                      </a:pPr>
                      <a:r>
                        <a:rPr lang="id-ID" sz="1400" smtClean="0"/>
                        <a:t>Memperluas cakupan pengelolaan persampahan</a:t>
                      </a:r>
                      <a:endParaRPr lang="id-ID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63525" indent="-263525">
                        <a:buFont typeface="+mj-lt"/>
                        <a:buAutoNum type="arabicPeriod"/>
                      </a:pPr>
                      <a:r>
                        <a:rPr lang="id-ID" sz="1400" smtClean="0"/>
                        <a:t>Membangun TPA regional</a:t>
                      </a:r>
                    </a:p>
                    <a:p>
                      <a:pPr marL="263525" indent="-263525">
                        <a:buFont typeface="+mj-lt"/>
                        <a:buAutoNum type="arabicPeriod"/>
                      </a:pPr>
                      <a:r>
                        <a:rPr lang="id-ID" sz="1400" smtClean="0"/>
                        <a:t>Revitalisasi TPA  kab/kota eksisting</a:t>
                      </a:r>
                    </a:p>
                    <a:p>
                      <a:pPr marL="263525" indent="-263525">
                        <a:buFont typeface="+mj-lt"/>
                        <a:buAutoNum type="arabicPeriod"/>
                      </a:pPr>
                      <a:r>
                        <a:rPr lang="id-ID" sz="1400" smtClean="0"/>
                        <a:t>Pembangunan TPS Terpadu</a:t>
                      </a:r>
                    </a:p>
                    <a:p>
                      <a:pPr marL="263525" indent="-263525">
                        <a:buFont typeface="+mj-lt"/>
                        <a:buAutoNum type="arabicPeriod"/>
                      </a:pPr>
                      <a:r>
                        <a:rPr lang="id-ID" sz="1400" baseline="0" smtClean="0"/>
                        <a:t>Peningkatan jumlah sarana pengangkut sampah</a:t>
                      </a:r>
                    </a:p>
                    <a:p>
                      <a:pPr marL="263525" indent="-263525">
                        <a:buFont typeface="+mj-lt"/>
                        <a:buAutoNum type="arabicPeriod"/>
                      </a:pPr>
                      <a:r>
                        <a:rPr lang="id-ID" sz="1400" baseline="0" smtClean="0"/>
                        <a:t>Optimalisasi program 3R</a:t>
                      </a:r>
                    </a:p>
                    <a:p>
                      <a:pPr marL="263525" indent="-263525">
                        <a:buFont typeface="+mj-lt"/>
                        <a:buAutoNum type="arabicPeriod"/>
                      </a:pPr>
                      <a:r>
                        <a:rPr lang="id-ID" sz="1400" baseline="0" smtClean="0"/>
                        <a:t>Optimalisasi peran swasta (CSR)</a:t>
                      </a:r>
                    </a:p>
                    <a:p>
                      <a:pPr marL="263525" indent="-263525">
                        <a:buFont typeface="+mj-lt"/>
                        <a:buAutoNum type="arabicPeriod"/>
                      </a:pPr>
                      <a:r>
                        <a:rPr lang="id-ID" sz="1400" baseline="0" smtClean="0"/>
                        <a:t>Pengembangan Bank Sampah (UMKM)</a:t>
                      </a:r>
                      <a:endParaRPr lang="id-ID" sz="140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371013" y="2170106"/>
            <a:ext cx="84158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400" b="1" smtClean="0">
                <a:solidFill>
                  <a:schemeClr val="accent6">
                    <a:lumMod val="75000"/>
                  </a:schemeClr>
                </a:solidFill>
              </a:rPr>
              <a:t>Permasalahan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600" smtClean="0"/>
              <a:t>Belum optimalnya cakupan pelayanan infrastruktur persampahan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600" smtClean="0"/>
              <a:t>Belum optimalnya cakupan pelayanan infrastruktur air limbah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600" smtClean="0"/>
              <a:t>Belum optimalnya cakupan pelayanan infrastruktur drainase</a:t>
            </a:r>
            <a:endParaRPr lang="id-ID" sz="1600"/>
          </a:p>
        </p:txBody>
      </p:sp>
      <p:sp>
        <p:nvSpPr>
          <p:cNvPr id="6" name="Rectangle 5"/>
          <p:cNvSpPr/>
          <p:nvPr/>
        </p:nvSpPr>
        <p:spPr>
          <a:xfrm>
            <a:off x="1246450" y="142858"/>
            <a:ext cx="66437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smtClean="0"/>
              <a:t>“SANITASI BERKELANJUTAN </a:t>
            </a:r>
            <a:r>
              <a:rPr lang="id-ID" sz="2400" b="1" smtClean="0"/>
              <a:t>UNTUK MEMBANGUN </a:t>
            </a:r>
            <a:r>
              <a:rPr lang="en-US" sz="2400" b="1" smtClean="0"/>
              <a:t>MASYARAKAT YANG SEHAT DAN SEJAHTERA”</a:t>
            </a:r>
            <a:endParaRPr lang="id-ID" sz="2400"/>
          </a:p>
        </p:txBody>
      </p:sp>
      <p:pic>
        <p:nvPicPr>
          <p:cNvPr id="10" name="Picture 9" descr="D:\My Documents\My Pictures\Logo Pokja AMPL-SANITASI Jaba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86520"/>
            <a:ext cx="857224" cy="55621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8460432" y="6488668"/>
            <a:ext cx="683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8295977-0CD6-4BB0-B888-B37037E33CC0}" type="slidenum">
              <a:rPr lang="id-ID" b="1" smtClean="0"/>
              <a:pPr algn="r"/>
              <a:t>30</a:t>
            </a:fld>
            <a:endParaRPr lang="id-ID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42844" y="928670"/>
          <a:ext cx="8786842" cy="55116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28958"/>
                <a:gridCol w="2500330"/>
                <a:gridCol w="3357554"/>
              </a:tblGrid>
              <a:tr h="440534">
                <a:tc>
                  <a:txBody>
                    <a:bodyPr/>
                    <a:lstStyle/>
                    <a:p>
                      <a:pPr algn="ctr"/>
                      <a:r>
                        <a:rPr lang="id-ID" sz="1800" smtClean="0"/>
                        <a:t>Tujuan</a:t>
                      </a:r>
                      <a:endParaRPr lang="id-ID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800" smtClean="0"/>
                        <a:t>Strategi</a:t>
                      </a:r>
                      <a:endParaRPr lang="id-ID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800" smtClean="0"/>
                        <a:t>Kebijakan</a:t>
                      </a:r>
                      <a:endParaRPr lang="id-ID" sz="1800"/>
                    </a:p>
                  </a:txBody>
                  <a:tcPr/>
                </a:tc>
              </a:tr>
              <a:tr h="1163003"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 startAt="2"/>
                      </a:pPr>
                      <a:r>
                        <a:rPr lang="id-ID" sz="1400" smtClean="0"/>
                        <a:t>Meningkatkan kualitas dan kinerja infrastruktur air limbah</a:t>
                      </a:r>
                      <a:endParaRPr lang="id-ID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63525" indent="-263525">
                        <a:buFont typeface="+mj-lt"/>
                        <a:buAutoNum type="arabicPeriod"/>
                      </a:pPr>
                      <a:r>
                        <a:rPr lang="id-ID" sz="1400" smtClean="0"/>
                        <a:t>Mengoptimalkan pranata pengelolaan air limbah</a:t>
                      </a:r>
                      <a:endParaRPr lang="id-ID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63525" indent="-263525">
                        <a:buFont typeface="+mj-lt"/>
                        <a:buAutoNum type="arabicPeriod"/>
                      </a:pPr>
                      <a:r>
                        <a:rPr lang="id-ID" sz="1400" smtClean="0"/>
                        <a:t>Optimalisasi</a:t>
                      </a:r>
                      <a:r>
                        <a:rPr lang="id-ID" sz="1400" baseline="0" smtClean="0"/>
                        <a:t> kelembagaan pengelola air limbah kab/kota</a:t>
                      </a:r>
                    </a:p>
                    <a:p>
                      <a:pPr marL="263525" indent="-263525">
                        <a:buFont typeface="+mj-lt"/>
                        <a:buAutoNum type="arabicPeriod"/>
                      </a:pPr>
                      <a:r>
                        <a:rPr lang="id-ID" sz="1400" smtClean="0"/>
                        <a:t>Legalisasi kebijakan pengelolaan</a:t>
                      </a:r>
                      <a:r>
                        <a:rPr lang="id-ID" sz="1400" baseline="0" smtClean="0"/>
                        <a:t> air limbah</a:t>
                      </a:r>
                    </a:p>
                    <a:p>
                      <a:pPr marL="263525" indent="-263525">
                        <a:buFont typeface="+mj-lt"/>
                        <a:buAutoNum type="arabicPeriod"/>
                      </a:pPr>
                      <a:r>
                        <a:rPr lang="id-ID" sz="1400" baseline="0" smtClean="0"/>
                        <a:t>Penyusunan masterplan air limbah</a:t>
                      </a:r>
                      <a:endParaRPr lang="id-ID" sz="1400"/>
                    </a:p>
                  </a:txBody>
                  <a:tcPr/>
                </a:tc>
              </a:tr>
              <a:tr h="1825487">
                <a:tc>
                  <a:txBody>
                    <a:bodyPr/>
                    <a:lstStyle/>
                    <a:p>
                      <a:endParaRPr lang="id-ID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63525" indent="-263525">
                        <a:buFont typeface="+mj-lt"/>
                        <a:buAutoNum type="arabicPeriod" startAt="2"/>
                      </a:pPr>
                      <a:r>
                        <a:rPr lang="id-ID" sz="1400" smtClean="0"/>
                        <a:t>Memperluas cakupan pengelolaan air limbah</a:t>
                      </a:r>
                      <a:endParaRPr lang="id-ID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63525" indent="-263525">
                        <a:buFont typeface="+mj-lt"/>
                        <a:buAutoNum type="arabicPeriod"/>
                      </a:pPr>
                      <a:r>
                        <a:rPr lang="id-ID" sz="1400" smtClean="0"/>
                        <a:t>Membangun IPAL dan IPLT skala kota/kawasan</a:t>
                      </a:r>
                    </a:p>
                    <a:p>
                      <a:pPr marL="263525" indent="-263525">
                        <a:buFont typeface="+mj-lt"/>
                        <a:buAutoNum type="arabicPeriod"/>
                      </a:pPr>
                      <a:r>
                        <a:rPr lang="id-ID" sz="1400" smtClean="0"/>
                        <a:t>Revitalisasi IPAL eksisting</a:t>
                      </a:r>
                    </a:p>
                    <a:p>
                      <a:pPr marL="263525" indent="-263525">
                        <a:buFont typeface="+mj-lt"/>
                        <a:buAutoNum type="arabicPeriod"/>
                      </a:pPr>
                      <a:r>
                        <a:rPr lang="id-ID" sz="1400" b="0" smtClean="0"/>
                        <a:t>Membangun MCK++, Septictank</a:t>
                      </a:r>
                      <a:r>
                        <a:rPr lang="id-ID" sz="1400" b="0" baseline="0" smtClean="0"/>
                        <a:t> komunal </a:t>
                      </a:r>
                      <a:r>
                        <a:rPr lang="id-ID" sz="1400" b="0" smtClean="0"/>
                        <a:t>dan IPAL Komunal</a:t>
                      </a:r>
                    </a:p>
                    <a:p>
                      <a:pPr marL="263525" indent="-263525">
                        <a:buFont typeface="+mj-lt"/>
                        <a:buAutoNum type="arabicPeriod"/>
                      </a:pPr>
                      <a:r>
                        <a:rPr lang="id-ID" sz="1400" b="0" baseline="0" smtClean="0"/>
                        <a:t>Penambahan armada pengangkut tinja</a:t>
                      </a:r>
                    </a:p>
                    <a:p>
                      <a:pPr marL="263525" indent="-263525">
                        <a:buFont typeface="+mj-lt"/>
                        <a:buAutoNum type="arabicPeriod"/>
                      </a:pPr>
                      <a:r>
                        <a:rPr lang="id-ID" sz="1400" b="0" baseline="0" smtClean="0"/>
                        <a:t>Pembangunan Sanitasi Sekolah</a:t>
                      </a:r>
                    </a:p>
                    <a:p>
                      <a:pPr marL="263525" indent="-263525">
                        <a:buFont typeface="+mj-lt"/>
                        <a:buAutoNum type="arabicPeriod"/>
                      </a:pPr>
                      <a:r>
                        <a:rPr lang="id-ID" sz="1400" b="0" baseline="0" smtClean="0"/>
                        <a:t>Optimalisasi peranserta swasta (CSR)</a:t>
                      </a:r>
                    </a:p>
                    <a:p>
                      <a:pPr marL="263525" marR="0" indent="-2635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id-ID" sz="1400" smtClean="0"/>
                        <a:t>Pengembangan</a:t>
                      </a:r>
                      <a:r>
                        <a:rPr lang="id-ID" sz="1400" baseline="0" smtClean="0"/>
                        <a:t> wirausaha saniter (UMKM)</a:t>
                      </a:r>
                      <a:endParaRPr lang="id-ID" sz="1400" smtClean="0"/>
                    </a:p>
                  </a:txBody>
                  <a:tcPr/>
                </a:tc>
              </a:tr>
              <a:tr h="734378"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 startAt="3"/>
                      </a:pPr>
                      <a:r>
                        <a:rPr lang="id-ID" sz="1400" smtClean="0"/>
                        <a:t>Meningkatkan kualitas dan kinerja infrastruktur drainase</a:t>
                      </a:r>
                      <a:endParaRPr lang="id-ID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63525" indent="-263525">
                        <a:buFont typeface="+mj-lt"/>
                        <a:buAutoNum type="arabicPeriod"/>
                      </a:pPr>
                      <a:r>
                        <a:rPr lang="id-ID" sz="1400" smtClean="0"/>
                        <a:t>Mengoptimalkan pranata pengelolaan drainase</a:t>
                      </a:r>
                      <a:endParaRPr lang="id-ID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63525" indent="-263525">
                        <a:buFont typeface="+mj-lt"/>
                        <a:buAutoNum type="arabicPeriod"/>
                      </a:pPr>
                      <a:r>
                        <a:rPr lang="id-ID" sz="1400" smtClean="0"/>
                        <a:t>Legalisasi kebijakan pengelolaan</a:t>
                      </a:r>
                      <a:r>
                        <a:rPr lang="id-ID" sz="1400" baseline="0" smtClean="0"/>
                        <a:t> drainase</a:t>
                      </a:r>
                    </a:p>
                    <a:p>
                      <a:pPr marL="263525" indent="-263525">
                        <a:buFont typeface="+mj-lt"/>
                        <a:buAutoNum type="arabicPeriod"/>
                      </a:pPr>
                      <a:r>
                        <a:rPr lang="id-ID" sz="1400" baseline="0" smtClean="0"/>
                        <a:t>Penyusunan masterplan drainase</a:t>
                      </a:r>
                      <a:endParaRPr lang="id-ID" sz="1400"/>
                    </a:p>
                  </a:txBody>
                  <a:tcPr/>
                </a:tc>
              </a:tr>
              <a:tr h="948690">
                <a:tc>
                  <a:txBody>
                    <a:bodyPr/>
                    <a:lstStyle/>
                    <a:p>
                      <a:endParaRPr lang="id-ID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63525" indent="-263525">
                        <a:buFont typeface="+mj-lt"/>
                        <a:buAutoNum type="arabicPeriod" startAt="2"/>
                      </a:pPr>
                      <a:r>
                        <a:rPr lang="id-ID" sz="1400" smtClean="0"/>
                        <a:t>Memperluas cakupan pengelolaan drainase perkotaan</a:t>
                      </a:r>
                      <a:endParaRPr lang="id-ID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63525" indent="-263525">
                        <a:buFont typeface="+mj-lt"/>
                        <a:buAutoNum type="arabicPeriod"/>
                      </a:pPr>
                      <a:r>
                        <a:rPr lang="id-ID" sz="1400" smtClean="0"/>
                        <a:t>Pembangunan drainase</a:t>
                      </a:r>
                      <a:r>
                        <a:rPr lang="id-ID" sz="1400" baseline="0" smtClean="0"/>
                        <a:t> permukiman di lokasi rawan genangan di 3 PKN</a:t>
                      </a:r>
                      <a:endParaRPr lang="id-ID" sz="1400" smtClean="0"/>
                    </a:p>
                    <a:p>
                      <a:pPr marL="263525" indent="-263525">
                        <a:buFont typeface="+mj-lt"/>
                        <a:buAutoNum type="arabicPeriod"/>
                      </a:pPr>
                      <a:r>
                        <a:rPr lang="id-ID" sz="1400" smtClean="0"/>
                        <a:t>Fasilitasi provinsi ke kabupaten/kota di sektor drainase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96954" y="384876"/>
            <a:ext cx="8376427" cy="35719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d-ID" sz="1600"/>
          </a:p>
        </p:txBody>
      </p:sp>
      <p:sp>
        <p:nvSpPr>
          <p:cNvPr id="13" name="Rectangle 12"/>
          <p:cNvSpPr/>
          <p:nvPr/>
        </p:nvSpPr>
        <p:spPr>
          <a:xfrm>
            <a:off x="71406" y="-71462"/>
            <a:ext cx="85011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</a:pPr>
            <a:r>
              <a:rPr lang="id-ID" sz="2800" b="1" smtClean="0">
                <a:ea typeface="Calibri" pitchFamily="34" charset="0"/>
                <a:cs typeface="Times New Roman" pitchFamily="18" charset="0"/>
              </a:rPr>
              <a:t>MISI 2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</a:pPr>
            <a:r>
              <a:rPr lang="en-US" sz="2000" b="1" smtClean="0">
                <a:solidFill>
                  <a:srgbClr val="FF0000"/>
                </a:solidFill>
                <a:ea typeface="Calibri" pitchFamily="34" charset="0"/>
                <a:cs typeface="Times New Roman" pitchFamily="18" charset="0"/>
              </a:rPr>
              <a:t>Meningkatkan kualitas dan kinerja pengelolaan sanitasi</a:t>
            </a:r>
            <a:r>
              <a:rPr lang="id-ID" sz="2000" b="1" smtClean="0">
                <a:solidFill>
                  <a:srgbClr val="FF0000"/>
                </a:solidFill>
                <a:ea typeface="Calibri" pitchFamily="34" charset="0"/>
                <a:cs typeface="Times New Roman" pitchFamily="18" charset="0"/>
              </a:rPr>
              <a:t> permukiman</a:t>
            </a:r>
            <a:endParaRPr lang="en-US" sz="2000" smtClean="0">
              <a:cs typeface="Arial" pitchFamily="34" charset="0"/>
            </a:endParaRPr>
          </a:p>
        </p:txBody>
      </p:sp>
      <p:pic>
        <p:nvPicPr>
          <p:cNvPr id="10" name="Picture 9" descr="D:\My Documents\My Pictures\Logo Pokja AMPL-SANITASI Jaba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01790"/>
            <a:ext cx="857224" cy="55621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8460432" y="6488668"/>
            <a:ext cx="683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8295977-0CD6-4BB0-B888-B37037E33CC0}" type="slidenum">
              <a:rPr lang="id-ID" b="1" smtClean="0"/>
              <a:pPr algn="r"/>
              <a:t>31</a:t>
            </a:fld>
            <a:endParaRPr lang="id-ID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14482" y="1750008"/>
            <a:ext cx="21451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id-ID" sz="280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itchFamily="66" charset="0"/>
              </a:rPr>
              <a:t>Indikator 100% </a:t>
            </a:r>
          </a:p>
        </p:txBody>
      </p:sp>
      <p:sp>
        <p:nvSpPr>
          <p:cNvPr id="3" name="Rectangle 2"/>
          <p:cNvSpPr/>
          <p:nvPr/>
        </p:nvSpPr>
        <p:spPr>
          <a:xfrm>
            <a:off x="1714480" y="2175259"/>
            <a:ext cx="69294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b="1" dirty="0" smtClean="0">
                <a:latin typeface="Tempus Sans ITC" pitchFamily="82" charset="0"/>
              </a:rPr>
              <a:t>Indonesia bisa memenuhi 85% Standar Pelayanan Minimum (SPM) dan memenuhi 15% kebutuhan dasar</a:t>
            </a:r>
            <a:endParaRPr lang="id-ID" b="1" dirty="0">
              <a:latin typeface="Tempus Sans ITC" pitchFamily="82" charset="0"/>
            </a:endParaRPr>
          </a:p>
        </p:txBody>
      </p:sp>
      <p:sp>
        <p:nvSpPr>
          <p:cNvPr id="4" name="Curved Right Arrow 3"/>
          <p:cNvSpPr/>
          <p:nvPr/>
        </p:nvSpPr>
        <p:spPr>
          <a:xfrm rot="305836">
            <a:off x="295182" y="3593272"/>
            <a:ext cx="985480" cy="2692874"/>
          </a:xfrm>
          <a:prstGeom prst="curvedRightArrow">
            <a:avLst>
              <a:gd name="adj1" fmla="val 25000"/>
              <a:gd name="adj2" fmla="val 65789"/>
              <a:gd name="adj3" fmla="val 37832"/>
            </a:avLst>
          </a:prstGeom>
          <a:solidFill>
            <a:srgbClr val="FFFF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19506" y="2893016"/>
            <a:ext cx="2180990" cy="369332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d-ID" b="1" smtClean="0">
                <a:solidFill>
                  <a:srgbClr val="FFFF00"/>
                </a:solidFill>
              </a:rPr>
              <a:t>Sektor Air Minum</a:t>
            </a:r>
            <a:endParaRPr lang="id-ID" b="1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85918" y="3591642"/>
            <a:ext cx="2214578" cy="369332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d-ID" b="1" smtClean="0">
                <a:solidFill>
                  <a:srgbClr val="FFFF00"/>
                </a:solidFill>
              </a:rPr>
              <a:t>Sektor Sanitasi</a:t>
            </a:r>
            <a:endParaRPr lang="id-ID" b="1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85918" y="3206742"/>
            <a:ext cx="70723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mtClean="0"/>
              <a:t>setiap warga bisa mendapatkan akses sebanyak </a:t>
            </a:r>
            <a:r>
              <a:rPr lang="id-ID" sz="2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60 liter</a:t>
            </a:r>
            <a:r>
              <a:rPr lang="id-ID" smtClean="0"/>
              <a:t>/orang/hari</a:t>
            </a:r>
            <a:endParaRPr lang="id-ID"/>
          </a:p>
        </p:txBody>
      </p:sp>
      <p:sp>
        <p:nvSpPr>
          <p:cNvPr id="8" name="TextBox 7"/>
          <p:cNvSpPr txBox="1"/>
          <p:nvPr/>
        </p:nvSpPr>
        <p:spPr>
          <a:xfrm>
            <a:off x="1214414" y="71416"/>
            <a:ext cx="7786710" cy="16466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id-ID" sz="28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Indonesia Universal Akses 2019</a:t>
            </a:r>
          </a:p>
          <a:p>
            <a:pPr algn="just"/>
            <a:r>
              <a:rPr lang="id-ID" smtClean="0"/>
              <a:t>Setiap masyarakat Indonesia baik yang tinggal di perkotaan maupun kawasan perdesaan sudah memiliki akses 100% terhadap sumber air minum aman dan fasilitas sanitasi layak</a:t>
            </a:r>
            <a:r>
              <a:rPr lang="en-US" smtClean="0"/>
              <a:t> pada tahun 201</a:t>
            </a:r>
            <a:r>
              <a:rPr lang="id-ID" smtClean="0"/>
              <a:t>9</a:t>
            </a:r>
            <a:endParaRPr lang="id-ID" sz="1200" smtClean="0"/>
          </a:p>
          <a:p>
            <a:pPr algn="r"/>
            <a:r>
              <a:rPr lang="id-ID" sz="1400" b="1" i="1" smtClean="0">
                <a:solidFill>
                  <a:srgbClr val="FF0000"/>
                </a:solidFill>
              </a:rPr>
              <a:t>(Dokumen Teknokratik RPJMN 2015-2019)</a:t>
            </a:r>
            <a:endParaRPr lang="id-ID" sz="2000" b="1" i="1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85918" y="4034400"/>
            <a:ext cx="671517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mtClean="0"/>
              <a:t>tersedianya sistem air limbah setempat sebesar </a:t>
            </a:r>
            <a:r>
              <a:rPr lang="id-ID" sz="2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60%</a:t>
            </a:r>
            <a:r>
              <a:rPr lang="id-ID" smtClean="0"/>
              <a:t>, </a:t>
            </a:r>
          </a:p>
          <a:p>
            <a:r>
              <a:rPr lang="id-ID" smtClean="0"/>
              <a:t>sistem air limbah skala komunitas/kawasan/kota sebesar </a:t>
            </a:r>
            <a:r>
              <a:rPr lang="id-ID" sz="2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5%</a:t>
            </a:r>
            <a:r>
              <a:rPr lang="id-ID" smtClean="0"/>
              <a:t>, </a:t>
            </a:r>
          </a:p>
          <a:p>
            <a:r>
              <a:rPr lang="id-ID" smtClean="0"/>
              <a:t>fasilitas pengurangan sampah di perkotaan sebesar </a:t>
            </a:r>
            <a:r>
              <a:rPr lang="id-ID" sz="2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20%</a:t>
            </a:r>
            <a:r>
              <a:rPr lang="id-ID" smtClean="0"/>
              <a:t> ,dan </a:t>
            </a:r>
          </a:p>
          <a:p>
            <a:r>
              <a:rPr lang="id-ID" smtClean="0"/>
              <a:t>sistem penanganan sampah di perkotaan sebesar </a:t>
            </a:r>
            <a:r>
              <a:rPr lang="id-ID" sz="2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70%</a:t>
            </a:r>
            <a:endParaRPr lang="id-ID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1" descr="D:\My Documents\My Pictures\Logo Pokja AMPL-SANITASI Jaba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"/>
            <a:ext cx="1000100" cy="648915"/>
          </a:xfrm>
          <a:prstGeom prst="rect">
            <a:avLst/>
          </a:prstGeom>
          <a:noFill/>
        </p:spPr>
      </p:pic>
      <p:sp>
        <p:nvSpPr>
          <p:cNvPr id="11" name="Folded Corner 10"/>
          <p:cNvSpPr/>
          <p:nvPr/>
        </p:nvSpPr>
        <p:spPr>
          <a:xfrm>
            <a:off x="1447800" y="5486400"/>
            <a:ext cx="5638800" cy="1132800"/>
          </a:xfrm>
          <a:prstGeom prst="foldedCorner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2" name="Rectangle 11"/>
          <p:cNvSpPr/>
          <p:nvPr/>
        </p:nvSpPr>
        <p:spPr>
          <a:xfrm>
            <a:off x="1447800" y="5486400"/>
            <a:ext cx="5105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</a:rPr>
              <a:t>Taret</a:t>
            </a:r>
            <a:r>
              <a:rPr lang="en-US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</a:rPr>
              <a:t> Universal </a:t>
            </a:r>
            <a:r>
              <a:rPr lang="en-US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</a:rPr>
              <a:t>Akses</a:t>
            </a:r>
            <a:r>
              <a:rPr lang="en-US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</a:rPr>
              <a:t>Provinsi</a:t>
            </a:r>
            <a:r>
              <a:rPr lang="en-US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</a:rPr>
              <a:t>Jawa</a:t>
            </a:r>
            <a:r>
              <a:rPr lang="en-US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</a:rPr>
              <a:t> Barat</a:t>
            </a:r>
            <a:endParaRPr lang="id-ID" sz="24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nard MT Condensed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460432" y="6488668"/>
            <a:ext cx="683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8295977-0CD6-4BB0-B888-B37037E33CC0}" type="slidenum">
              <a:rPr lang="id-ID" b="1" smtClean="0"/>
              <a:pPr algn="r"/>
              <a:t>32</a:t>
            </a:fld>
            <a:endParaRPr lang="id-ID" b="1"/>
          </a:p>
        </p:txBody>
      </p:sp>
      <p:sp>
        <p:nvSpPr>
          <p:cNvPr id="17" name="Curved Left Arrow 16"/>
          <p:cNvSpPr/>
          <p:nvPr/>
        </p:nvSpPr>
        <p:spPr>
          <a:xfrm rot="558147">
            <a:off x="8290606" y="2299802"/>
            <a:ext cx="707415" cy="1400199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143000" y="5867400"/>
            <a:ext cx="5105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  <a:cs typeface="Aharoni" pitchFamily="2" charset="-79"/>
              </a:rPr>
              <a:t>90% SPM </a:t>
            </a:r>
            <a:r>
              <a:rPr lang="en-US" sz="24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  <a:cs typeface="Aharoni" pitchFamily="2" charset="-79"/>
              </a:rPr>
              <a:t>dan</a:t>
            </a:r>
            <a:r>
              <a:rPr lang="en-US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  <a:cs typeface="Aharoni" pitchFamily="2" charset="-79"/>
              </a:rPr>
              <a:t> 10% </a:t>
            </a:r>
            <a:r>
              <a:rPr lang="en-US" sz="24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  <a:cs typeface="Aharoni" pitchFamily="2" charset="-79"/>
              </a:rPr>
              <a:t>Kebutuhan</a:t>
            </a:r>
            <a:r>
              <a:rPr lang="en-US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  <a:cs typeface="Aharoni" pitchFamily="2" charset="-79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  <a:cs typeface="Aharoni" pitchFamily="2" charset="-79"/>
              </a:rPr>
              <a:t>Dasar</a:t>
            </a:r>
            <a:endParaRPr lang="id-ID" sz="24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itchFamily="18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616965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24200" y="0"/>
            <a:ext cx="6015038" cy="30797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1400" b="1" i="1" dirty="0" smtClean="0">
                <a:solidFill>
                  <a:schemeClr val="bg1"/>
                </a:solidFill>
                <a:latin typeface="Segoe UI Light" pitchFamily="34" charset="0"/>
                <a:cs typeface="+mn-cs"/>
              </a:rPr>
              <a:t>Targe Universal Akses Jabar  2019</a:t>
            </a:r>
            <a:endParaRPr lang="id-ID" sz="1400" b="1" i="1" dirty="0">
              <a:solidFill>
                <a:schemeClr val="bg1"/>
              </a:solidFill>
              <a:latin typeface="Segoe UI Light" pitchFamily="34" charset="0"/>
              <a:cs typeface="+mn-cs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8235" t="40039" r="40154" b="30664"/>
          <a:stretch>
            <a:fillRect/>
          </a:stretch>
        </p:blipFill>
        <p:spPr bwMode="auto">
          <a:xfrm>
            <a:off x="71406" y="1285860"/>
            <a:ext cx="6357951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74950" y="214290"/>
            <a:ext cx="6283000" cy="830997"/>
          </a:xfrm>
          <a:prstGeom prst="rect">
            <a:avLst/>
          </a:prstGeom>
          <a:solidFill>
            <a:schemeClr val="accent6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2400" b="1" dirty="0" smtClean="0">
                <a:solidFill>
                  <a:schemeClr val="bg1"/>
                </a:solidFill>
                <a:latin typeface="+mn-lt"/>
                <a:cs typeface="+mn-cs"/>
              </a:rPr>
              <a:t>KONDISI SANITASI JAWA BARAT DAN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2400" b="1" dirty="0" smtClean="0">
                <a:solidFill>
                  <a:schemeClr val="bg1"/>
                </a:solidFill>
                <a:latin typeface="+mn-lt"/>
                <a:cs typeface="+mn-cs"/>
              </a:rPr>
              <a:t>PENCAPAIAN UNIVERSAL AKSES</a:t>
            </a:r>
            <a:endParaRPr lang="id-ID" sz="24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85852" y="500042"/>
            <a:ext cx="2143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itchFamily="66" charset="0"/>
              </a:rPr>
              <a:t>Target</a:t>
            </a:r>
            <a:endParaRPr lang="id-ID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stral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00232" y="4214818"/>
            <a:ext cx="2714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8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itchFamily="66" charset="0"/>
              </a:rPr>
              <a:t>Strategi Pencapaian</a:t>
            </a:r>
            <a:endParaRPr lang="id-ID" sz="28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stral" pitchFamily="66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060" t="22461" r="25878" b="23828"/>
          <a:stretch>
            <a:fillRect/>
          </a:stretch>
        </p:blipFill>
        <p:spPr bwMode="auto">
          <a:xfrm>
            <a:off x="3429024" y="3478181"/>
            <a:ext cx="5715008" cy="3379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8460432" y="6488668"/>
            <a:ext cx="683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8295977-0CD6-4BB0-B888-B37037E33CC0}" type="slidenum">
              <a:rPr lang="id-ID" b="1" smtClean="0">
                <a:solidFill>
                  <a:prstClr val="black"/>
                </a:solidFill>
              </a:rPr>
              <a:pPr algn="r"/>
              <a:t>33</a:t>
            </a:fld>
            <a:endParaRPr lang="id-ID" b="1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24200" y="0"/>
            <a:ext cx="6015038" cy="30797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1400" b="1" i="1" dirty="0" smtClean="0">
                <a:solidFill>
                  <a:schemeClr val="bg1"/>
                </a:solidFill>
                <a:latin typeface="Segoe UI Light" pitchFamily="34" charset="0"/>
                <a:cs typeface="+mn-cs"/>
              </a:rPr>
              <a:t>Targe Universal Akses Jabar  2019</a:t>
            </a:r>
            <a:endParaRPr lang="id-ID" sz="1400" b="1" i="1" dirty="0">
              <a:solidFill>
                <a:schemeClr val="bg1"/>
              </a:solidFill>
              <a:latin typeface="Segoe UI Light" pitchFamily="34" charset="0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142852"/>
            <a:ext cx="5867400" cy="830997"/>
          </a:xfrm>
          <a:prstGeom prst="rect">
            <a:avLst/>
          </a:prstGeom>
          <a:solidFill>
            <a:schemeClr val="accent6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 smtClean="0">
                <a:solidFill>
                  <a:schemeClr val="bg1"/>
                </a:solidFill>
              </a:rPr>
              <a:t>STRATEGI </a:t>
            </a:r>
            <a:r>
              <a:rPr lang="id-ID" sz="2400" b="1" dirty="0" smtClean="0">
                <a:solidFill>
                  <a:schemeClr val="bg1"/>
                </a:solidFill>
              </a:rPr>
              <a:t>PENCAPAIAN UNIVERSAL AKSES</a:t>
            </a:r>
            <a:r>
              <a:rPr lang="en-US" sz="2400" b="1" dirty="0" smtClean="0">
                <a:solidFill>
                  <a:schemeClr val="bg1"/>
                </a:solidFill>
              </a:rPr>
              <a:t> 2015-2019</a:t>
            </a:r>
            <a:endParaRPr lang="id-ID" sz="2400" b="1" dirty="0">
              <a:solidFill>
                <a:schemeClr val="bg1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28598" y="1522903"/>
          <a:ext cx="8686802" cy="4268297"/>
        </p:xfrm>
        <a:graphic>
          <a:graphicData uri="http://schemas.openxmlformats.org/drawingml/2006/table">
            <a:tbl>
              <a:tblPr/>
              <a:tblGrid>
                <a:gridCol w="1687988"/>
                <a:gridCol w="997702"/>
                <a:gridCol w="1687988"/>
                <a:gridCol w="807924"/>
                <a:gridCol w="1074759"/>
                <a:gridCol w="1592241"/>
                <a:gridCol w="838200"/>
              </a:tblGrid>
              <a:tr h="601590">
                <a:tc>
                  <a:txBody>
                    <a:bodyPr/>
                    <a:lstStyle/>
                    <a:p>
                      <a:pPr marL="0" marR="0" indent="-21590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Aspek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Kegiatan</a:t>
                      </a:r>
                      <a:endParaRPr lang="en-U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805" marR="66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21590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Uraian</a:t>
                      </a:r>
                      <a:endParaRPr lang="en-US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805" marR="66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21590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Keluaran</a:t>
                      </a:r>
                      <a:endParaRPr lang="en-US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805" marR="66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-21590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Penanggung Jawab</a:t>
                      </a:r>
                      <a:endParaRPr lang="en-US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805" marR="66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-21590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Target Layanan</a:t>
                      </a:r>
                      <a:endParaRPr lang="en-US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805" marR="66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92999">
                <a:tc rowSpan="6">
                  <a:txBody>
                    <a:bodyPr/>
                    <a:lstStyle/>
                    <a:p>
                      <a:pPr marL="0" marR="0" indent="-21590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FISIK</a:t>
                      </a:r>
                      <a:endParaRPr lang="en-US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805" marR="66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 rowSpan="6">
                  <a:txBody>
                    <a:bodyPr/>
                    <a:lstStyle/>
                    <a:p>
                      <a:pPr marL="0" marR="0" indent="-21590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Infrastuktur</a:t>
                      </a:r>
                      <a:endParaRPr lang="en-US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805" marR="66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indent="-21590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Komunal, septictank Komunal, SR dan jika dianggap perlu MCK++</a:t>
                      </a:r>
                      <a:endParaRPr lang="en-US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805" marR="66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rowSpan="6">
                  <a:txBody>
                    <a:bodyPr/>
                    <a:lstStyle/>
                    <a:p>
                      <a:pPr marL="0" marR="0" indent="-21590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Provinsi /Pusat</a:t>
                      </a:r>
                      <a:endParaRPr lang="en-US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805" marR="66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6">
                  <a:txBody>
                    <a:bodyPr/>
                    <a:lstStyle/>
                    <a:p>
                      <a:pPr marL="0" marR="0" indent="-21590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Berdasarkan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Readiness 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Criteria</a:t>
                      </a:r>
                      <a:endParaRPr lang="en-U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805" marR="66805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2159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805" marR="66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2159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805" marR="66805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42617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-2159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63,   %   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Wingdings"/>
                          <a:ea typeface="Times New Roman"/>
                          <a:cs typeface="Calibri"/>
                        </a:rPr>
                        <a:t>è 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90 %</a:t>
                      </a:r>
                      <a:endParaRPr lang="en-US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805" marR="66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2159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SPM</a:t>
                      </a:r>
                      <a:endParaRPr lang="en-US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805" marR="66805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40344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-2159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15,   %   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Wingdings"/>
                          <a:ea typeface="Times New Roman"/>
                          <a:cs typeface="Calibri"/>
                        </a:rPr>
                        <a:t>è 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10 %</a:t>
                      </a:r>
                      <a:endParaRPr lang="en-US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805" marR="66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2159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Dasar</a:t>
                      </a:r>
                      <a:endParaRPr lang="en-US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805" marR="66805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56131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-21590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IPAL Regional</a:t>
                      </a:r>
                      <a:endParaRPr lang="en-US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805" marR="66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-2159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22,   %   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Wingdings"/>
                          <a:ea typeface="Times New Roman"/>
                          <a:cs typeface="Calibri"/>
                        </a:rPr>
                        <a:t>è 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0 %</a:t>
                      </a:r>
                      <a:endParaRPr lang="en-US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805" marR="66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2159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Tidak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ada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Akses</a:t>
                      </a:r>
                      <a:endParaRPr lang="en-U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805" marR="66805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3085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-21590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IPLT Regional</a:t>
                      </a:r>
                      <a:endParaRPr lang="en-US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805" marR="66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-2159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805" marR="66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2159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805" marR="66805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3085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-21590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TPA Regional</a:t>
                      </a:r>
                      <a:endParaRPr lang="en-US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805" marR="66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-2159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805" marR="66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2159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805" marR="66805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4208">
                <a:tc rowSpan="4">
                  <a:txBody>
                    <a:bodyPr/>
                    <a:lstStyle/>
                    <a:p>
                      <a:pPr marL="0" marR="0" indent="-21590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NON FISIK</a:t>
                      </a:r>
                      <a:endParaRPr lang="en-U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805" marR="66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marR="0" indent="-21590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STBM, Promosi PHBS, Kesiapan Masyarakat</a:t>
                      </a:r>
                      <a:endParaRPr lang="en-US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805" marR="66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marR="0" indent="-21590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RKM, DED, Lahan</a:t>
                      </a:r>
                      <a:endParaRPr lang="en-US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805" marR="66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marR="0" indent="-21590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Kab/Kota</a:t>
                      </a:r>
                      <a:endParaRPr lang="en-US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805" marR="66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marR="0" indent="-21590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BerdasarkanReadiness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Criteria</a:t>
                      </a:r>
                      <a:endParaRPr lang="en-U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805" marR="66805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2159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Pemicuan STBM </a:t>
                      </a:r>
                      <a:endParaRPr lang="en-US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805" marR="66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21590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22%</a:t>
                      </a:r>
                      <a:endParaRPr lang="en-U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805" marR="66805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37420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-2159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Promkes/PHBS </a:t>
                      </a:r>
                      <a:endParaRPr lang="en-US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805" marR="66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21590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15%</a:t>
                      </a:r>
                      <a:endParaRPr lang="en-US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805" marR="66805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3085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-2159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Sanitasi Dasar </a:t>
                      </a:r>
                      <a:endParaRPr lang="en-US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805" marR="66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21590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10%</a:t>
                      </a:r>
                      <a:endParaRPr lang="en-US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805" marR="66805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3085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-2159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SPM </a:t>
                      </a:r>
                      <a:endParaRPr lang="en-US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805" marR="66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21590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90%</a:t>
                      </a:r>
                      <a:endParaRPr lang="en-U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805" marR="66805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460432" y="6488668"/>
            <a:ext cx="683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8295977-0CD6-4BB0-B888-B37037E33CC0}" type="slidenum">
              <a:rPr lang="id-ID" b="1" smtClean="0">
                <a:solidFill>
                  <a:prstClr val="black"/>
                </a:solidFill>
              </a:rPr>
              <a:pPr algn="r"/>
              <a:t>34</a:t>
            </a:fld>
            <a:endParaRPr lang="id-ID" b="1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712398"/>
              </p:ext>
            </p:extLst>
          </p:nvPr>
        </p:nvGraphicFramePr>
        <p:xfrm>
          <a:off x="609598" y="277166"/>
          <a:ext cx="7924801" cy="627603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8496"/>
                <a:gridCol w="1715678"/>
                <a:gridCol w="2055374"/>
                <a:gridCol w="864289"/>
                <a:gridCol w="825591"/>
                <a:gridCol w="851389"/>
                <a:gridCol w="1203984"/>
              </a:tblGrid>
              <a:tr h="37293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</a:rPr>
                        <a:t>No.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 err="1">
                          <a:effectLst/>
                        </a:rPr>
                        <a:t>Kab.Kota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1" u="none" strike="noStrike" dirty="0">
                          <a:effectLst/>
                        </a:rPr>
                        <a:t>Baseline 2013</a:t>
                      </a:r>
                      <a:br>
                        <a:rPr lang="it-IT" sz="1200" b="1" u="none" strike="noStrike" dirty="0">
                          <a:effectLst/>
                        </a:rPr>
                      </a:br>
                      <a:r>
                        <a:rPr lang="it-IT" sz="1200" b="1" u="none" strike="noStrike" dirty="0">
                          <a:effectLst/>
                        </a:rPr>
                        <a:t>(Proyeksi dari 2010-2013)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rowSpan="2" gridSpan="3">
                  <a:txBody>
                    <a:bodyPr/>
                    <a:lstStyle/>
                    <a:p>
                      <a:pPr algn="ctr" fontAlgn="ctr"/>
                      <a:r>
                        <a:rPr lang="fi-FI" sz="1200" b="1" u="none" strike="noStrike">
                          <a:effectLst/>
                        </a:rPr>
                        <a:t>TARGET LAYANAN RATA-RATA UA JABAR</a:t>
                      </a:r>
                      <a:endParaRPr lang="fi-FI" sz="1200" b="1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</a:rPr>
                        <a:t>Target 2019  - Akses Layak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2622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</a:rPr>
                        <a:t>% KK </a:t>
                      </a:r>
                      <a:r>
                        <a:rPr lang="en-US" sz="1200" b="1" u="none" strike="noStrike" dirty="0" err="1">
                          <a:effectLst/>
                        </a:rPr>
                        <a:t>dengan</a:t>
                      </a:r>
                      <a:r>
                        <a:rPr lang="en-US" sz="1200" b="1" u="none" strike="noStrike" dirty="0">
                          <a:effectLst/>
                        </a:rPr>
                        <a:t> </a:t>
                      </a:r>
                      <a:r>
                        <a:rPr lang="en-US" sz="1200" b="1" u="none" strike="noStrike" dirty="0" err="1">
                          <a:effectLst/>
                        </a:rPr>
                        <a:t>fasililtas</a:t>
                      </a:r>
                      <a:r>
                        <a:rPr lang="en-US" sz="1200" b="1" u="none" strike="noStrike" dirty="0">
                          <a:effectLst/>
                        </a:rPr>
                        <a:t> air </a:t>
                      </a:r>
                      <a:r>
                        <a:rPr lang="en-US" sz="1200" b="1" u="none" strike="noStrike" dirty="0" err="1">
                          <a:effectLst/>
                        </a:rPr>
                        <a:t>limbah</a:t>
                      </a:r>
                      <a:r>
                        <a:rPr lang="en-US" sz="1200" b="1" u="none" strike="noStrike" dirty="0">
                          <a:effectLst/>
                        </a:rPr>
                        <a:t> </a:t>
                      </a:r>
                      <a:r>
                        <a:rPr lang="en-US" sz="1200" b="1" u="none" strike="noStrike" dirty="0" err="1">
                          <a:effectLst/>
                        </a:rPr>
                        <a:t>layak</a:t>
                      </a:r>
                      <a:r>
                        <a:rPr lang="en-US" sz="1200" b="1" u="none" strike="noStrike" dirty="0">
                          <a:effectLst/>
                        </a:rPr>
                        <a:t> (Baseline)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5034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 </a:t>
                      </a:r>
                      <a:r>
                        <a:rPr lang="en-US" sz="1200" u="none" strike="noStrike" dirty="0" smtClean="0">
                          <a:effectLst/>
                        </a:rPr>
                        <a:t>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ctr"/>
                </a:tc>
              </a:tr>
              <a:tr h="15034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Kota </a:t>
                      </a:r>
                      <a:r>
                        <a:rPr lang="en-US" sz="1200" u="none" strike="noStrike" dirty="0" err="1">
                          <a:effectLst/>
                        </a:rPr>
                        <a:t>Bekasi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93.73%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120.04%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100.00%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100.00%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6.27%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b">
                    <a:solidFill>
                      <a:srgbClr val="92D050"/>
                    </a:solidFill>
                  </a:tcPr>
                </a:tc>
              </a:tr>
              <a:tr h="15034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Kota </a:t>
                      </a:r>
                      <a:r>
                        <a:rPr lang="en-US" sz="1200" u="none" strike="noStrike" dirty="0" err="1">
                          <a:effectLst/>
                        </a:rPr>
                        <a:t>Depok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91.38%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117.69%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100.00%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100.00%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8.62%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b">
                    <a:solidFill>
                      <a:srgbClr val="92D050"/>
                    </a:solidFill>
                  </a:tcPr>
                </a:tc>
              </a:tr>
              <a:tr h="15034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 Bandung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85.81%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112.12%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100.00%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100.00%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14.19%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b">
                    <a:solidFill>
                      <a:srgbClr val="FFFF00"/>
                    </a:solidFill>
                  </a:tcPr>
                </a:tc>
              </a:tr>
              <a:tr h="15034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Kota Cirebon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83.87%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110.18%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100.00%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100.00%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16.13%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b">
                    <a:solidFill>
                      <a:srgbClr val="FFFF00"/>
                    </a:solidFill>
                  </a:tcPr>
                </a:tc>
              </a:tr>
              <a:tr h="15034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 </a:t>
                      </a:r>
                      <a:r>
                        <a:rPr lang="en-US" sz="1200" u="none" strike="noStrike" dirty="0" err="1">
                          <a:effectLst/>
                        </a:rPr>
                        <a:t>Kuningan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78.84%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105.15%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100.00%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100.00%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21.16%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b">
                    <a:solidFill>
                      <a:srgbClr val="FFFF00"/>
                    </a:solidFill>
                  </a:tcPr>
                </a:tc>
              </a:tr>
              <a:tr h="15034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 </a:t>
                      </a:r>
                      <a:r>
                        <a:rPr lang="en-US" sz="1200" u="none" strike="noStrike" dirty="0" err="1">
                          <a:effectLst/>
                        </a:rPr>
                        <a:t>Majalengka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78.29%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104.60%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100.00%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100.00%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21.71%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b">
                    <a:solidFill>
                      <a:srgbClr val="FFFF00"/>
                    </a:solidFill>
                  </a:tcPr>
                </a:tc>
              </a:tr>
              <a:tr h="15034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 Purwakarta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77.13%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103.44%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100.00%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100.00%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22.87%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b">
                    <a:solidFill>
                      <a:srgbClr val="FFFF00"/>
                    </a:solidFill>
                  </a:tcPr>
                </a:tc>
              </a:tr>
              <a:tr h="15034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 Sumedang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76.11%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102.42%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100.00%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100.00%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23.89%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b">
                    <a:solidFill>
                      <a:srgbClr val="FFFF00"/>
                    </a:solidFill>
                  </a:tcPr>
                </a:tc>
              </a:tr>
              <a:tr h="15034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Kota Bogor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70.71%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97.02%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97.02%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97.02%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26.31%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b">
                    <a:solidFill>
                      <a:srgbClr val="FFFF00"/>
                    </a:solidFill>
                  </a:tcPr>
                </a:tc>
              </a:tr>
              <a:tr h="15034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 Bandung Barat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70.04%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96.35%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96.35%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96.35%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26.31%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b">
                    <a:solidFill>
                      <a:srgbClr val="FFFF00"/>
                    </a:solidFill>
                  </a:tcPr>
                </a:tc>
              </a:tr>
              <a:tr h="15034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 Subang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69.64%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95.95%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95.95%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95.95%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26.31%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b">
                    <a:solidFill>
                      <a:srgbClr val="FFFF00"/>
                    </a:solidFill>
                  </a:tcPr>
                </a:tc>
              </a:tr>
              <a:tr h="15034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10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 Bekasi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69.26%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95.57%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95.57%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95.57%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26.31%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b">
                    <a:solidFill>
                      <a:srgbClr val="FFFF00"/>
                    </a:solidFill>
                  </a:tcPr>
                </a:tc>
              </a:tr>
              <a:tr h="15034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11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 Indramayu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68.99%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95.30%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95.30%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95.30%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26.31%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b">
                    <a:solidFill>
                      <a:srgbClr val="FFFF00"/>
                    </a:solidFill>
                  </a:tcPr>
                </a:tc>
              </a:tr>
              <a:tr h="15034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12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Kota Cimahi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66.19%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92.50%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92.50%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99.38%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33.19%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b">
                    <a:solidFill>
                      <a:srgbClr val="FF0000"/>
                    </a:solidFill>
                  </a:tcPr>
                </a:tc>
              </a:tr>
              <a:tr h="15034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13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 </a:t>
                      </a:r>
                      <a:r>
                        <a:rPr lang="en-US" sz="1200" u="none" strike="noStrike" dirty="0" err="1">
                          <a:effectLst/>
                        </a:rPr>
                        <a:t>Ciamis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65.12%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91.42%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91.42%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98.30%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33.19%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b">
                    <a:solidFill>
                      <a:srgbClr val="FF0000"/>
                    </a:solidFill>
                  </a:tcPr>
                </a:tc>
              </a:tr>
              <a:tr h="15034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14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Kota </a:t>
                      </a:r>
                      <a:r>
                        <a:rPr lang="en-US" sz="1200" u="none" strike="noStrike" dirty="0" err="1">
                          <a:effectLst/>
                        </a:rPr>
                        <a:t>Banjar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61.49%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87.80%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87.80%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94.68%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33.19%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b">
                    <a:solidFill>
                      <a:srgbClr val="FF0000"/>
                    </a:solidFill>
                  </a:tcPr>
                </a:tc>
              </a:tr>
              <a:tr h="15034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15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Kota Bandung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54.62%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80.93%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80.93%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87.81%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33.19%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b">
                    <a:solidFill>
                      <a:srgbClr val="FF0000"/>
                    </a:solidFill>
                  </a:tcPr>
                </a:tc>
              </a:tr>
              <a:tr h="15034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16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Kota Sukabumi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53.73%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80.04%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80.04%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86.92%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33.19%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b">
                    <a:solidFill>
                      <a:srgbClr val="FF0000"/>
                    </a:solidFill>
                  </a:tcPr>
                </a:tc>
              </a:tr>
              <a:tr h="15034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17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 Karawang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52.68%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78.99%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78.99%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85.87%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33.19%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b">
                    <a:solidFill>
                      <a:srgbClr val="FF0000"/>
                    </a:solidFill>
                  </a:tcPr>
                </a:tc>
              </a:tr>
              <a:tr h="15034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18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 Bogor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51.41%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77.72%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77.72%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84.60%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33.19%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b">
                    <a:solidFill>
                      <a:srgbClr val="FF0000"/>
                    </a:solidFill>
                  </a:tcPr>
                </a:tc>
              </a:tr>
              <a:tr h="15034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19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 Tasikmalaya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48.73%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75.04%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75.04%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81.92%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33.19%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b">
                    <a:solidFill>
                      <a:srgbClr val="FF0000"/>
                    </a:solidFill>
                  </a:tcPr>
                </a:tc>
              </a:tr>
              <a:tr h="15034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20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 Garut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46.89%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73.19%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73.19%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80.07%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33.19%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b">
                    <a:solidFill>
                      <a:srgbClr val="FF0000"/>
                    </a:solidFill>
                  </a:tcPr>
                </a:tc>
              </a:tr>
              <a:tr h="15034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21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 Cianjur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42.63%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68.94%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68.94%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75.82%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33.19%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b">
                    <a:solidFill>
                      <a:srgbClr val="FF0000"/>
                    </a:solidFill>
                  </a:tcPr>
                </a:tc>
              </a:tr>
              <a:tr h="15034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22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 Cirebon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35.55%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61.86%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61.86%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68.74%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33.19%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b">
                    <a:solidFill>
                      <a:srgbClr val="FF0000"/>
                    </a:solidFill>
                  </a:tcPr>
                </a:tc>
              </a:tr>
              <a:tr h="15034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23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Kota </a:t>
                      </a:r>
                      <a:r>
                        <a:rPr lang="en-US" sz="1200" u="none" strike="noStrike" dirty="0" err="1">
                          <a:effectLst/>
                        </a:rPr>
                        <a:t>Tasikmalaya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31.98%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58.29%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58.29%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65.17%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33.19%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b">
                    <a:solidFill>
                      <a:srgbClr val="FF0000"/>
                    </a:solidFill>
                  </a:tcPr>
                </a:tc>
              </a:tr>
              <a:tr h="15034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24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 Sukabumi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31.14%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57.45%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57.45%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64.33%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33.19%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b">
                    <a:solidFill>
                      <a:srgbClr val="FF0000"/>
                    </a:solidFill>
                  </a:tcPr>
                </a:tc>
              </a:tr>
              <a:tr h="13020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b"/>
                </a:tc>
              </a:tr>
              <a:tr h="868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</a:rPr>
                        <a:t> 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effectLst/>
                        </a:rPr>
                        <a:t> 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63.69%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90.00%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87.09%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90.53%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26.84%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774" marR="7774" marT="7774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6969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sz="3200" b="1" dirty="0" err="1"/>
              <a:t>F</a:t>
            </a:r>
            <a:r>
              <a:rPr lang="en-US" sz="3200" b="1" dirty="0" err="1" smtClean="0"/>
              <a:t>ormulasi</a:t>
            </a:r>
            <a:r>
              <a:rPr lang="en-US" sz="3200" b="1" dirty="0" smtClean="0"/>
              <a:t> Universal </a:t>
            </a:r>
            <a:r>
              <a:rPr lang="en-US" sz="3200" b="1" dirty="0" err="1" smtClean="0"/>
              <a:t>Akses</a:t>
            </a:r>
            <a:r>
              <a:rPr lang="en-US" sz="3200" b="1" dirty="0" smtClean="0"/>
              <a:t> </a:t>
            </a:r>
            <a:br>
              <a:rPr lang="en-US" sz="3200" b="1" dirty="0" smtClean="0"/>
            </a:br>
            <a:r>
              <a:rPr lang="en-US" sz="3200" b="1" dirty="0" smtClean="0"/>
              <a:t>per </a:t>
            </a:r>
            <a:r>
              <a:rPr lang="en-US" sz="3200" b="1" dirty="0" err="1" smtClean="0"/>
              <a:t>Kabupaten</a:t>
            </a:r>
            <a:r>
              <a:rPr lang="en-US" sz="3200" b="1" dirty="0" smtClean="0"/>
              <a:t>/Kota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bg1">
              <a:lumMod val="95000"/>
            </a:schemeClr>
          </a:solidFill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en-US" sz="3600" b="1" dirty="0" err="1" smtClean="0"/>
              <a:t>Beberapa</a:t>
            </a:r>
            <a:r>
              <a:rPr lang="en-US" sz="3600" b="1" dirty="0" smtClean="0"/>
              <a:t> </a:t>
            </a:r>
            <a:r>
              <a:rPr lang="en-US" sz="3600" b="1" dirty="0" err="1"/>
              <a:t>dasar</a:t>
            </a:r>
            <a:r>
              <a:rPr lang="en-US" sz="3600" b="1" dirty="0"/>
              <a:t> </a:t>
            </a:r>
            <a:r>
              <a:rPr lang="en-US" sz="3600" b="1" dirty="0" err="1"/>
              <a:t>pertimbangan</a:t>
            </a:r>
            <a:r>
              <a:rPr lang="en-US" sz="3600" b="1" dirty="0"/>
              <a:t> </a:t>
            </a:r>
            <a:endParaRPr lang="en-US" sz="3600" b="1" dirty="0" smtClean="0"/>
          </a:p>
          <a:p>
            <a:pPr>
              <a:buNone/>
            </a:pPr>
            <a:endParaRPr lang="en-US" sz="1800" b="1" dirty="0"/>
          </a:p>
          <a:p>
            <a:r>
              <a:rPr lang="en-US" sz="3300" dirty="0" err="1"/>
              <a:t>kondisi</a:t>
            </a:r>
            <a:r>
              <a:rPr lang="en-US" sz="3300" dirty="0"/>
              <a:t> </a:t>
            </a:r>
            <a:r>
              <a:rPr lang="en-US" sz="3300" dirty="0" err="1"/>
              <a:t>awal</a:t>
            </a:r>
            <a:r>
              <a:rPr lang="en-US" sz="3300" dirty="0"/>
              <a:t> </a:t>
            </a:r>
            <a:r>
              <a:rPr lang="en-US" sz="3300" dirty="0" err="1"/>
              <a:t>tingkat</a:t>
            </a:r>
            <a:r>
              <a:rPr lang="en-US" sz="3300" dirty="0"/>
              <a:t> </a:t>
            </a:r>
            <a:r>
              <a:rPr lang="en-US" sz="3300" dirty="0" err="1"/>
              <a:t>layanan</a:t>
            </a:r>
            <a:r>
              <a:rPr lang="en-US" sz="3300" dirty="0"/>
              <a:t> </a:t>
            </a:r>
            <a:r>
              <a:rPr lang="en-US" sz="3300" dirty="0" err="1"/>
              <a:t>berbeda</a:t>
            </a:r>
            <a:endParaRPr lang="en-US" sz="3300" dirty="0"/>
          </a:p>
          <a:p>
            <a:r>
              <a:rPr lang="en-US" sz="3300" dirty="0" err="1" smtClean="0"/>
              <a:t>asumsi</a:t>
            </a:r>
            <a:r>
              <a:rPr lang="en-US" sz="3300" dirty="0" smtClean="0"/>
              <a:t> </a:t>
            </a:r>
            <a:r>
              <a:rPr lang="en-US" sz="3300" dirty="0" err="1"/>
              <a:t>kekuatan</a:t>
            </a:r>
            <a:r>
              <a:rPr lang="en-US" sz="3300" dirty="0"/>
              <a:t> </a:t>
            </a:r>
            <a:r>
              <a:rPr lang="en-US" sz="3300" dirty="0" err="1"/>
              <a:t>kab</a:t>
            </a:r>
            <a:r>
              <a:rPr lang="en-US" sz="3300" dirty="0"/>
              <a:t>/</a:t>
            </a:r>
            <a:r>
              <a:rPr lang="en-US" sz="3300" dirty="0" err="1"/>
              <a:t>kota</a:t>
            </a:r>
            <a:r>
              <a:rPr lang="en-US" sz="3300" dirty="0"/>
              <a:t> </a:t>
            </a:r>
            <a:r>
              <a:rPr lang="en-US" sz="3300" dirty="0" err="1" smtClean="0"/>
              <a:t>sama</a:t>
            </a:r>
            <a:r>
              <a:rPr lang="en-US" sz="3300" dirty="0" smtClean="0"/>
              <a:t>, </a:t>
            </a:r>
            <a:r>
              <a:rPr lang="en-US" sz="3300" dirty="0" err="1" smtClean="0"/>
              <a:t>maka</a:t>
            </a:r>
            <a:r>
              <a:rPr lang="en-US" sz="3300" dirty="0" smtClean="0"/>
              <a:t> </a:t>
            </a:r>
            <a:r>
              <a:rPr lang="en-US" sz="3300" dirty="0" err="1"/>
              <a:t>beban</a:t>
            </a:r>
            <a:r>
              <a:rPr lang="en-US" sz="3300" dirty="0"/>
              <a:t> </a:t>
            </a:r>
            <a:r>
              <a:rPr lang="en-US" sz="3300" dirty="0" err="1"/>
              <a:t>peningkatan</a:t>
            </a:r>
            <a:r>
              <a:rPr lang="en-US" sz="3300" dirty="0"/>
              <a:t> </a:t>
            </a:r>
            <a:r>
              <a:rPr lang="en-US" sz="3300" dirty="0" err="1" smtClean="0"/>
              <a:t>disesuaikan</a:t>
            </a:r>
            <a:r>
              <a:rPr lang="en-US" sz="3300" dirty="0" smtClean="0"/>
              <a:t> target rata-rata </a:t>
            </a:r>
            <a:r>
              <a:rPr lang="en-US" sz="3300" dirty="0" err="1" smtClean="0"/>
              <a:t>Jabar</a:t>
            </a:r>
            <a:r>
              <a:rPr lang="en-US" sz="3300" dirty="0" smtClean="0"/>
              <a:t>, </a:t>
            </a:r>
            <a:r>
              <a:rPr lang="en-US" sz="3300" dirty="0" err="1"/>
              <a:t>yaitu</a:t>
            </a:r>
            <a:r>
              <a:rPr lang="en-US" sz="3300" dirty="0"/>
              <a:t> 90% - 63,69% = 26,31%</a:t>
            </a:r>
          </a:p>
          <a:p>
            <a:r>
              <a:rPr lang="en-US" sz="3300" dirty="0"/>
              <a:t>Formula I </a:t>
            </a:r>
            <a:r>
              <a:rPr lang="en-US" sz="3300" dirty="0" err="1"/>
              <a:t>menghasilkan</a:t>
            </a:r>
            <a:r>
              <a:rPr lang="en-US" sz="3300" dirty="0"/>
              <a:t> </a:t>
            </a:r>
            <a:r>
              <a:rPr lang="en-US" sz="3300" dirty="0" err="1"/>
              <a:t>tiga</a:t>
            </a:r>
            <a:r>
              <a:rPr lang="en-US" sz="3300" dirty="0"/>
              <a:t> </a:t>
            </a:r>
            <a:r>
              <a:rPr lang="en-US" sz="3300" dirty="0" err="1"/>
              <a:t>kategori</a:t>
            </a:r>
            <a:r>
              <a:rPr lang="en-US" sz="3300" dirty="0"/>
              <a:t> :</a:t>
            </a:r>
          </a:p>
          <a:p>
            <a:pPr lvl="1"/>
            <a:r>
              <a:rPr lang="en-US" sz="3300" dirty="0" smtClean="0"/>
              <a:t>1.	 &gt;100</a:t>
            </a:r>
            <a:r>
              <a:rPr lang="en-US" sz="3300" dirty="0"/>
              <a:t>%		8 </a:t>
            </a:r>
            <a:r>
              <a:rPr lang="en-US" sz="3300" dirty="0" err="1"/>
              <a:t>kab</a:t>
            </a:r>
            <a:r>
              <a:rPr lang="en-US" sz="3300" dirty="0"/>
              <a:t>/</a:t>
            </a:r>
            <a:r>
              <a:rPr lang="en-US" sz="3300" dirty="0" err="1"/>
              <a:t>kota</a:t>
            </a:r>
            <a:endParaRPr lang="en-US" sz="3300" dirty="0"/>
          </a:p>
          <a:p>
            <a:pPr lvl="1"/>
            <a:r>
              <a:rPr lang="en-US" sz="3300" dirty="0" smtClean="0"/>
              <a:t>2.	 &gt;90</a:t>
            </a:r>
            <a:r>
              <a:rPr lang="en-US" sz="3300" dirty="0"/>
              <a:t>% ; &lt;100%	</a:t>
            </a:r>
            <a:r>
              <a:rPr lang="en-US" sz="3300" dirty="0" smtClean="0"/>
              <a:t>8 </a:t>
            </a:r>
            <a:r>
              <a:rPr lang="en-US" sz="3300" dirty="0" err="1"/>
              <a:t>kab</a:t>
            </a:r>
            <a:r>
              <a:rPr lang="en-US" sz="3300" dirty="0"/>
              <a:t>/</a:t>
            </a:r>
            <a:r>
              <a:rPr lang="en-US" sz="3300" dirty="0" err="1"/>
              <a:t>kota</a:t>
            </a:r>
            <a:endParaRPr lang="en-US" sz="3300" dirty="0"/>
          </a:p>
          <a:p>
            <a:pPr lvl="1"/>
            <a:r>
              <a:rPr lang="en-US" sz="3300" dirty="0" smtClean="0"/>
              <a:t>3.	 &lt;90</a:t>
            </a:r>
            <a:r>
              <a:rPr lang="en-US" sz="3300" dirty="0"/>
              <a:t>%		</a:t>
            </a:r>
            <a:r>
              <a:rPr lang="en-US" sz="3300" dirty="0" smtClean="0"/>
              <a:t>10 </a:t>
            </a:r>
            <a:r>
              <a:rPr lang="en-US" sz="3300" dirty="0" err="1" smtClean="0"/>
              <a:t>kab</a:t>
            </a:r>
            <a:r>
              <a:rPr lang="en-US" sz="3300" dirty="0" smtClean="0"/>
              <a:t>/</a:t>
            </a:r>
            <a:r>
              <a:rPr lang="en-US" sz="3300" dirty="0" err="1" smtClean="0"/>
              <a:t>kota</a:t>
            </a:r>
            <a:r>
              <a:rPr lang="en-US" sz="3300" dirty="0"/>
              <a:t> </a:t>
            </a:r>
            <a:endParaRPr lang="en-US" sz="3300" dirty="0" smtClean="0"/>
          </a:p>
          <a:p>
            <a:pPr lvl="1"/>
            <a:endParaRPr lang="en-US" sz="3300" dirty="0"/>
          </a:p>
          <a:p>
            <a:pPr lvl="1">
              <a:buNone/>
            </a:pPr>
            <a:endParaRPr lang="en-US" sz="3300" dirty="0" smtClean="0"/>
          </a:p>
          <a:p>
            <a:pPr lvl="1"/>
            <a:r>
              <a:rPr lang="en-US" sz="3300" dirty="0" err="1" smtClean="0"/>
              <a:t>Kategori</a:t>
            </a:r>
            <a:r>
              <a:rPr lang="en-US" sz="3300" dirty="0" smtClean="0"/>
              <a:t> </a:t>
            </a:r>
            <a:r>
              <a:rPr lang="en-US" sz="3300" dirty="0"/>
              <a:t>I </a:t>
            </a:r>
            <a:r>
              <a:rPr lang="en-US" sz="3300" dirty="0" err="1" smtClean="0"/>
              <a:t>tingat</a:t>
            </a:r>
            <a:r>
              <a:rPr lang="en-US" sz="3300" dirty="0" smtClean="0"/>
              <a:t> </a:t>
            </a:r>
            <a:r>
              <a:rPr lang="en-US" sz="3300" dirty="0" err="1"/>
              <a:t>capaian</a:t>
            </a:r>
            <a:r>
              <a:rPr lang="en-US" sz="3300" dirty="0"/>
              <a:t> </a:t>
            </a:r>
            <a:r>
              <a:rPr lang="en-US" sz="3300" dirty="0" smtClean="0"/>
              <a:t>= 100</a:t>
            </a:r>
            <a:r>
              <a:rPr lang="en-US" sz="3300" dirty="0"/>
              <a:t>% </a:t>
            </a:r>
            <a:r>
              <a:rPr lang="en-US" sz="3300" dirty="0" smtClean="0"/>
              <a:t>      </a:t>
            </a:r>
            <a:r>
              <a:rPr lang="en-US" sz="3300" dirty="0" err="1" smtClean="0"/>
              <a:t>peningkatan</a:t>
            </a:r>
            <a:r>
              <a:rPr lang="en-US" sz="3300" dirty="0" smtClean="0"/>
              <a:t> 	6,8 </a:t>
            </a:r>
            <a:r>
              <a:rPr lang="en-US" sz="3300" dirty="0"/>
              <a:t>– 22,87 </a:t>
            </a:r>
            <a:r>
              <a:rPr lang="en-US" sz="3300" dirty="0" smtClean="0"/>
              <a:t>% 	(7 -23</a:t>
            </a:r>
            <a:r>
              <a:rPr lang="en-US" sz="3300" dirty="0"/>
              <a:t>)</a:t>
            </a:r>
          </a:p>
          <a:p>
            <a:pPr lvl="1"/>
            <a:r>
              <a:rPr lang="en-US" sz="3300" dirty="0" err="1"/>
              <a:t>Kategori</a:t>
            </a:r>
            <a:r>
              <a:rPr lang="en-US" sz="3300" dirty="0"/>
              <a:t> </a:t>
            </a:r>
            <a:r>
              <a:rPr lang="en-US" sz="3300" dirty="0" err="1"/>
              <a:t>tingkat</a:t>
            </a:r>
            <a:r>
              <a:rPr lang="en-US" sz="3300" dirty="0"/>
              <a:t> </a:t>
            </a:r>
            <a:r>
              <a:rPr lang="en-US" sz="3300" dirty="0" err="1"/>
              <a:t>capaian</a:t>
            </a:r>
            <a:r>
              <a:rPr lang="en-US" sz="3300" dirty="0"/>
              <a:t> </a:t>
            </a:r>
            <a:r>
              <a:rPr lang="en-US" sz="3300" dirty="0" smtClean="0"/>
              <a:t> &gt;</a:t>
            </a:r>
            <a:r>
              <a:rPr lang="en-US" sz="3300" dirty="0"/>
              <a:t>90 ; &lt;100 </a:t>
            </a:r>
            <a:r>
              <a:rPr lang="en-US" sz="3300" dirty="0" err="1" smtClean="0"/>
              <a:t>peningkatan</a:t>
            </a:r>
            <a:r>
              <a:rPr lang="en-US" sz="3300" dirty="0" smtClean="0"/>
              <a:t>	26,31 		(</a:t>
            </a:r>
            <a:r>
              <a:rPr lang="en-US" sz="3300" dirty="0"/>
              <a:t>26)</a:t>
            </a:r>
          </a:p>
          <a:p>
            <a:pPr lvl="1"/>
            <a:r>
              <a:rPr lang="en-US" sz="3300" dirty="0" err="1"/>
              <a:t>Kategori</a:t>
            </a:r>
            <a:r>
              <a:rPr lang="en-US" sz="3300" dirty="0"/>
              <a:t>  </a:t>
            </a:r>
            <a:r>
              <a:rPr lang="en-US" sz="3300" dirty="0" err="1" smtClean="0"/>
              <a:t>tingkat</a:t>
            </a:r>
            <a:r>
              <a:rPr lang="en-US" sz="3300" dirty="0" smtClean="0"/>
              <a:t> </a:t>
            </a:r>
            <a:r>
              <a:rPr lang="en-US" sz="3300" dirty="0" err="1" smtClean="0"/>
              <a:t>capaian</a:t>
            </a:r>
            <a:r>
              <a:rPr lang="en-US" sz="3300" dirty="0" smtClean="0"/>
              <a:t>  &lt;90	         </a:t>
            </a:r>
            <a:r>
              <a:rPr lang="en-US" sz="3300" dirty="0" err="1" smtClean="0"/>
              <a:t>peningkatan</a:t>
            </a:r>
            <a:r>
              <a:rPr lang="en-US" sz="3300" dirty="0" smtClean="0"/>
              <a:t> 	33,19</a:t>
            </a:r>
            <a:r>
              <a:rPr lang="en-US" sz="3300" dirty="0"/>
              <a:t>% </a:t>
            </a:r>
            <a:r>
              <a:rPr lang="en-US" sz="3300" dirty="0" smtClean="0"/>
              <a:t>		(33)</a:t>
            </a:r>
          </a:p>
          <a:p>
            <a:pPr lvl="1">
              <a:buNone/>
            </a:pP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8460432" y="6488668"/>
            <a:ext cx="683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8295977-0CD6-4BB0-B888-B37037E33CC0}" type="slidenum">
              <a:rPr lang="id-ID" b="1" smtClean="0">
                <a:solidFill>
                  <a:prstClr val="black"/>
                </a:solidFill>
              </a:rPr>
              <a:pPr algn="r"/>
              <a:t>36</a:t>
            </a:fld>
            <a:endParaRPr lang="id-ID" b="1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457200"/>
            <a:ext cx="91440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884" t="17578" r="18741" b="10156"/>
          <a:stretch>
            <a:fillRect/>
          </a:stretch>
        </p:blipFill>
        <p:spPr bwMode="auto">
          <a:xfrm>
            <a:off x="4429125" y="1500174"/>
            <a:ext cx="4714876" cy="5357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45" t="6836" r="33015" b="3320"/>
          <a:stretch>
            <a:fillRect/>
          </a:stretch>
        </p:blipFill>
        <p:spPr bwMode="auto">
          <a:xfrm>
            <a:off x="0" y="1214422"/>
            <a:ext cx="4764267" cy="3746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5143512"/>
            <a:ext cx="40719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Cluster</a:t>
            </a:r>
          </a:p>
          <a:p>
            <a:r>
              <a:rPr lang="id-ID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Pembagian Cluster berdasarkan besaran pembagian beban intervensi  :</a:t>
            </a:r>
          </a:p>
          <a:p>
            <a:r>
              <a:rPr lang="id-ID" sz="16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Cluster 1 : </a:t>
            </a:r>
            <a:r>
              <a:rPr lang="en-US" sz="1600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Pencapaian</a:t>
            </a:r>
            <a:r>
              <a:rPr lang="en-US" sz="16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Akses</a:t>
            </a:r>
            <a:r>
              <a:rPr lang="en-US" sz="16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d-ID" sz="16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sz="16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r>
              <a:rPr lang="id-ID" sz="16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0% </a:t>
            </a:r>
          </a:p>
          <a:p>
            <a:r>
              <a:rPr lang="id-ID" sz="1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Cluster 2 : Pe</a:t>
            </a:r>
            <a:r>
              <a:rPr lang="en-US" sz="1600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ningkatan</a:t>
            </a:r>
            <a:r>
              <a:rPr lang="en-US" sz="1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1600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Akses</a:t>
            </a:r>
            <a:r>
              <a:rPr lang="en-US" sz="1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d-ID" sz="1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26 %</a:t>
            </a:r>
          </a:p>
          <a:p>
            <a:r>
              <a:rPr lang="id-ID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Cluster 3 : Pe</a:t>
            </a:r>
            <a:r>
              <a:rPr lang="en-US" sz="1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ningkatan</a:t>
            </a:r>
            <a:r>
              <a:rPr lang="en-US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1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Akses</a:t>
            </a:r>
            <a:r>
              <a:rPr lang="id-ID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33%</a:t>
            </a:r>
          </a:p>
          <a:p>
            <a:r>
              <a:rPr lang="id-ID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id-ID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24200" y="0"/>
            <a:ext cx="6015038" cy="30797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1400" b="1" i="1" dirty="0" smtClean="0">
                <a:solidFill>
                  <a:schemeClr val="bg1"/>
                </a:solidFill>
                <a:latin typeface="Segoe UI Light" pitchFamily="34" charset="0"/>
                <a:cs typeface="+mn-cs"/>
              </a:rPr>
              <a:t>Targe Universal Akses Jabar  2019</a:t>
            </a:r>
            <a:endParaRPr lang="id-ID" sz="1400" b="1" i="1" dirty="0">
              <a:solidFill>
                <a:schemeClr val="bg1"/>
              </a:solidFill>
              <a:latin typeface="Segoe UI Light" pitchFamily="34" charset="0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42852"/>
            <a:ext cx="6400800" cy="830997"/>
          </a:xfrm>
          <a:prstGeom prst="rect">
            <a:avLst/>
          </a:prstGeom>
          <a:solidFill>
            <a:schemeClr val="accent6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id-ID" sz="2400" b="1" dirty="0" smtClean="0">
                <a:solidFill>
                  <a:schemeClr val="bg1"/>
                </a:solidFill>
              </a:rPr>
              <a:t>PEMBAGIAN BEBAN PENCAPAIAN UNIVERSAL AKSES</a:t>
            </a:r>
            <a:r>
              <a:rPr lang="en-US" sz="2400" b="1" dirty="0" smtClean="0">
                <a:solidFill>
                  <a:schemeClr val="bg1"/>
                </a:solidFill>
              </a:rPr>
              <a:t> 2015-2019 Per </a:t>
            </a:r>
            <a:r>
              <a:rPr lang="en-US" sz="2400" b="1" dirty="0" err="1" smtClean="0">
                <a:solidFill>
                  <a:schemeClr val="bg1"/>
                </a:solidFill>
              </a:rPr>
              <a:t>Kabupaten</a:t>
            </a:r>
            <a:r>
              <a:rPr lang="en-US" sz="2400" b="1" dirty="0" smtClean="0">
                <a:solidFill>
                  <a:schemeClr val="bg1"/>
                </a:solidFill>
              </a:rPr>
              <a:t>/Kota</a:t>
            </a:r>
            <a:endParaRPr lang="id-ID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42852"/>
            <a:ext cx="6400800" cy="830997"/>
          </a:xfrm>
          <a:prstGeom prst="rect">
            <a:avLst/>
          </a:prstGeom>
          <a:solidFill>
            <a:schemeClr val="accent6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id-ID" sz="2400" b="1" dirty="0">
                <a:solidFill>
                  <a:schemeClr val="bg1"/>
                </a:solidFill>
              </a:rPr>
              <a:t>SKENARIO TAHUNAN </a:t>
            </a:r>
            <a:r>
              <a:rPr lang="en-US" sz="2400" b="1" dirty="0" err="1" smtClean="0">
                <a:solidFill>
                  <a:schemeClr val="bg1"/>
                </a:solidFill>
              </a:rPr>
              <a:t>Mencapai</a:t>
            </a:r>
            <a:r>
              <a:rPr lang="en-US" sz="2400" b="1" dirty="0" smtClean="0">
                <a:solidFill>
                  <a:schemeClr val="bg1"/>
                </a:solidFill>
              </a:rPr>
              <a:t> Universal </a:t>
            </a:r>
            <a:r>
              <a:rPr lang="en-US" sz="2400" b="1" dirty="0" err="1" smtClean="0">
                <a:solidFill>
                  <a:schemeClr val="bg1"/>
                </a:solidFill>
              </a:rPr>
              <a:t>Akses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Tahun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id-ID" sz="2400" b="1" dirty="0" smtClean="0">
                <a:solidFill>
                  <a:schemeClr val="bg1"/>
                </a:solidFill>
              </a:rPr>
              <a:t>2015-2019</a:t>
            </a:r>
            <a:endParaRPr lang="id-ID" sz="2400" b="1" dirty="0">
              <a:solidFill>
                <a:schemeClr val="bg1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28600" y="1143000"/>
          <a:ext cx="8686800" cy="5486399"/>
        </p:xfrm>
        <a:graphic>
          <a:graphicData uri="http://schemas.openxmlformats.org/drawingml/2006/table">
            <a:tbl>
              <a:tblPr/>
              <a:tblGrid>
                <a:gridCol w="1376293"/>
                <a:gridCol w="1376293"/>
                <a:gridCol w="1344864"/>
                <a:gridCol w="1236691"/>
                <a:gridCol w="1117553"/>
                <a:gridCol w="1117553"/>
                <a:gridCol w="1117553"/>
              </a:tblGrid>
              <a:tr h="354859">
                <a:tc gridSpan="2">
                  <a:txBody>
                    <a:bodyPr/>
                    <a:lstStyle/>
                    <a:p>
                      <a:pPr marL="0" marR="0" indent="-21590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ASPEK </a:t>
                      </a:r>
                      <a:endParaRPr lang="en-US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120" marR="57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622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-21590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2015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120" marR="57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622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21590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2016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120" marR="57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622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21590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2017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120" marR="57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622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21590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2018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120" marR="57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622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21590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2019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120" marR="57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6228"/>
                    </a:solidFill>
                  </a:tcPr>
                </a:tc>
              </a:tr>
              <a:tr h="342722">
                <a:tc rowSpan="5">
                  <a:txBody>
                    <a:bodyPr/>
                    <a:lstStyle/>
                    <a:p>
                      <a:pPr marL="0" marR="0" indent="-21590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FISIK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120" marR="57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923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2159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Calibri"/>
                          <a:ea typeface="Times New Roman"/>
                          <a:cs typeface="Times New Roman"/>
                        </a:rPr>
                        <a:t>PENGEMBANGAN SANITASI 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120" marR="57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923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2159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120" marR="5712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923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2159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120" marR="5712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923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2159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120" marR="5712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923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2159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120" marR="5712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923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2159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120" marR="5712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923C"/>
                    </a:solidFill>
                  </a:tcPr>
                </a:tc>
              </a:tr>
              <a:tr h="51408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127635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Air Limbah 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120" marR="57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-21590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Tuntas Perencanaan, Perda/Regulasi  dan Masterplan  Kab/Kota 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120" marR="57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-21590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Revitalisasi IPAL eksisting, Pembangunan IPAL dan IPLT Skala Kota/Kawasan 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120" marR="57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8544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indent="-21590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Pembangunan Sarana dan prasarana Air Limbah Skala Komunal (IPAL Komunal, Septictank Komunal dan Jika Perlu MCK++),  Pembangunan Sanitasi Sekolah, Penambahan Armada Pengangkut Tinja, Pengembangan CSR dan Wirausaha Sanitasi (UMKM) 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120" marR="57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-21590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Koneksi perpipaan  terpadu skala kota 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120" marR="57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</a:tr>
              <a:tr h="60975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127635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Persampahan 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120" marR="57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-21590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Tuntas Perencanaan, Perda/Regulasi  dan Masterplan  Kab/Kota 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120" marR="57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-21590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Operasionalisasi TPA Regional/Bersama 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120" marR="57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8766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-21590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Pengembangan TPS 3R, Peningkatan Armada Pengangkut, Pengembangan Bank Sampah 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120" marR="57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-21590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Pengembangan TPA Kab/Kota, dan Peningkatan Peran CSR 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120" marR="57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43437">
                <a:tc rowSpan="2">
                  <a:txBody>
                    <a:bodyPr/>
                    <a:lstStyle/>
                    <a:p>
                      <a:pPr marL="0" marR="0" indent="-21590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Non Fisik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120" marR="57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2159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PERILAKU 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120" marR="57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21590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120" marR="5712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21590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120" marR="5712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21590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120" marR="5712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21590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120" marR="5712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21590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120" marR="5712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D0A"/>
                    </a:solidFill>
                  </a:tcPr>
                </a:tc>
              </a:tr>
              <a:tr h="102816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1270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Program STBM,PHBS sinergi dengan  Pembangunan Sanitasi Jawa Barat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120" marR="57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-21590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Tuntas Perencanaan Dan Pemicuan menuju Desa ODF (Bebas BABS)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120" marR="57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-21590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Pengembangan + Perilaku Higienis Lainnya dan Pengembangan Wirausaha Sanitasi 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120" marR="57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-21590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Sanitasi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Total </a:t>
                      </a:r>
                      <a:endParaRPr lang="en-US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120" marR="57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</a:tr>
              <a:tr h="376993">
                <a:tc rowSpan="2">
                  <a:txBody>
                    <a:bodyPr/>
                    <a:lstStyle/>
                    <a:p>
                      <a:pPr marL="0" marR="0" indent="-21590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Monev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120" marR="57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A1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2159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MONITORING &amp; EVALUASI 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120" marR="57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A1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21590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120" marR="5712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A1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21590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120" marR="5712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A1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21590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120" marR="5712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A1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21590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120" marR="5712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A1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21590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120" marR="5712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A1C7"/>
                    </a:solidFill>
                  </a:tcPr>
                </a:tc>
              </a:tr>
              <a:tr h="74327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1270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Pemantauan Pada Sumber-sumber Pencemar 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120" marR="57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-21590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Tuntas Perencanaan, Penyusunan Pedoman serta Mekanisme Koordinasi Pemantauan Kab/Kota 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120" marR="57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-21590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Monev 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120" marR="57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21590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Monev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endParaRPr lang="en-US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120" marR="57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21590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Monev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endParaRPr lang="en-US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120" marR="57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460432" y="6488668"/>
            <a:ext cx="683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8295977-0CD6-4BB0-B888-B37037E33CC0}" type="slidenum">
              <a:rPr lang="id-ID" b="1" smtClean="0">
                <a:solidFill>
                  <a:prstClr val="black"/>
                </a:solidFill>
              </a:rPr>
              <a:pPr algn="r"/>
              <a:t>38</a:t>
            </a:fld>
            <a:endParaRPr lang="id-ID" b="1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28600" y="1143000"/>
          <a:ext cx="8686800" cy="5486399"/>
        </p:xfrm>
        <a:graphic>
          <a:graphicData uri="http://schemas.openxmlformats.org/drawingml/2006/table">
            <a:tbl>
              <a:tblPr/>
              <a:tblGrid>
                <a:gridCol w="1376293"/>
                <a:gridCol w="1376293"/>
                <a:gridCol w="1344864"/>
                <a:gridCol w="1236691"/>
                <a:gridCol w="1117553"/>
                <a:gridCol w="1117553"/>
                <a:gridCol w="1117553"/>
              </a:tblGrid>
              <a:tr h="354859">
                <a:tc gridSpan="2">
                  <a:txBody>
                    <a:bodyPr/>
                    <a:lstStyle/>
                    <a:p>
                      <a:pPr marL="0" marR="0" indent="-21590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ASPEK </a:t>
                      </a:r>
                      <a:endParaRPr lang="en-US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120" marR="57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622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-21590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2015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120" marR="57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622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21590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2016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120" marR="57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622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21590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2017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120" marR="57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622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21590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2018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120" marR="57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622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21590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2019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120" marR="57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6228"/>
                    </a:solidFill>
                  </a:tcPr>
                </a:tc>
              </a:tr>
              <a:tr h="342722">
                <a:tc rowSpan="5">
                  <a:txBody>
                    <a:bodyPr/>
                    <a:lstStyle/>
                    <a:p>
                      <a:pPr marL="0" marR="0" indent="-21590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FISIK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120" marR="57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923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2159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Calibri"/>
                          <a:ea typeface="Times New Roman"/>
                          <a:cs typeface="Times New Roman"/>
                        </a:rPr>
                        <a:t>PENGEMBANGAN SANITASI 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120" marR="57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923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2159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120" marR="5712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923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2159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120" marR="5712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923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2159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120" marR="5712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923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2159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120" marR="5712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923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2159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120" marR="5712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923C"/>
                    </a:solidFill>
                  </a:tcPr>
                </a:tc>
              </a:tr>
              <a:tr h="51408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127635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Air Limbah 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120" marR="57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-21590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Tuntas Perencanaan, Perda/Regulasi  dan Masterplan  Kab/Kota 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120" marR="57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-21590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Revitalisasi IPAL eksisting, Pembangunan IPAL dan IPLT Skala Kota/Kawasan 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120" marR="57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8544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indent="-21590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Pembangunan Sarana dan prasarana Air Limbah Skala Komunal (IPAL Komunal, Septictank Komunal dan Jika Perlu MCK++),  Pembangunan Sanitasi Sekolah, Penambahan Armada Pengangkut Tinja, Pengembangan CSR dan Wirausaha Sanitasi (UMKM) 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120" marR="57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-21590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Koneksi perpipaan  terpadu skala kota 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120" marR="57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</a:tr>
              <a:tr h="60975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127635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Persampahan 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120" marR="57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-21590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Tuntas Perencanaan, Perda/Regulasi  dan Masterplan  Kab/Kota 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120" marR="57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-21590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Operasionalisasi TPA Regional/Bersama 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120" marR="57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8766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-21590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Pengembangan TPS 3R, Peningkatan Armada Pengangkut, Pengembangan Bank Sampah 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120" marR="57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-21590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Pengembangan TPA Kab/Kota, dan Peningkatan Peran CSR 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120" marR="57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43437">
                <a:tc rowSpan="2">
                  <a:txBody>
                    <a:bodyPr/>
                    <a:lstStyle/>
                    <a:p>
                      <a:pPr marL="0" marR="0" indent="-21590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Non Fisik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120" marR="57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2159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PERILAKU 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120" marR="57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21590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120" marR="5712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21590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120" marR="5712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21590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120" marR="5712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21590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120" marR="5712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21590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120" marR="5712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D0A"/>
                    </a:solidFill>
                  </a:tcPr>
                </a:tc>
              </a:tr>
              <a:tr h="102816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1270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Program STBM,PHBS sinergi dengan  Pembangunan Sanitasi Jawa Barat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120" marR="57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-21590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Tuntas Perencanaan Dan Pemicuan menuju Desa ODF (Bebas BABS)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120" marR="57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-21590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Pengembangan + Perilaku Higienis Lainnya dan Pengembangan Wirausaha Sanitasi 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120" marR="57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-21590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Sanitasi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Total </a:t>
                      </a:r>
                      <a:endParaRPr lang="en-US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120" marR="57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</a:tr>
              <a:tr h="376993">
                <a:tc rowSpan="2">
                  <a:txBody>
                    <a:bodyPr/>
                    <a:lstStyle/>
                    <a:p>
                      <a:pPr marL="0" marR="0" indent="-21590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Monev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120" marR="57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A1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2159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MONITORING &amp; EVALUASI 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120" marR="57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A1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21590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120" marR="5712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A1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21590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120" marR="5712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A1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21590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120" marR="5712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A1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21590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120" marR="5712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A1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21590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120" marR="5712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A1C7"/>
                    </a:solidFill>
                  </a:tcPr>
                </a:tc>
              </a:tr>
              <a:tr h="74327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1270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Pemantauan Pada Sumber-sumber Pencemar 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120" marR="57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-21590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Tuntas Perencanaan, Penyusunan Pedoman serta Mekanisme Koordinasi Pemantauan Kab/Kota 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120" marR="57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-21590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Monev 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120" marR="57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21590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Monev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endParaRPr lang="en-US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120" marR="57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21590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Monev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endParaRPr lang="en-US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120" marR="57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</a:tr>
            </a:tbl>
          </a:graphicData>
        </a:graphic>
      </p:graphicFrame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76200" y="457200"/>
            <a:ext cx="91440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74950" y="214290"/>
            <a:ext cx="6283000" cy="830997"/>
          </a:xfrm>
          <a:prstGeom prst="rect">
            <a:avLst/>
          </a:prstGeom>
          <a:solidFill>
            <a:schemeClr val="accent6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latin typeface="Lucida Handwriting" pitchFamily="66" charset="0"/>
                <a:cs typeface="+mn-cs"/>
              </a:rPr>
              <a:t>KEBIJAKAN</a:t>
            </a:r>
            <a:r>
              <a:rPr lang="en-US" sz="2400" b="1" dirty="0" smtClean="0">
                <a:solidFill>
                  <a:srgbClr val="FF6600"/>
                </a:solidFill>
                <a:latin typeface="Lucida Handwriting" pitchFamily="66" charset="0"/>
                <a:cs typeface="+mn-cs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latin typeface="+mn-lt"/>
                <a:cs typeface="+mn-cs"/>
              </a:rPr>
              <a:t>PEMBANGUNAN SANITASI PROVINSI JAWA BARAT</a:t>
            </a:r>
            <a:endParaRPr lang="id-ID" sz="24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2400" y="1981200"/>
            <a:ext cx="3048000" cy="2590800"/>
          </a:xfrm>
          <a:prstGeom prst="rect">
            <a:avLst/>
          </a:prstGeom>
          <a:solidFill>
            <a:schemeClr val="accent1">
              <a:alpha val="4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 smtClean="0">
              <a:solidFill>
                <a:schemeClr val="accent3"/>
              </a:solidFill>
            </a:endParaRPr>
          </a:p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DASAR PERTIMBANGAN </a:t>
            </a:r>
          </a:p>
          <a:p>
            <a:pPr algn="ctr"/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 ISU </a:t>
            </a:r>
            <a:r>
              <a:rPr lang="en-US" b="1" dirty="0" err="1" smtClean="0">
                <a:solidFill>
                  <a:schemeClr val="accent2">
                    <a:lumMod val="50000"/>
                  </a:schemeClr>
                </a:solidFill>
              </a:rPr>
              <a:t>strategis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 yang </a:t>
            </a:r>
            <a:r>
              <a:rPr lang="en-US" b="1" dirty="0" err="1" smtClean="0">
                <a:solidFill>
                  <a:schemeClr val="accent2">
                    <a:lumMod val="50000"/>
                  </a:schemeClr>
                </a:solidFill>
              </a:rPr>
              <a:t>Berkembang</a:t>
            </a:r>
            <a:endParaRPr lang="en-US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en-US" b="1" dirty="0" smtClean="0">
              <a:solidFill>
                <a:schemeClr val="accent3"/>
              </a:solidFill>
            </a:endParaRPr>
          </a:p>
          <a:p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3352800" y="2971800"/>
            <a:ext cx="762000" cy="609600"/>
          </a:xfrm>
          <a:prstGeom prst="rightArrow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olded Corner 10"/>
          <p:cNvSpPr/>
          <p:nvPr/>
        </p:nvSpPr>
        <p:spPr>
          <a:xfrm>
            <a:off x="4191000" y="1371600"/>
            <a:ext cx="4800600" cy="5181600"/>
          </a:xfrm>
          <a:prstGeom prst="foldedCorner">
            <a:avLst/>
          </a:prstGeom>
          <a:solidFill>
            <a:schemeClr val="accent1">
              <a:alpha val="4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600" b="1" dirty="0" smtClean="0">
              <a:solidFill>
                <a:schemeClr val="accent3"/>
              </a:solidFill>
            </a:endParaRPr>
          </a:p>
          <a:p>
            <a:endParaRPr lang="en-US" sz="1600" b="1" dirty="0" smtClean="0">
              <a:solidFill>
                <a:schemeClr val="accent3"/>
              </a:solidFill>
            </a:endParaRPr>
          </a:p>
          <a:p>
            <a:endParaRPr lang="en-US" sz="1600" b="1" dirty="0" smtClean="0">
              <a:solidFill>
                <a:schemeClr val="accent3"/>
              </a:solidFill>
            </a:endParaRPr>
          </a:p>
          <a:p>
            <a:endParaRPr lang="en-US" sz="1600" b="1" dirty="0" smtClean="0">
              <a:solidFill>
                <a:schemeClr val="accent3"/>
              </a:solidFill>
            </a:endParaRPr>
          </a:p>
          <a:p>
            <a:r>
              <a:rPr lang="en-US" sz="1600" b="1" dirty="0" smtClean="0">
                <a:solidFill>
                  <a:schemeClr val="tx1"/>
                </a:solidFill>
              </a:rPr>
              <a:t>SEKENARIO KEBIJAKAN PEMBANGUNAN SANITASI</a:t>
            </a:r>
          </a:p>
          <a:p>
            <a:endParaRPr lang="en-US" sz="1600" b="1" dirty="0" smtClean="0">
              <a:solidFill>
                <a:schemeClr val="accent3"/>
              </a:solidFill>
            </a:endParaRPr>
          </a:p>
          <a:p>
            <a:pPr marL="457200" lvl="0" indent="-457200">
              <a:buAutoNum type="arabicPeriod"/>
            </a:pPr>
            <a:r>
              <a:rPr lang="en-US" sz="1600" dirty="0" err="1" smtClean="0">
                <a:solidFill>
                  <a:schemeClr val="tx1"/>
                </a:solidFill>
              </a:rPr>
              <a:t>Kebijakan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dan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Strategi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Nasional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Pengembangn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Sistem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Pengelolaan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Persampahan</a:t>
            </a:r>
            <a:r>
              <a:rPr lang="en-US" sz="1600" dirty="0" smtClean="0">
                <a:solidFill>
                  <a:schemeClr val="tx1"/>
                </a:solidFill>
              </a:rPr>
              <a:t> (KSNP-SPP) </a:t>
            </a:r>
          </a:p>
          <a:p>
            <a:pPr marL="457200" lvl="0" indent="-457200">
              <a:buAutoNum type="arabicPeriod"/>
            </a:pPr>
            <a:r>
              <a:rPr lang="en-US" sz="1600" dirty="0" err="1" smtClean="0">
                <a:solidFill>
                  <a:schemeClr val="tx1"/>
                </a:solidFill>
              </a:rPr>
              <a:t>Kebijakan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dan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Strategi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Nasional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Pengembangn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Sistem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Pengelolaan</a:t>
            </a:r>
            <a:r>
              <a:rPr lang="en-US" sz="1600" dirty="0" smtClean="0">
                <a:solidFill>
                  <a:schemeClr val="tx1"/>
                </a:solidFill>
              </a:rPr>
              <a:t> Air </a:t>
            </a:r>
            <a:r>
              <a:rPr lang="en-US" sz="1600" dirty="0" err="1" smtClean="0">
                <a:solidFill>
                  <a:schemeClr val="tx1"/>
                </a:solidFill>
              </a:rPr>
              <a:t>LImbah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Pemukiman</a:t>
            </a:r>
            <a:r>
              <a:rPr lang="en-US" sz="1600" dirty="0" smtClean="0">
                <a:solidFill>
                  <a:schemeClr val="tx1"/>
                </a:solidFill>
              </a:rPr>
              <a:t> (KSNP-SPALP</a:t>
            </a:r>
          </a:p>
          <a:p>
            <a:pPr marL="457200" lvl="0" indent="-457200">
              <a:buAutoNum type="arabicPeriod"/>
            </a:pPr>
            <a:r>
              <a:rPr lang="en-US" sz="1600" dirty="0" err="1" smtClean="0">
                <a:solidFill>
                  <a:schemeClr val="tx1"/>
                </a:solidFill>
              </a:rPr>
              <a:t>Kebijakan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dan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Strategi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Nasional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Pengembangan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Sistem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Pengelolaan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Drainase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</a:p>
          <a:p>
            <a:pPr marL="457200" lvl="0" indent="-457200">
              <a:buAutoNum type="arabicPeriod"/>
            </a:pPr>
            <a:r>
              <a:rPr lang="en-US" sz="1600" dirty="0" err="1" smtClean="0">
                <a:solidFill>
                  <a:schemeClr val="tx1"/>
                </a:solidFill>
              </a:rPr>
              <a:t>Rencana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struktur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ruang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wilayah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Provinsi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Jawa</a:t>
            </a:r>
            <a:r>
              <a:rPr lang="en-US" sz="1600" dirty="0" smtClean="0">
                <a:solidFill>
                  <a:schemeClr val="tx1"/>
                </a:solidFill>
              </a:rPr>
              <a:t> Barat </a:t>
            </a:r>
            <a:r>
              <a:rPr lang="en-US" sz="1600" dirty="0" err="1" smtClean="0">
                <a:solidFill>
                  <a:schemeClr val="tx1"/>
                </a:solidFill>
              </a:rPr>
              <a:t>menurut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Rencana</a:t>
            </a:r>
            <a:r>
              <a:rPr lang="en-US" sz="1600" dirty="0" smtClean="0">
                <a:solidFill>
                  <a:schemeClr val="tx1"/>
                </a:solidFill>
              </a:rPr>
              <a:t> Tata </a:t>
            </a:r>
            <a:r>
              <a:rPr lang="en-US" sz="1600" dirty="0" err="1" smtClean="0">
                <a:solidFill>
                  <a:schemeClr val="tx1"/>
                </a:solidFill>
              </a:rPr>
              <a:t>Ruang</a:t>
            </a:r>
            <a:r>
              <a:rPr lang="en-US" sz="1600" dirty="0" smtClean="0">
                <a:solidFill>
                  <a:schemeClr val="tx1"/>
                </a:solidFill>
              </a:rPr>
              <a:t> Wilayah (RTRW) </a:t>
            </a:r>
            <a:r>
              <a:rPr lang="en-US" sz="1600" dirty="0" err="1" smtClean="0">
                <a:solidFill>
                  <a:schemeClr val="tx1"/>
                </a:solidFill>
              </a:rPr>
              <a:t>Provinsi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Jawa</a:t>
            </a:r>
            <a:r>
              <a:rPr lang="en-US" sz="1600" dirty="0" smtClean="0">
                <a:solidFill>
                  <a:schemeClr val="tx1"/>
                </a:solidFill>
              </a:rPr>
              <a:t> Barat </a:t>
            </a:r>
            <a:r>
              <a:rPr lang="en-US" sz="1600" dirty="0" err="1" smtClean="0">
                <a:solidFill>
                  <a:schemeClr val="tx1"/>
                </a:solidFill>
              </a:rPr>
              <a:t>tahun</a:t>
            </a:r>
            <a:r>
              <a:rPr lang="en-US" sz="1600" dirty="0" smtClean="0">
                <a:solidFill>
                  <a:schemeClr val="tx1"/>
                </a:solidFill>
              </a:rPr>
              <a:t> 2009-2029 </a:t>
            </a:r>
          </a:p>
          <a:p>
            <a:pPr marL="457200" lvl="0" indent="-457200">
              <a:buAutoNum type="arabicPeriod"/>
            </a:pPr>
            <a:r>
              <a:rPr lang="en-US" sz="1600" dirty="0" err="1" smtClean="0">
                <a:solidFill>
                  <a:schemeClr val="tx1"/>
                </a:solidFill>
              </a:rPr>
              <a:t>Kebijakan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dan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Statregi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pembangunan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sanitasi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dalam</a:t>
            </a:r>
            <a:r>
              <a:rPr lang="en-US" sz="1600" dirty="0" smtClean="0">
                <a:solidFill>
                  <a:schemeClr val="tx1"/>
                </a:solidFill>
              </a:rPr>
              <a:t> RPJMD </a:t>
            </a:r>
            <a:r>
              <a:rPr lang="en-US" sz="1600" dirty="0" err="1" smtClean="0">
                <a:solidFill>
                  <a:schemeClr val="tx1"/>
                </a:solidFill>
              </a:rPr>
              <a:t>Jawa</a:t>
            </a:r>
            <a:r>
              <a:rPr lang="en-US" sz="1600" dirty="0" smtClean="0">
                <a:solidFill>
                  <a:schemeClr val="tx1"/>
                </a:solidFill>
              </a:rPr>
              <a:t> Barat 2013-2018</a:t>
            </a:r>
          </a:p>
          <a:p>
            <a:pPr marL="457200" lvl="0" indent="-457200">
              <a:buAutoNum type="arabicPeriod"/>
            </a:pPr>
            <a:r>
              <a:rPr lang="en-US" sz="1600" dirty="0" err="1" smtClean="0">
                <a:solidFill>
                  <a:schemeClr val="tx1"/>
                </a:solidFill>
              </a:rPr>
              <a:t>Kebijakan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dan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Statregi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pembangunan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sanitasi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dalam</a:t>
            </a:r>
            <a:r>
              <a:rPr lang="en-US" sz="1600" dirty="0" smtClean="0">
                <a:solidFill>
                  <a:schemeClr val="tx1"/>
                </a:solidFill>
              </a:rPr>
              <a:t> RKPD T.A. 2015</a:t>
            </a:r>
          </a:p>
          <a:p>
            <a:pPr marL="457200" lvl="0" indent="-457200">
              <a:buAutoNum type="arabicPeriod"/>
            </a:pPr>
            <a:r>
              <a:rPr lang="en-US" sz="1600" dirty="0" err="1" smtClean="0">
                <a:solidFill>
                  <a:schemeClr val="tx1"/>
                </a:solidFill>
              </a:rPr>
              <a:t>Kebijakan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dan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Statregi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pembangunan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sanitasi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dalam</a:t>
            </a:r>
            <a:r>
              <a:rPr lang="en-US" sz="1600" dirty="0" smtClean="0">
                <a:solidFill>
                  <a:schemeClr val="tx1"/>
                </a:solidFill>
              </a:rPr>
              <a:t> RENSTRA DISKIMRUM</a:t>
            </a:r>
            <a:endParaRPr lang="en-US" b="1" dirty="0" smtClean="0">
              <a:solidFill>
                <a:schemeClr val="tx1"/>
              </a:solidFill>
            </a:endParaRPr>
          </a:p>
          <a:p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15" name="Curved Connector 14"/>
          <p:cNvCxnSpPr/>
          <p:nvPr/>
        </p:nvCxnSpPr>
        <p:spPr>
          <a:xfrm rot="10800000" flipV="1">
            <a:off x="2743200" y="5257800"/>
            <a:ext cx="1447800" cy="838200"/>
          </a:xfrm>
          <a:prstGeom prst="curvedConnector3">
            <a:avLst>
              <a:gd name="adj1" fmla="val 101012"/>
            </a:avLst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D:\My Documents\My Pictures\Logo Pokja AMPL-SANITASI Jaba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301790"/>
            <a:ext cx="857224" cy="5562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9" name="Rectangle 18">
            <a:hlinkClick r:id="rId5" action="ppaction://hlinkfile"/>
          </p:cNvPr>
          <p:cNvSpPr/>
          <p:nvPr/>
        </p:nvSpPr>
        <p:spPr>
          <a:xfrm>
            <a:off x="838200" y="6248400"/>
            <a:ext cx="51816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Tabel</a:t>
            </a:r>
            <a:r>
              <a:rPr lang="en-US" dirty="0" smtClean="0"/>
              <a:t> 2 </a:t>
            </a:r>
            <a:r>
              <a:rPr lang="en-US" dirty="0" err="1" smtClean="0"/>
              <a:t>Visi</a:t>
            </a:r>
            <a:r>
              <a:rPr lang="en-US" dirty="0" smtClean="0"/>
              <a:t>, </a:t>
            </a:r>
            <a:r>
              <a:rPr lang="en-US" dirty="0" err="1" smtClean="0"/>
              <a:t>Misi</a:t>
            </a:r>
            <a:r>
              <a:rPr lang="en-US" dirty="0" smtClean="0"/>
              <a:t>,  </a:t>
            </a:r>
            <a:r>
              <a:rPr lang="en-US" dirty="0" err="1" smtClean="0"/>
              <a:t>Tujuan</a:t>
            </a:r>
            <a:r>
              <a:rPr lang="en-US" dirty="0" smtClean="0"/>
              <a:t>, </a:t>
            </a:r>
            <a:r>
              <a:rPr lang="en-US" dirty="0" err="1" smtClean="0"/>
              <a:t>Sasaran</a:t>
            </a:r>
            <a:r>
              <a:rPr lang="en-US" dirty="0" smtClean="0"/>
              <a:t>, </a:t>
            </a:r>
            <a:r>
              <a:rPr lang="en-US" dirty="0" err="1" smtClean="0"/>
              <a:t>Strategi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Kebijakan</a:t>
            </a:r>
            <a:r>
              <a:rPr lang="en-US" dirty="0" smtClean="0"/>
              <a:t> Pembangunan </a:t>
            </a:r>
            <a:r>
              <a:rPr lang="en-US" dirty="0" err="1" smtClean="0"/>
              <a:t>Sanitasi</a:t>
            </a:r>
            <a:r>
              <a:rPr lang="en-US" dirty="0" smtClean="0"/>
              <a:t>  </a:t>
            </a:r>
            <a:r>
              <a:rPr lang="en-US" dirty="0" err="1" smtClean="0"/>
              <a:t>Provinsi</a:t>
            </a:r>
            <a:r>
              <a:rPr lang="en-US" dirty="0" smtClean="0"/>
              <a:t> </a:t>
            </a:r>
            <a:r>
              <a:rPr lang="en-US" dirty="0" err="1" smtClean="0"/>
              <a:t>Jawa</a:t>
            </a:r>
            <a:r>
              <a:rPr lang="en-US" dirty="0" smtClean="0"/>
              <a:t> Barat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460432" y="6488668"/>
            <a:ext cx="683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8295977-0CD6-4BB0-B888-B37037E33CC0}" type="slidenum">
              <a:rPr lang="id-ID" b="1" smtClean="0">
                <a:solidFill>
                  <a:prstClr val="black"/>
                </a:solidFill>
              </a:rPr>
              <a:pPr algn="r"/>
              <a:t>39</a:t>
            </a:fld>
            <a:endParaRPr lang="id-ID" b="1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457200"/>
            <a:ext cx="91440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124200" y="0"/>
            <a:ext cx="6015038" cy="30797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i="1">
                <a:solidFill>
                  <a:schemeClr val="bg1"/>
                </a:solidFill>
                <a:latin typeface="Segoe UI Light" pitchFamily="34" charset="0"/>
                <a:cs typeface="+mn-cs"/>
              </a:rPr>
              <a:t>Roadmap Sanitasi Jawa Barat 2013-2018</a:t>
            </a:r>
            <a:endParaRPr lang="id-ID" sz="1400" b="1" i="1">
              <a:solidFill>
                <a:schemeClr val="bg1"/>
              </a:solidFill>
              <a:latin typeface="Segoe UI Light" pitchFamily="34" charset="0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5868650" cy="830997"/>
          </a:xfrm>
          <a:prstGeom prst="rect">
            <a:avLst/>
          </a:prstGeom>
          <a:solidFill>
            <a:schemeClr val="accent6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bg1"/>
                </a:solidFill>
              </a:rPr>
              <a:t>KONDISI EKSISTING </a:t>
            </a:r>
            <a:r>
              <a:rPr lang="en-US" sz="2400" b="1" dirty="0" smtClean="0">
                <a:solidFill>
                  <a:schemeClr val="bg1"/>
                </a:solidFill>
                <a:latin typeface="+mn-lt"/>
                <a:cs typeface="+mn-cs"/>
              </a:rPr>
              <a:t>PENGELOLAAN AIR BERSIH SANITASI JAWA </a:t>
            </a:r>
            <a:r>
              <a:rPr lang="en-US" sz="2400" b="1" dirty="0">
                <a:solidFill>
                  <a:schemeClr val="bg1"/>
                </a:solidFill>
                <a:latin typeface="+mn-lt"/>
                <a:cs typeface="+mn-cs"/>
              </a:rPr>
              <a:t>BARAT</a:t>
            </a:r>
            <a:endParaRPr lang="id-ID" sz="24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76200" y="2286000"/>
            <a:ext cx="3048000" cy="533400"/>
          </a:xfrm>
          <a:prstGeom prst="rect">
            <a:avLst/>
          </a:prstGeom>
          <a:solidFill>
            <a:schemeClr val="accent1">
              <a:lumMod val="20000"/>
              <a:lumOff val="80000"/>
              <a:alpha val="50196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274320" indent="-274320" algn="ctr" fontAlgn="auto">
              <a:spcBef>
                <a:spcPct val="20000"/>
              </a:spcBef>
              <a:spcAft>
                <a:spcPts val="0"/>
              </a:spcAft>
              <a:buClr>
                <a:srgbClr val="31B6FD"/>
              </a:buClr>
              <a:buSzPct val="100000"/>
              <a:defRPr/>
            </a:pPr>
            <a:r>
              <a:rPr lang="en-US" sz="2400" b="1" dirty="0" smtClean="0">
                <a:latin typeface="+mn-lt"/>
                <a:cs typeface="+mn-cs"/>
              </a:rPr>
              <a:t>Air </a:t>
            </a:r>
            <a:r>
              <a:rPr lang="en-US" sz="2400" b="1" dirty="0" err="1" smtClean="0">
                <a:latin typeface="+mn-lt"/>
                <a:cs typeface="+mn-cs"/>
              </a:rPr>
              <a:t>Bersih</a:t>
            </a:r>
            <a:r>
              <a:rPr lang="en-US" sz="2400" b="1" dirty="0" smtClean="0">
                <a:latin typeface="+mn-lt"/>
                <a:cs typeface="+mn-cs"/>
              </a:rPr>
              <a:t> 60,68%</a:t>
            </a:r>
            <a:endParaRPr lang="en-US" sz="2400" b="1" dirty="0">
              <a:latin typeface="+mn-lt"/>
              <a:cs typeface="+mn-cs"/>
            </a:endParaRPr>
          </a:p>
        </p:txBody>
      </p:sp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712788" y="1447800"/>
            <a:ext cx="174515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/>
              <a:t>REALITAS </a:t>
            </a:r>
            <a:r>
              <a:rPr lang="en-US" sz="2000" b="1" dirty="0" smtClean="0"/>
              <a:t>201</a:t>
            </a:r>
            <a:r>
              <a:rPr lang="id-ID" sz="2000" b="1" dirty="0" smtClean="0"/>
              <a:t>3</a:t>
            </a:r>
            <a:endParaRPr lang="id-ID" sz="2000" b="1" dirty="0"/>
          </a:p>
        </p:txBody>
      </p:sp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587375" y="1762125"/>
            <a:ext cx="20031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 err="1"/>
              <a:t>Cakupan</a:t>
            </a:r>
            <a:r>
              <a:rPr lang="en-US" dirty="0"/>
              <a:t> </a:t>
            </a:r>
            <a:r>
              <a:rPr lang="en-US" dirty="0" err="1" smtClean="0"/>
              <a:t>Pelayanan</a:t>
            </a:r>
            <a:endParaRPr lang="en-US" dirty="0"/>
          </a:p>
        </p:txBody>
      </p:sp>
      <p:sp>
        <p:nvSpPr>
          <p:cNvPr id="9" name="TextBox 11"/>
          <p:cNvSpPr txBox="1">
            <a:spLocks noChangeArrowheads="1"/>
          </p:cNvSpPr>
          <p:nvPr/>
        </p:nvSpPr>
        <p:spPr bwMode="auto">
          <a:xfrm>
            <a:off x="6400800" y="1447800"/>
            <a:ext cx="237533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/>
              <a:t>TARGET </a:t>
            </a:r>
            <a:r>
              <a:rPr lang="en-US" sz="2000" b="1" dirty="0" smtClean="0"/>
              <a:t>RPJMD 2018</a:t>
            </a:r>
            <a:endParaRPr lang="id-ID" sz="2000" b="1" dirty="0"/>
          </a:p>
        </p:txBody>
      </p:sp>
      <p:sp>
        <p:nvSpPr>
          <p:cNvPr id="10" name="TextBox 12"/>
          <p:cNvSpPr txBox="1">
            <a:spLocks noChangeArrowheads="1"/>
          </p:cNvSpPr>
          <p:nvPr/>
        </p:nvSpPr>
        <p:spPr bwMode="auto">
          <a:xfrm>
            <a:off x="6569103" y="1762125"/>
            <a:ext cx="20031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 err="1"/>
              <a:t>Cakupan</a:t>
            </a:r>
            <a:r>
              <a:rPr lang="en-US" dirty="0"/>
              <a:t> </a:t>
            </a:r>
            <a:r>
              <a:rPr lang="en-US" dirty="0" err="1" smtClean="0"/>
              <a:t>Pelayanan</a:t>
            </a:r>
            <a:endParaRPr lang="en-US" dirty="0" smtClean="0"/>
          </a:p>
        </p:txBody>
      </p:sp>
      <p:sp>
        <p:nvSpPr>
          <p:cNvPr id="11" name="Right Arrow 10"/>
          <p:cNvSpPr/>
          <p:nvPr/>
        </p:nvSpPr>
        <p:spPr>
          <a:xfrm>
            <a:off x="3429000" y="2438400"/>
            <a:ext cx="2438400" cy="1524000"/>
          </a:xfrm>
          <a:prstGeom prst="rightArrow">
            <a:avLst>
              <a:gd name="adj1" fmla="val 53698"/>
              <a:gd name="adj2" fmla="val 52309"/>
            </a:avLst>
          </a:prstGeom>
          <a:solidFill>
            <a:srgbClr val="FFC00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 sz="1400" b="1" i="1" dirty="0">
              <a:solidFill>
                <a:schemeClr val="tx1"/>
              </a:solidFill>
            </a:endParaRPr>
          </a:p>
        </p:txBody>
      </p:sp>
      <p:pic>
        <p:nvPicPr>
          <p:cNvPr id="50" name="Picture 1" descr="D:\My Documents\My Pictures\Logo Pokja AMPL-SANITASI Jaba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37126" y="6139805"/>
            <a:ext cx="1106874" cy="718195"/>
          </a:xfrm>
          <a:prstGeom prst="rect">
            <a:avLst/>
          </a:prstGeom>
          <a:noFill/>
        </p:spPr>
      </p:pic>
      <p:sp>
        <p:nvSpPr>
          <p:cNvPr id="51" name="Content Placeholder 1"/>
          <p:cNvSpPr txBox="1">
            <a:spLocks/>
          </p:cNvSpPr>
          <p:nvPr/>
        </p:nvSpPr>
        <p:spPr>
          <a:xfrm>
            <a:off x="76200" y="2971800"/>
            <a:ext cx="3048000" cy="533400"/>
          </a:xfrm>
          <a:prstGeom prst="rect">
            <a:avLst/>
          </a:prstGeom>
          <a:solidFill>
            <a:schemeClr val="accent1">
              <a:lumMod val="20000"/>
              <a:lumOff val="80000"/>
              <a:alpha val="50196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274320" indent="-274320" algn="ctr" fontAlgn="auto">
              <a:spcBef>
                <a:spcPct val="20000"/>
              </a:spcBef>
              <a:spcAft>
                <a:spcPts val="0"/>
              </a:spcAft>
              <a:buClr>
                <a:srgbClr val="31B6FD"/>
              </a:buClr>
              <a:buSzPct val="100000"/>
              <a:defRPr/>
            </a:pPr>
            <a:r>
              <a:rPr lang="en-US" sz="2400" b="1" dirty="0" err="1" smtClean="0"/>
              <a:t>Persampahan</a:t>
            </a:r>
            <a:r>
              <a:rPr lang="en-US" sz="2400" b="1" dirty="0" smtClean="0"/>
              <a:t> </a:t>
            </a:r>
            <a:r>
              <a:rPr lang="en-US" sz="2400" b="1" dirty="0" smtClean="0">
                <a:latin typeface="+mn-lt"/>
                <a:cs typeface="+mn-cs"/>
              </a:rPr>
              <a:t>64,96%</a:t>
            </a:r>
            <a:endParaRPr lang="en-US" sz="2400" b="1" dirty="0">
              <a:latin typeface="+mn-lt"/>
              <a:cs typeface="+mn-cs"/>
            </a:endParaRPr>
          </a:p>
        </p:txBody>
      </p:sp>
      <p:sp>
        <p:nvSpPr>
          <p:cNvPr id="52" name="Content Placeholder 1"/>
          <p:cNvSpPr txBox="1">
            <a:spLocks/>
          </p:cNvSpPr>
          <p:nvPr/>
        </p:nvSpPr>
        <p:spPr>
          <a:xfrm>
            <a:off x="76200" y="3657600"/>
            <a:ext cx="3048000" cy="533400"/>
          </a:xfrm>
          <a:prstGeom prst="rect">
            <a:avLst/>
          </a:prstGeom>
          <a:solidFill>
            <a:schemeClr val="accent1">
              <a:lumMod val="20000"/>
              <a:lumOff val="80000"/>
              <a:alpha val="50196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274320" indent="-274320" algn="ctr" fontAlgn="auto">
              <a:spcBef>
                <a:spcPct val="20000"/>
              </a:spcBef>
              <a:spcAft>
                <a:spcPts val="0"/>
              </a:spcAft>
              <a:buClr>
                <a:srgbClr val="31B6FD"/>
              </a:buClr>
              <a:buSzPct val="100000"/>
              <a:defRPr/>
            </a:pPr>
            <a:r>
              <a:rPr lang="en-US" sz="2400" b="1" dirty="0" smtClean="0">
                <a:latin typeface="+mn-lt"/>
                <a:cs typeface="+mn-cs"/>
              </a:rPr>
              <a:t>Air </a:t>
            </a:r>
            <a:r>
              <a:rPr lang="en-US" sz="2400" b="1" dirty="0" err="1" smtClean="0">
                <a:latin typeface="+mn-lt"/>
                <a:cs typeface="+mn-cs"/>
              </a:rPr>
              <a:t>Limbah</a:t>
            </a:r>
            <a:r>
              <a:rPr lang="en-US" sz="2400" b="1" dirty="0" smtClean="0">
                <a:latin typeface="+mn-lt"/>
                <a:cs typeface="+mn-cs"/>
              </a:rPr>
              <a:t> 63,69%</a:t>
            </a:r>
            <a:endParaRPr lang="en-US" sz="2400" b="1" dirty="0">
              <a:latin typeface="+mn-lt"/>
              <a:cs typeface="+mn-cs"/>
            </a:endParaRPr>
          </a:p>
        </p:txBody>
      </p:sp>
      <p:sp>
        <p:nvSpPr>
          <p:cNvPr id="53" name="Content Placeholder 1"/>
          <p:cNvSpPr txBox="1">
            <a:spLocks/>
          </p:cNvSpPr>
          <p:nvPr/>
        </p:nvSpPr>
        <p:spPr>
          <a:xfrm>
            <a:off x="5943600" y="2209800"/>
            <a:ext cx="3048000" cy="533400"/>
          </a:xfrm>
          <a:prstGeom prst="rect">
            <a:avLst/>
          </a:prstGeom>
          <a:solidFill>
            <a:schemeClr val="accent1">
              <a:lumMod val="20000"/>
              <a:lumOff val="80000"/>
              <a:alpha val="50196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274320" indent="-274320" algn="ctr" fontAlgn="auto">
              <a:spcBef>
                <a:spcPct val="20000"/>
              </a:spcBef>
              <a:spcAft>
                <a:spcPts val="0"/>
              </a:spcAft>
              <a:buClr>
                <a:srgbClr val="31B6FD"/>
              </a:buClr>
              <a:buSzPct val="100000"/>
              <a:defRPr/>
            </a:pPr>
            <a:r>
              <a:rPr lang="en-US" sz="2400" b="1" dirty="0" smtClean="0">
                <a:latin typeface="+mn-lt"/>
                <a:cs typeface="+mn-cs"/>
              </a:rPr>
              <a:t>Air </a:t>
            </a:r>
            <a:r>
              <a:rPr lang="en-US" sz="2400" b="1" dirty="0" err="1" smtClean="0">
                <a:latin typeface="+mn-lt"/>
                <a:cs typeface="+mn-cs"/>
              </a:rPr>
              <a:t>Bersih</a:t>
            </a:r>
            <a:r>
              <a:rPr lang="en-US" sz="2400" b="1" dirty="0" smtClean="0">
                <a:latin typeface="+mn-lt"/>
                <a:cs typeface="+mn-cs"/>
              </a:rPr>
              <a:t> 92,5%</a:t>
            </a:r>
            <a:endParaRPr lang="en-US" sz="2400" b="1" dirty="0">
              <a:latin typeface="+mn-lt"/>
              <a:cs typeface="+mn-cs"/>
            </a:endParaRPr>
          </a:p>
        </p:txBody>
      </p:sp>
      <p:sp>
        <p:nvSpPr>
          <p:cNvPr id="54" name="Content Placeholder 1"/>
          <p:cNvSpPr txBox="1">
            <a:spLocks/>
          </p:cNvSpPr>
          <p:nvPr/>
        </p:nvSpPr>
        <p:spPr>
          <a:xfrm>
            <a:off x="5943600" y="2895600"/>
            <a:ext cx="3048000" cy="533400"/>
          </a:xfrm>
          <a:prstGeom prst="rect">
            <a:avLst/>
          </a:prstGeom>
          <a:solidFill>
            <a:schemeClr val="accent1">
              <a:lumMod val="20000"/>
              <a:lumOff val="80000"/>
              <a:alpha val="50196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274320" indent="-274320" algn="ctr" fontAlgn="auto">
              <a:spcBef>
                <a:spcPct val="20000"/>
              </a:spcBef>
              <a:spcAft>
                <a:spcPts val="0"/>
              </a:spcAft>
              <a:buClr>
                <a:srgbClr val="31B6FD"/>
              </a:buClr>
              <a:buSzPct val="100000"/>
              <a:defRPr/>
            </a:pPr>
            <a:r>
              <a:rPr lang="en-US" sz="2400" b="1" dirty="0" err="1" smtClean="0"/>
              <a:t>Persampahan</a:t>
            </a:r>
            <a:r>
              <a:rPr lang="en-US" sz="2400" b="1" dirty="0" smtClean="0"/>
              <a:t> 73</a:t>
            </a:r>
            <a:r>
              <a:rPr lang="en-US" sz="2400" b="1" dirty="0" smtClean="0">
                <a:latin typeface="+mn-lt"/>
                <a:cs typeface="+mn-cs"/>
              </a:rPr>
              <a:t>%</a:t>
            </a:r>
            <a:endParaRPr lang="en-US" sz="2400" b="1" dirty="0">
              <a:latin typeface="+mn-lt"/>
              <a:cs typeface="+mn-cs"/>
            </a:endParaRPr>
          </a:p>
        </p:txBody>
      </p:sp>
      <p:sp>
        <p:nvSpPr>
          <p:cNvPr id="55" name="Content Placeholder 1"/>
          <p:cNvSpPr txBox="1">
            <a:spLocks/>
          </p:cNvSpPr>
          <p:nvPr/>
        </p:nvSpPr>
        <p:spPr>
          <a:xfrm>
            <a:off x="5943600" y="3581400"/>
            <a:ext cx="3048000" cy="533400"/>
          </a:xfrm>
          <a:prstGeom prst="rect">
            <a:avLst/>
          </a:prstGeom>
          <a:solidFill>
            <a:schemeClr val="accent1">
              <a:lumMod val="20000"/>
              <a:lumOff val="80000"/>
              <a:alpha val="50196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274320" indent="-274320" algn="ctr" fontAlgn="auto">
              <a:spcBef>
                <a:spcPct val="20000"/>
              </a:spcBef>
              <a:spcAft>
                <a:spcPts val="0"/>
              </a:spcAft>
              <a:buClr>
                <a:srgbClr val="31B6FD"/>
              </a:buClr>
              <a:buSzPct val="100000"/>
              <a:defRPr/>
            </a:pPr>
            <a:r>
              <a:rPr lang="en-US" sz="2400" b="1" dirty="0" smtClean="0">
                <a:latin typeface="+mn-lt"/>
                <a:cs typeface="+mn-cs"/>
              </a:rPr>
              <a:t>Air </a:t>
            </a:r>
            <a:r>
              <a:rPr lang="en-US" sz="2400" b="1" dirty="0" err="1" smtClean="0">
                <a:latin typeface="+mn-lt"/>
                <a:cs typeface="+mn-cs"/>
              </a:rPr>
              <a:t>Limbah</a:t>
            </a:r>
            <a:r>
              <a:rPr lang="en-US" sz="2400" b="1" dirty="0" smtClean="0">
                <a:latin typeface="+mn-lt"/>
                <a:cs typeface="+mn-cs"/>
              </a:rPr>
              <a:t> 70%</a:t>
            </a:r>
            <a:endParaRPr lang="en-US" sz="2400" b="1" dirty="0">
              <a:latin typeface="+mn-lt"/>
              <a:cs typeface="+mn-cs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762000" y="4419600"/>
            <a:ext cx="7391400" cy="1605915"/>
          </a:xfrm>
          <a:prstGeom prst="snip1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Baskerville Old Face" pitchFamily="18" charset="0"/>
                <a:cs typeface="Aparajita" pitchFamily="34" charset="0"/>
              </a:rPr>
              <a:t>Deviasi</a:t>
            </a:r>
            <a:r>
              <a:rPr lang="en-US" dirty="0" smtClean="0">
                <a:latin typeface="Baskerville Old Face" pitchFamily="18" charset="0"/>
                <a:cs typeface="Aparajita" pitchFamily="34" charset="0"/>
              </a:rPr>
              <a:t> </a:t>
            </a:r>
            <a:r>
              <a:rPr lang="en-US" dirty="0" err="1" smtClean="0">
                <a:latin typeface="Baskerville Old Face" pitchFamily="18" charset="0"/>
                <a:cs typeface="Aparajita" pitchFamily="34" charset="0"/>
              </a:rPr>
              <a:t>antara</a:t>
            </a:r>
            <a:r>
              <a:rPr lang="en-US" dirty="0" smtClean="0">
                <a:latin typeface="Baskerville Old Face" pitchFamily="18" charset="0"/>
                <a:cs typeface="Aparajita" pitchFamily="34" charset="0"/>
              </a:rPr>
              <a:t> target RPJMD </a:t>
            </a:r>
            <a:r>
              <a:rPr lang="en-US" dirty="0" err="1" smtClean="0">
                <a:latin typeface="Baskerville Old Face" pitchFamily="18" charset="0"/>
                <a:cs typeface="Aparajita" pitchFamily="34" charset="0"/>
              </a:rPr>
              <a:t>dan</a:t>
            </a:r>
            <a:r>
              <a:rPr lang="en-US" dirty="0" smtClean="0">
                <a:latin typeface="Baskerville Old Face" pitchFamily="18" charset="0"/>
                <a:cs typeface="Aparajita" pitchFamily="34" charset="0"/>
              </a:rPr>
              <a:t> </a:t>
            </a:r>
            <a:r>
              <a:rPr lang="en-US" dirty="0" err="1" smtClean="0">
                <a:latin typeface="Baskerville Old Face" pitchFamily="18" charset="0"/>
                <a:cs typeface="Aparajita" pitchFamily="34" charset="0"/>
              </a:rPr>
              <a:t>Realisasi</a:t>
            </a:r>
            <a:r>
              <a:rPr lang="en-US" dirty="0" smtClean="0">
                <a:latin typeface="Baskerville Old Face" pitchFamily="18" charset="0"/>
                <a:cs typeface="Aparajita" pitchFamily="34" charset="0"/>
              </a:rPr>
              <a:t> yang </a:t>
            </a:r>
            <a:r>
              <a:rPr lang="en-US" dirty="0" err="1" smtClean="0">
                <a:latin typeface="Baskerville Old Face" pitchFamily="18" charset="0"/>
                <a:cs typeface="Aparajita" pitchFamily="34" charset="0"/>
              </a:rPr>
              <a:t>cukup</a:t>
            </a:r>
            <a:r>
              <a:rPr lang="en-US" dirty="0" smtClean="0">
                <a:latin typeface="Baskerville Old Face" pitchFamily="18" charset="0"/>
                <a:cs typeface="Aparajita" pitchFamily="34" charset="0"/>
              </a:rPr>
              <a:t> </a:t>
            </a:r>
            <a:r>
              <a:rPr lang="en-US" dirty="0" err="1" smtClean="0">
                <a:latin typeface="Baskerville Old Face" pitchFamily="18" charset="0"/>
                <a:cs typeface="Aparajita" pitchFamily="34" charset="0"/>
              </a:rPr>
              <a:t>besar</a:t>
            </a:r>
            <a:r>
              <a:rPr lang="en-US" dirty="0" smtClean="0">
                <a:latin typeface="Baskerville Old Face" pitchFamily="18" charset="0"/>
                <a:cs typeface="Aparajita" pitchFamily="34" charset="0"/>
              </a:rPr>
              <a:t> </a:t>
            </a:r>
            <a:r>
              <a:rPr lang="en-US" dirty="0" err="1" smtClean="0">
                <a:latin typeface="Baskerville Old Face" pitchFamily="18" charset="0"/>
                <a:cs typeface="Aparajita" pitchFamily="34" charset="0"/>
              </a:rPr>
              <a:t>inilah</a:t>
            </a:r>
            <a:r>
              <a:rPr lang="en-US" dirty="0" smtClean="0">
                <a:latin typeface="Baskerville Old Face" pitchFamily="18" charset="0"/>
                <a:cs typeface="Aparajita" pitchFamily="34" charset="0"/>
              </a:rPr>
              <a:t> yang </a:t>
            </a:r>
            <a:r>
              <a:rPr lang="en-US" dirty="0" err="1" smtClean="0">
                <a:latin typeface="Baskerville Old Face" pitchFamily="18" charset="0"/>
                <a:cs typeface="Aparajita" pitchFamily="34" charset="0"/>
              </a:rPr>
              <a:t>menyebabkan</a:t>
            </a:r>
            <a:r>
              <a:rPr lang="en-US" dirty="0" smtClean="0">
                <a:latin typeface="Baskerville Old Face" pitchFamily="18" charset="0"/>
                <a:cs typeface="Aparajita" pitchFamily="34" charset="0"/>
              </a:rPr>
              <a:t> </a:t>
            </a:r>
            <a:r>
              <a:rPr lang="en-US" b="1" dirty="0" err="1" smtClean="0">
                <a:latin typeface="Baskerville Old Face" pitchFamily="18" charset="0"/>
                <a:cs typeface="Aparajita" pitchFamily="34" charset="0"/>
              </a:rPr>
              <a:t>Pokja</a:t>
            </a:r>
            <a:r>
              <a:rPr lang="en-US" b="1" dirty="0" smtClean="0">
                <a:latin typeface="Baskerville Old Face" pitchFamily="18" charset="0"/>
                <a:cs typeface="Aparajita" pitchFamily="34" charset="0"/>
              </a:rPr>
              <a:t> </a:t>
            </a:r>
            <a:r>
              <a:rPr lang="en-US" b="1" dirty="0" err="1" smtClean="0">
                <a:latin typeface="Baskerville Old Face" pitchFamily="18" charset="0"/>
                <a:cs typeface="Aparajita" pitchFamily="34" charset="0"/>
              </a:rPr>
              <a:t>Sanitasi</a:t>
            </a:r>
            <a:r>
              <a:rPr lang="en-US" b="1" dirty="0" smtClean="0">
                <a:latin typeface="Baskerville Old Face" pitchFamily="18" charset="0"/>
                <a:cs typeface="Aparajita" pitchFamily="34" charset="0"/>
              </a:rPr>
              <a:t> </a:t>
            </a:r>
            <a:r>
              <a:rPr lang="en-US" b="1" dirty="0" err="1" smtClean="0">
                <a:latin typeface="Baskerville Old Face" pitchFamily="18" charset="0"/>
                <a:cs typeface="Aparajita" pitchFamily="34" charset="0"/>
              </a:rPr>
              <a:t>Provinsi</a:t>
            </a:r>
            <a:r>
              <a:rPr lang="en-US" b="1" dirty="0" smtClean="0">
                <a:latin typeface="Baskerville Old Face" pitchFamily="18" charset="0"/>
                <a:cs typeface="Aparajita" pitchFamily="34" charset="0"/>
              </a:rPr>
              <a:t> </a:t>
            </a:r>
            <a:r>
              <a:rPr lang="en-US" b="1" dirty="0" err="1" smtClean="0">
                <a:latin typeface="Baskerville Old Face" pitchFamily="18" charset="0"/>
                <a:cs typeface="Aparajita" pitchFamily="34" charset="0"/>
              </a:rPr>
              <a:t>Jawa</a:t>
            </a:r>
            <a:r>
              <a:rPr lang="en-US" b="1" dirty="0" smtClean="0">
                <a:latin typeface="Baskerville Old Face" pitchFamily="18" charset="0"/>
                <a:cs typeface="Aparajita" pitchFamily="34" charset="0"/>
              </a:rPr>
              <a:t> Barat </a:t>
            </a:r>
            <a:r>
              <a:rPr lang="en-US" b="1" dirty="0" err="1" smtClean="0">
                <a:latin typeface="Baskerville Old Face" pitchFamily="18" charset="0"/>
                <a:cs typeface="Aparajita" pitchFamily="34" charset="0"/>
              </a:rPr>
              <a:t>harus</a:t>
            </a:r>
            <a:r>
              <a:rPr lang="en-US" b="1" dirty="0" smtClean="0">
                <a:latin typeface="Baskerville Old Face" pitchFamily="18" charset="0"/>
                <a:cs typeface="Aparajita" pitchFamily="34" charset="0"/>
              </a:rPr>
              <a:t> </a:t>
            </a:r>
            <a:r>
              <a:rPr lang="en-US" b="1" dirty="0" err="1" smtClean="0">
                <a:latin typeface="Baskerville Old Face" pitchFamily="18" charset="0"/>
                <a:cs typeface="Aparajita" pitchFamily="34" charset="0"/>
              </a:rPr>
              <a:t>menyusun</a:t>
            </a:r>
            <a:r>
              <a:rPr lang="en-US" b="1" dirty="0" smtClean="0">
                <a:latin typeface="Baskerville Old Face" pitchFamily="18" charset="0"/>
                <a:cs typeface="Aparajita" pitchFamily="34" charset="0"/>
              </a:rPr>
              <a:t> </a:t>
            </a:r>
            <a:r>
              <a:rPr lang="en-US" b="1" dirty="0" err="1" smtClean="0">
                <a:latin typeface="Baskerville Old Face" pitchFamily="18" charset="0"/>
                <a:cs typeface="Aparajita" pitchFamily="34" charset="0"/>
              </a:rPr>
              <a:t>dokumen</a:t>
            </a:r>
            <a:r>
              <a:rPr lang="en-US" b="1" dirty="0" smtClean="0">
                <a:latin typeface="Baskerville Old Face" pitchFamily="18" charset="0"/>
                <a:cs typeface="Aparajita" pitchFamily="34" charset="0"/>
              </a:rPr>
              <a:t> ROADMAP </a:t>
            </a:r>
            <a:r>
              <a:rPr lang="en-US" b="1" dirty="0" smtClean="0">
                <a:latin typeface="Baskerville Old Face" pitchFamily="18" charset="0"/>
                <a:cs typeface="Aparajita" pitchFamily="34" charset="0"/>
              </a:rPr>
              <a:t>/RAM IP SANITASI </a:t>
            </a:r>
            <a:r>
              <a:rPr lang="en-US" dirty="0" err="1" smtClean="0">
                <a:latin typeface="Baskerville Old Face" pitchFamily="18" charset="0"/>
                <a:cs typeface="Aparajita" pitchFamily="34" charset="0"/>
              </a:rPr>
              <a:t>sebagai</a:t>
            </a:r>
            <a:r>
              <a:rPr lang="en-US" dirty="0" smtClean="0">
                <a:latin typeface="Baskerville Old Face" pitchFamily="18" charset="0"/>
                <a:cs typeface="Aparajita" pitchFamily="34" charset="0"/>
              </a:rPr>
              <a:t> </a:t>
            </a:r>
            <a:r>
              <a:rPr lang="en-US" dirty="0" err="1" smtClean="0">
                <a:latin typeface="Baskerville Old Face" pitchFamily="18" charset="0"/>
                <a:cs typeface="Aparajita" pitchFamily="34" charset="0"/>
              </a:rPr>
              <a:t>pijakan</a:t>
            </a:r>
            <a:r>
              <a:rPr lang="en-US" dirty="0" smtClean="0">
                <a:latin typeface="Baskerville Old Face" pitchFamily="18" charset="0"/>
                <a:cs typeface="Aparajita" pitchFamily="34" charset="0"/>
              </a:rPr>
              <a:t> </a:t>
            </a:r>
            <a:r>
              <a:rPr lang="en-US" dirty="0" err="1" smtClean="0">
                <a:latin typeface="Baskerville Old Face" pitchFamily="18" charset="0"/>
                <a:cs typeface="Aparajita" pitchFamily="34" charset="0"/>
              </a:rPr>
              <a:t>dan</a:t>
            </a:r>
            <a:r>
              <a:rPr lang="en-US" dirty="0" smtClean="0">
                <a:latin typeface="Baskerville Old Face" pitchFamily="18" charset="0"/>
                <a:cs typeface="Aparajita" pitchFamily="34" charset="0"/>
              </a:rPr>
              <a:t> </a:t>
            </a:r>
            <a:r>
              <a:rPr lang="en-US" dirty="0" err="1" smtClean="0">
                <a:latin typeface="Baskerville Old Face" pitchFamily="18" charset="0"/>
                <a:cs typeface="Aparajita" pitchFamily="34" charset="0"/>
              </a:rPr>
              <a:t>rujukan</a:t>
            </a:r>
            <a:r>
              <a:rPr lang="en-US" dirty="0" smtClean="0">
                <a:latin typeface="Baskerville Old Face" pitchFamily="18" charset="0"/>
                <a:cs typeface="Aparajita" pitchFamily="34" charset="0"/>
              </a:rPr>
              <a:t> </a:t>
            </a:r>
            <a:r>
              <a:rPr lang="en-US" dirty="0" err="1" smtClean="0">
                <a:latin typeface="Baskerville Old Face" pitchFamily="18" charset="0"/>
                <a:cs typeface="Aparajita" pitchFamily="34" charset="0"/>
              </a:rPr>
              <a:t>kebijakan</a:t>
            </a:r>
            <a:r>
              <a:rPr lang="en-US" dirty="0" smtClean="0">
                <a:latin typeface="Baskerville Old Face" pitchFamily="18" charset="0"/>
                <a:cs typeface="Aparajita" pitchFamily="34" charset="0"/>
              </a:rPr>
              <a:t> </a:t>
            </a:r>
            <a:r>
              <a:rPr lang="en-US" dirty="0" err="1" smtClean="0">
                <a:latin typeface="Baskerville Old Face" pitchFamily="18" charset="0"/>
                <a:cs typeface="Aparajita" pitchFamily="34" charset="0"/>
              </a:rPr>
              <a:t>pembangunan</a:t>
            </a:r>
            <a:r>
              <a:rPr lang="en-US" dirty="0" smtClean="0">
                <a:latin typeface="Baskerville Old Face" pitchFamily="18" charset="0"/>
                <a:cs typeface="Aparajita" pitchFamily="34" charset="0"/>
              </a:rPr>
              <a:t> </a:t>
            </a:r>
            <a:r>
              <a:rPr lang="en-US" dirty="0" err="1" smtClean="0">
                <a:latin typeface="Baskerville Old Face" pitchFamily="18" charset="0"/>
                <a:cs typeface="Aparajita" pitchFamily="34" charset="0"/>
              </a:rPr>
              <a:t>sanitasi</a:t>
            </a:r>
            <a:r>
              <a:rPr lang="en-US" dirty="0" smtClean="0">
                <a:latin typeface="Baskerville Old Face" pitchFamily="18" charset="0"/>
                <a:cs typeface="Aparajita" pitchFamily="34" charset="0"/>
              </a:rPr>
              <a:t> </a:t>
            </a:r>
            <a:r>
              <a:rPr lang="en-US" dirty="0" err="1" smtClean="0">
                <a:latin typeface="Baskerville Old Face" pitchFamily="18" charset="0"/>
                <a:cs typeface="Aparajita" pitchFamily="34" charset="0"/>
              </a:rPr>
              <a:t>Jawa</a:t>
            </a:r>
            <a:r>
              <a:rPr lang="en-US" dirty="0" smtClean="0">
                <a:latin typeface="Baskerville Old Face" pitchFamily="18" charset="0"/>
                <a:cs typeface="Aparajita" pitchFamily="34" charset="0"/>
              </a:rPr>
              <a:t> Barat </a:t>
            </a:r>
            <a:r>
              <a:rPr lang="en-US" dirty="0" err="1" smtClean="0">
                <a:latin typeface="Baskerville Old Face" pitchFamily="18" charset="0"/>
                <a:cs typeface="Aparajita" pitchFamily="34" charset="0"/>
              </a:rPr>
              <a:t>sampai</a:t>
            </a:r>
            <a:r>
              <a:rPr lang="en-US" dirty="0" smtClean="0">
                <a:latin typeface="Baskerville Old Face" pitchFamily="18" charset="0"/>
                <a:cs typeface="Aparajita" pitchFamily="34" charset="0"/>
              </a:rPr>
              <a:t> </a:t>
            </a:r>
            <a:r>
              <a:rPr lang="en-US" dirty="0" err="1" smtClean="0">
                <a:latin typeface="Baskerville Old Face" pitchFamily="18" charset="0"/>
                <a:cs typeface="Aparajita" pitchFamily="34" charset="0"/>
              </a:rPr>
              <a:t>dengan</a:t>
            </a:r>
            <a:r>
              <a:rPr lang="en-US" dirty="0" smtClean="0">
                <a:latin typeface="Baskerville Old Face" pitchFamily="18" charset="0"/>
                <a:cs typeface="Aparajita" pitchFamily="34" charset="0"/>
              </a:rPr>
              <a:t> </a:t>
            </a:r>
            <a:r>
              <a:rPr lang="en-US" dirty="0" err="1" smtClean="0">
                <a:latin typeface="Baskerville Old Face" pitchFamily="18" charset="0"/>
                <a:cs typeface="Aparajita" pitchFamily="34" charset="0"/>
              </a:rPr>
              <a:t>Tahun</a:t>
            </a:r>
            <a:r>
              <a:rPr lang="en-US" dirty="0" smtClean="0">
                <a:latin typeface="Baskerville Old Face" pitchFamily="18" charset="0"/>
                <a:cs typeface="Aparajita" pitchFamily="34" charset="0"/>
              </a:rPr>
              <a:t> 2019.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24135"/>
            <a:ext cx="9144000" cy="461665"/>
          </a:xfrm>
          <a:prstGeom prst="rect">
            <a:avLst/>
          </a:prstGeom>
          <a:solidFill>
            <a:srgbClr val="92D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id-ID" sz="2400" b="1" smtClean="0"/>
              <a:t>PEMBANGUNAN SANITASI DALAM RPJMD JABAR 2013-2018</a:t>
            </a:r>
            <a:endParaRPr lang="id-ID" sz="2400" b="1"/>
          </a:p>
        </p:txBody>
      </p:sp>
      <p:sp>
        <p:nvSpPr>
          <p:cNvPr id="5" name="Rectangle 4"/>
          <p:cNvSpPr/>
          <p:nvPr/>
        </p:nvSpPr>
        <p:spPr>
          <a:xfrm>
            <a:off x="29980" y="928670"/>
            <a:ext cx="53327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d-ID" b="1" i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VISI....”Jawa Barat Maju dan Sejahtera Untuk Semua”</a:t>
            </a:r>
            <a:endParaRPr lang="id-ID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14414" y="1484906"/>
            <a:ext cx="3500462" cy="523220"/>
          </a:xfrm>
          <a:prstGeom prst="rect">
            <a:avLst/>
          </a:prstGeom>
          <a:solidFill>
            <a:schemeClr val="accent3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id-ID" sz="1400" b="1" smtClean="0">
                <a:solidFill>
                  <a:schemeClr val="bg1"/>
                </a:solidFill>
              </a:rPr>
              <a:t>Membangun Masyarakat yang Berkualitas dan Berdaya saing</a:t>
            </a:r>
            <a:endParaRPr lang="id-ID" sz="140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99242" y="1466602"/>
            <a:ext cx="4143372" cy="738664"/>
          </a:xfrm>
          <a:prstGeom prst="rect">
            <a:avLst/>
          </a:prstGeom>
          <a:solidFill>
            <a:schemeClr val="accent6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id-ID" sz="1400" b="1" smtClean="0">
                <a:solidFill>
                  <a:schemeClr val="bg1"/>
                </a:solidFill>
              </a:rPr>
              <a:t>Mewujudkan Jawa Barat yang Nyaman dan Pembangunan Infrastruktur Strategis yang Berkelanjutan</a:t>
            </a:r>
            <a:endParaRPr lang="id-ID" sz="140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1472" y="1399621"/>
            <a:ext cx="489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d-ID" sz="1400" b="1" smtClean="0">
                <a:latin typeface="Arial Narrow" pitchFamily="34" charset="0"/>
              </a:rPr>
              <a:t>MISI</a:t>
            </a:r>
            <a:endParaRPr lang="id-ID" sz="1400" b="1">
              <a:latin typeface="Arial Narrow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214414" y="2438282"/>
            <a:ext cx="3500462" cy="29238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1300" smtClean="0"/>
              <a:t>AHH (Angka</a:t>
            </a:r>
            <a:r>
              <a:rPr lang="id-ID" sz="1300" smtClean="0"/>
              <a:t> </a:t>
            </a:r>
            <a:r>
              <a:rPr lang="en-US" sz="1300" smtClean="0"/>
              <a:t>Harapan</a:t>
            </a:r>
            <a:r>
              <a:rPr lang="id-ID" sz="1300" smtClean="0"/>
              <a:t> </a:t>
            </a:r>
            <a:r>
              <a:rPr lang="en-US" sz="1300" smtClean="0"/>
              <a:t>Hidup)</a:t>
            </a:r>
            <a:endParaRPr lang="id-ID" sz="1300"/>
          </a:p>
        </p:txBody>
      </p:sp>
      <p:sp>
        <p:nvSpPr>
          <p:cNvPr id="20" name="Rectangle 19"/>
          <p:cNvSpPr/>
          <p:nvPr/>
        </p:nvSpPr>
        <p:spPr>
          <a:xfrm>
            <a:off x="4899242" y="2440346"/>
            <a:ext cx="4143372" cy="6924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300" smtClean="0"/>
              <a:t>Cakupan</a:t>
            </a:r>
            <a:r>
              <a:rPr lang="id-ID" sz="1300" smtClean="0"/>
              <a:t> </a:t>
            </a:r>
            <a:r>
              <a:rPr lang="en-US" sz="1300" smtClean="0"/>
              <a:t>Pelayanan</a:t>
            </a:r>
            <a:r>
              <a:rPr lang="id-ID" sz="1300" smtClean="0"/>
              <a:t> </a:t>
            </a:r>
            <a:r>
              <a:rPr lang="en-US" sz="1300" smtClean="0"/>
              <a:t>Persampahan</a:t>
            </a:r>
            <a:r>
              <a:rPr lang="id-ID" sz="1300" smtClean="0"/>
              <a:t> </a:t>
            </a:r>
            <a:r>
              <a:rPr lang="en-US" sz="1300" smtClean="0"/>
              <a:t>Perkotaan</a:t>
            </a:r>
            <a:endParaRPr lang="id-ID" sz="1300" smtClean="0"/>
          </a:p>
          <a:p>
            <a:pPr marL="342900" indent="-342900">
              <a:buFont typeface="+mj-lt"/>
              <a:buAutoNum type="arabicPeriod"/>
            </a:pPr>
            <a:r>
              <a:rPr lang="en-US" sz="1300" smtClean="0"/>
              <a:t>Cakupan</a:t>
            </a:r>
            <a:r>
              <a:rPr lang="id-ID" sz="1300" smtClean="0"/>
              <a:t> </a:t>
            </a:r>
            <a:r>
              <a:rPr lang="en-US" sz="1300" smtClean="0"/>
              <a:t>Pelayanan Air Minum</a:t>
            </a:r>
            <a:endParaRPr lang="id-ID" sz="1300" smtClean="0"/>
          </a:p>
          <a:p>
            <a:pPr marL="342900" indent="-342900">
              <a:buFont typeface="+mj-lt"/>
              <a:buAutoNum type="arabicPeriod"/>
            </a:pPr>
            <a:r>
              <a:rPr lang="en-US" sz="1300" smtClean="0"/>
              <a:t>Cakupan</a:t>
            </a:r>
            <a:r>
              <a:rPr lang="id-ID" sz="1300" smtClean="0"/>
              <a:t> </a:t>
            </a:r>
            <a:r>
              <a:rPr lang="en-US" sz="1300" smtClean="0"/>
              <a:t>Pelayanan Air Limbah</a:t>
            </a:r>
            <a:r>
              <a:rPr lang="id-ID" sz="1300" smtClean="0"/>
              <a:t> </a:t>
            </a:r>
            <a:r>
              <a:rPr lang="en-US" sz="1300" smtClean="0"/>
              <a:t>Domestik</a:t>
            </a:r>
            <a:endParaRPr lang="id-ID" sz="1300" smtClean="0"/>
          </a:p>
        </p:txBody>
      </p:sp>
      <p:sp>
        <p:nvSpPr>
          <p:cNvPr id="23" name="Rectangle 22"/>
          <p:cNvSpPr/>
          <p:nvPr/>
        </p:nvSpPr>
        <p:spPr>
          <a:xfrm>
            <a:off x="1214414" y="4443925"/>
            <a:ext cx="3500462" cy="6924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1300" smtClean="0"/>
              <a:t>Peningkatan kemandirian masyarakat dalam perilaku hidup bersih dan sehat (PHBS) dan kesehatan lingkungan</a:t>
            </a:r>
            <a:endParaRPr lang="id-ID" sz="1300"/>
          </a:p>
        </p:txBody>
      </p:sp>
      <p:sp>
        <p:nvSpPr>
          <p:cNvPr id="24" name="TextBox 23"/>
          <p:cNvSpPr txBox="1"/>
          <p:nvPr/>
        </p:nvSpPr>
        <p:spPr>
          <a:xfrm>
            <a:off x="339813" y="3377471"/>
            <a:ext cx="9160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d-ID" sz="1400" b="1" smtClean="0">
                <a:latin typeface="Arial Narrow" pitchFamily="34" charset="0"/>
              </a:rPr>
              <a:t>STRATEGI</a:t>
            </a:r>
            <a:endParaRPr lang="id-ID" sz="1400" b="1">
              <a:latin typeface="Arial Narrow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30216" y="4365580"/>
            <a:ext cx="10406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d-ID" sz="1400" b="1" smtClean="0">
                <a:latin typeface="Arial Narrow" pitchFamily="34" charset="0"/>
              </a:rPr>
              <a:t>ARAH</a:t>
            </a:r>
          </a:p>
          <a:p>
            <a:pPr algn="r"/>
            <a:r>
              <a:rPr lang="id-ID" sz="1400" b="1" smtClean="0">
                <a:latin typeface="Arial Narrow" pitchFamily="34" charset="0"/>
              </a:rPr>
              <a:t>KEBIJAKAN</a:t>
            </a:r>
            <a:endParaRPr lang="id-ID" sz="1400" b="1">
              <a:latin typeface="Arial Narrow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214414" y="3458783"/>
            <a:ext cx="3500462" cy="692497"/>
          </a:xfrm>
          <a:prstGeom prst="rect">
            <a:avLst/>
          </a:prstGeom>
          <a:solidFill>
            <a:schemeClr val="bg2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1300" smtClean="0"/>
              <a:t>Menguatkan pemberdayaan masyarakat, kerjasama dan kemitraan serta penyehatan lingkungan</a:t>
            </a:r>
            <a:r>
              <a:rPr lang="id-ID" sz="1300" smtClean="0"/>
              <a:t> </a:t>
            </a:r>
            <a:endParaRPr lang="id-ID" sz="1300"/>
          </a:p>
        </p:txBody>
      </p:sp>
      <p:sp>
        <p:nvSpPr>
          <p:cNvPr id="27" name="TextBox 26"/>
          <p:cNvSpPr txBox="1"/>
          <p:nvPr/>
        </p:nvSpPr>
        <p:spPr>
          <a:xfrm>
            <a:off x="85874" y="2365316"/>
            <a:ext cx="11699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d-ID" sz="1400" b="1" smtClean="0">
                <a:latin typeface="Arial Narrow" pitchFamily="34" charset="0"/>
              </a:rPr>
              <a:t>INDIKATOR</a:t>
            </a:r>
          </a:p>
          <a:p>
            <a:pPr algn="r"/>
            <a:r>
              <a:rPr lang="id-ID" sz="1400" b="1" smtClean="0">
                <a:latin typeface="Arial Narrow" pitchFamily="34" charset="0"/>
              </a:rPr>
              <a:t>KINERJA MISI</a:t>
            </a:r>
            <a:endParaRPr lang="id-ID" sz="1400" b="1">
              <a:latin typeface="Arial Narrow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899242" y="3455999"/>
            <a:ext cx="4143372" cy="492443"/>
          </a:xfrm>
          <a:prstGeom prst="rect">
            <a:avLst/>
          </a:prstGeom>
          <a:solidFill>
            <a:schemeClr val="bg2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id-ID" sz="1300" smtClean="0"/>
              <a:t>M</a:t>
            </a:r>
            <a:r>
              <a:rPr lang="en-US" sz="1300" smtClean="0"/>
              <a:t>eningkatkan kondisi sarana dan prasarana dasar permukiman</a:t>
            </a:r>
            <a:endParaRPr lang="id-ID" sz="1300"/>
          </a:p>
        </p:txBody>
      </p:sp>
      <p:sp>
        <p:nvSpPr>
          <p:cNvPr id="34" name="Rectangle 33"/>
          <p:cNvSpPr/>
          <p:nvPr/>
        </p:nvSpPr>
        <p:spPr>
          <a:xfrm>
            <a:off x="4899242" y="4450885"/>
            <a:ext cx="4143336" cy="169277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179388" indent="-179388">
              <a:buFont typeface="+mj-lt"/>
              <a:buAutoNum type="alphaLcPeriod"/>
            </a:pPr>
            <a:r>
              <a:rPr lang="id-ID" sz="1300" smtClean="0"/>
              <a:t>Peningkatan</a:t>
            </a:r>
            <a:r>
              <a:rPr lang="en-US" sz="1300" smtClean="0"/>
              <a:t> ketersediaan </a:t>
            </a:r>
            <a:r>
              <a:rPr lang="id-ID" sz="1300" smtClean="0"/>
              <a:t>sarana </a:t>
            </a:r>
            <a:r>
              <a:rPr lang="en-US" sz="1300" smtClean="0"/>
              <a:t>d</a:t>
            </a:r>
            <a:r>
              <a:rPr lang="id-ID" sz="1300" smtClean="0"/>
              <a:t>an prasarana air minum </a:t>
            </a:r>
            <a:r>
              <a:rPr lang="en-US" sz="1300" smtClean="0"/>
              <a:t>d</a:t>
            </a:r>
            <a:r>
              <a:rPr lang="id-ID" sz="1300" smtClean="0"/>
              <a:t>i</a:t>
            </a:r>
            <a:r>
              <a:rPr lang="en-US" sz="1300" smtClean="0"/>
              <a:t> wilayah rawan air bersih, wilayah </a:t>
            </a:r>
            <a:r>
              <a:rPr lang="id-ID" sz="1300" smtClean="0"/>
              <a:t>tertinggal, dan perkotaan metropolitan</a:t>
            </a:r>
            <a:r>
              <a:rPr lang="en-US" sz="1300" smtClean="0"/>
              <a:t>;</a:t>
            </a:r>
            <a:endParaRPr lang="id-ID" sz="1300" smtClean="0"/>
          </a:p>
          <a:p>
            <a:pPr marL="179388" indent="-179388">
              <a:buFont typeface="+mj-lt"/>
              <a:buAutoNum type="alphaLcPeriod"/>
            </a:pPr>
            <a:r>
              <a:rPr lang="id-ID" sz="1300" smtClean="0"/>
              <a:t>Peningkatan</a:t>
            </a:r>
            <a:r>
              <a:rPr lang="en-US" sz="1300" smtClean="0"/>
              <a:t> cakupan p</a:t>
            </a:r>
            <a:r>
              <a:rPr lang="id-ID" sz="1300" smtClean="0"/>
              <a:t>elayanan </a:t>
            </a:r>
            <a:r>
              <a:rPr lang="en-US" sz="1300" smtClean="0"/>
              <a:t>a</a:t>
            </a:r>
            <a:r>
              <a:rPr lang="id-ID" sz="1300" smtClean="0"/>
              <a:t>ir </a:t>
            </a:r>
            <a:r>
              <a:rPr lang="en-US" sz="1300" smtClean="0"/>
              <a:t>l</a:t>
            </a:r>
            <a:r>
              <a:rPr lang="id-ID" sz="1300" smtClean="0"/>
              <a:t>imbah </a:t>
            </a:r>
            <a:r>
              <a:rPr lang="en-US" sz="1300" smtClean="0"/>
              <a:t>d</a:t>
            </a:r>
            <a:r>
              <a:rPr lang="id-ID" sz="1300" smtClean="0"/>
              <a:t>omestik</a:t>
            </a:r>
            <a:r>
              <a:rPr lang="en-US" sz="1300" smtClean="0"/>
              <a:t>; </a:t>
            </a:r>
            <a:endParaRPr lang="id-ID" sz="1300" smtClean="0"/>
          </a:p>
          <a:p>
            <a:pPr marL="179388" indent="-179388">
              <a:buFont typeface="+mj-lt"/>
              <a:buAutoNum type="alphaLcPeriod"/>
            </a:pPr>
            <a:r>
              <a:rPr lang="id-ID" sz="1300" smtClean="0"/>
              <a:t>Peningkatan teknologi pengolahan dan cakupan layanan persampahan</a:t>
            </a:r>
            <a:r>
              <a:rPr lang="en-US" sz="1300" smtClean="0"/>
              <a:t>; </a:t>
            </a:r>
            <a:endParaRPr lang="id-ID" sz="1300" smtClean="0"/>
          </a:p>
          <a:p>
            <a:pPr marL="179388" indent="-179388">
              <a:buFont typeface="+mj-lt"/>
              <a:buAutoNum type="alphaLcPeriod"/>
            </a:pPr>
            <a:r>
              <a:rPr lang="id-ID" sz="1300" smtClean="0"/>
              <a:t>Peningkatan</a:t>
            </a:r>
            <a:r>
              <a:rPr lang="en-US" sz="1300" smtClean="0"/>
              <a:t> ketersediaan drainase perkotaan, dan </a:t>
            </a:r>
            <a:endParaRPr lang="id-ID" sz="1300" smtClean="0"/>
          </a:p>
          <a:p>
            <a:pPr marL="179388" indent="-179388">
              <a:buFont typeface="+mj-lt"/>
              <a:buAutoNum type="alphaLcPeriod"/>
            </a:pPr>
            <a:r>
              <a:rPr lang="id-ID" sz="1300" smtClean="0"/>
              <a:t>Pengembangan lingkungan permukiman sehat</a:t>
            </a:r>
            <a:endParaRPr lang="id-ID" sz="1300"/>
          </a:p>
        </p:txBody>
      </p:sp>
      <p:pic>
        <p:nvPicPr>
          <p:cNvPr id="22" name="Picture 1" descr="D:\My Documents\My Pictures\Logo Pokja AMPL-SANITASI Jaba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139817"/>
            <a:ext cx="1106874" cy="718195"/>
          </a:xfrm>
          <a:prstGeom prst="rect">
            <a:avLst/>
          </a:prstGeom>
          <a:noFill/>
        </p:spPr>
      </p:pic>
      <p:sp>
        <p:nvSpPr>
          <p:cNvPr id="29" name="Oval 28"/>
          <p:cNvSpPr>
            <a:spLocks noChangeAspect="1"/>
          </p:cNvSpPr>
          <p:nvPr/>
        </p:nvSpPr>
        <p:spPr>
          <a:xfrm>
            <a:off x="1073701" y="1365184"/>
            <a:ext cx="292608" cy="29260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b="1" smtClean="0">
                <a:solidFill>
                  <a:srgbClr val="FFFF00"/>
                </a:solidFill>
              </a:rPr>
              <a:t>1</a:t>
            </a:r>
            <a:endParaRPr lang="id-ID" b="1">
              <a:solidFill>
                <a:srgbClr val="FFFF00"/>
              </a:solidFill>
            </a:endParaRPr>
          </a:p>
        </p:txBody>
      </p:sp>
      <p:sp>
        <p:nvSpPr>
          <p:cNvPr id="30" name="Oval 29"/>
          <p:cNvSpPr>
            <a:spLocks noChangeAspect="1"/>
          </p:cNvSpPr>
          <p:nvPr/>
        </p:nvSpPr>
        <p:spPr>
          <a:xfrm>
            <a:off x="4786314" y="1365184"/>
            <a:ext cx="292608" cy="29260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b="1" smtClean="0">
                <a:solidFill>
                  <a:srgbClr val="FFFF00"/>
                </a:solidFill>
              </a:rPr>
              <a:t>4</a:t>
            </a:r>
            <a:endParaRPr lang="id-ID" b="1">
              <a:solidFill>
                <a:srgbClr val="FFFF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-32" y="-186616"/>
            <a:ext cx="24384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360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itchFamily="66" charset="0"/>
              </a:rPr>
              <a:t>mainstreaming</a:t>
            </a:r>
            <a:endParaRPr lang="id-ID" sz="360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stral" pitchFamily="66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460432" y="6488668"/>
            <a:ext cx="683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8295977-0CD6-4BB0-B888-B37037E33CC0}" type="slidenum">
              <a:rPr lang="id-ID" b="1" smtClean="0"/>
              <a:pPr algn="r"/>
              <a:t>40</a:t>
            </a:fld>
            <a:endParaRPr lang="id-ID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5491624" y="4797152"/>
            <a:ext cx="3652376" cy="21602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4" name="Rectangle 23"/>
          <p:cNvSpPr/>
          <p:nvPr/>
        </p:nvSpPr>
        <p:spPr>
          <a:xfrm>
            <a:off x="1691680" y="5631752"/>
            <a:ext cx="3384376" cy="21602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" name="TextBox 3"/>
          <p:cNvSpPr txBox="1"/>
          <p:nvPr/>
        </p:nvSpPr>
        <p:spPr>
          <a:xfrm>
            <a:off x="0" y="324135"/>
            <a:ext cx="9144000" cy="461665"/>
          </a:xfrm>
          <a:prstGeom prst="rect">
            <a:avLst/>
          </a:prstGeom>
          <a:solidFill>
            <a:srgbClr val="92D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id-ID" sz="2400" b="1" smtClean="0"/>
              <a:t>PEMBANGUNAN SANITASI DALAM RKPD T.A. 2015</a:t>
            </a:r>
            <a:endParaRPr lang="id-ID" sz="2400" b="1"/>
          </a:p>
        </p:txBody>
      </p:sp>
      <p:sp>
        <p:nvSpPr>
          <p:cNvPr id="5" name="Rectangle 4"/>
          <p:cNvSpPr/>
          <p:nvPr/>
        </p:nvSpPr>
        <p:spPr>
          <a:xfrm>
            <a:off x="179512" y="1340768"/>
            <a:ext cx="13316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1600" b="1" smtClean="0"/>
              <a:t>Isu strategis</a:t>
            </a:r>
            <a:endParaRPr lang="id-ID" sz="1600" b="1"/>
          </a:p>
        </p:txBody>
      </p:sp>
      <p:sp>
        <p:nvSpPr>
          <p:cNvPr id="6" name="Rectangle 5"/>
          <p:cNvSpPr/>
          <p:nvPr/>
        </p:nvSpPr>
        <p:spPr>
          <a:xfrm>
            <a:off x="1691680" y="1124744"/>
            <a:ext cx="3384376" cy="73866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400" smtClean="0"/>
              <a:t>Aksesibilitas pelayanan kesehatan dalam upaya meningkatkan derajat kesehatan masyarakat masih kurang</a:t>
            </a:r>
            <a:endParaRPr lang="id-ID" sz="1400"/>
          </a:p>
        </p:txBody>
      </p:sp>
      <p:sp>
        <p:nvSpPr>
          <p:cNvPr id="7" name="Rectangle 6"/>
          <p:cNvSpPr/>
          <p:nvPr/>
        </p:nvSpPr>
        <p:spPr>
          <a:xfrm>
            <a:off x="5436096" y="1124744"/>
            <a:ext cx="3707904" cy="73866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400" smtClean="0"/>
              <a:t>Kualitas dan cakupan pelayanan infrastruktur dasar dan strategis, moda transportasi, dan permukiman masih kurang</a:t>
            </a:r>
            <a:endParaRPr lang="id-ID" sz="1400"/>
          </a:p>
        </p:txBody>
      </p:sp>
      <p:sp>
        <p:nvSpPr>
          <p:cNvPr id="8" name="Rectangle 7"/>
          <p:cNvSpPr/>
          <p:nvPr/>
        </p:nvSpPr>
        <p:spPr>
          <a:xfrm>
            <a:off x="0" y="2420888"/>
            <a:ext cx="15841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1600" b="1" i="1" smtClean="0"/>
              <a:t>Common Goals</a:t>
            </a:r>
            <a:endParaRPr lang="id-ID" sz="1600" b="1"/>
          </a:p>
        </p:txBody>
      </p:sp>
      <p:sp>
        <p:nvSpPr>
          <p:cNvPr id="9" name="Rectangle 8"/>
          <p:cNvSpPr/>
          <p:nvPr/>
        </p:nvSpPr>
        <p:spPr>
          <a:xfrm>
            <a:off x="1691680" y="2257708"/>
            <a:ext cx="3384376" cy="584775"/>
          </a:xfrm>
          <a:prstGeom prst="rect">
            <a:avLst/>
          </a:prstGeom>
          <a:solidFill>
            <a:srgbClr val="92D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id-ID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CG 2 </a:t>
            </a:r>
            <a:r>
              <a:rPr lang="id-ID" b="1" smtClean="0"/>
              <a:t>- </a:t>
            </a:r>
            <a:r>
              <a:rPr lang="en-US" sz="1400" b="1" smtClean="0"/>
              <a:t>Peningkatan Aksesibilitas dan Kualitas Layanan Kesehatan</a:t>
            </a:r>
            <a:endParaRPr lang="id-ID" sz="1400"/>
          </a:p>
        </p:txBody>
      </p:sp>
      <p:sp>
        <p:nvSpPr>
          <p:cNvPr id="10" name="Rectangle 9"/>
          <p:cNvSpPr/>
          <p:nvPr/>
        </p:nvSpPr>
        <p:spPr>
          <a:xfrm>
            <a:off x="1691680" y="3380799"/>
            <a:ext cx="3384376" cy="12003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smtClean="0"/>
              <a:t>Meningkatnya upaya pencegahan, pemberantasan, pengendalian penyakit menular dan tidak menular serta Peningkatan Perilaku Hidup Bersih dan Sehat</a:t>
            </a:r>
            <a:endParaRPr lang="id-ID" sz="1400"/>
          </a:p>
        </p:txBody>
      </p:sp>
      <p:sp>
        <p:nvSpPr>
          <p:cNvPr id="11" name="Rectangle 10"/>
          <p:cNvSpPr/>
          <p:nvPr/>
        </p:nvSpPr>
        <p:spPr>
          <a:xfrm>
            <a:off x="5436096" y="2276872"/>
            <a:ext cx="3707904" cy="800219"/>
          </a:xfrm>
          <a:prstGeom prst="rect">
            <a:avLst/>
          </a:prstGeom>
          <a:solidFill>
            <a:srgbClr val="92D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id-ID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CG 6 </a:t>
            </a:r>
            <a:r>
              <a:rPr lang="id-ID" sz="1400" b="1" smtClean="0"/>
              <a:t>- </a:t>
            </a:r>
            <a:r>
              <a:rPr lang="en-US" sz="1400" b="1" smtClean="0"/>
              <a:t>Meningkatkan Pengelolaan Sumber Daya Alam, LIngkungan Hidup dan Kebencanaan</a:t>
            </a:r>
            <a:endParaRPr lang="id-ID" sz="1400"/>
          </a:p>
        </p:txBody>
      </p:sp>
      <p:sp>
        <p:nvSpPr>
          <p:cNvPr id="12" name="Rectangle 11"/>
          <p:cNvSpPr/>
          <p:nvPr/>
        </p:nvSpPr>
        <p:spPr>
          <a:xfrm>
            <a:off x="5508104" y="3429000"/>
            <a:ext cx="3635896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smtClean="0"/>
              <a:t>Meningkatnya kualitas udara dan air serta pengelolaan sampah terpadu</a:t>
            </a:r>
            <a:endParaRPr lang="id-ID" sz="1400"/>
          </a:p>
        </p:txBody>
      </p:sp>
      <p:sp>
        <p:nvSpPr>
          <p:cNvPr id="13" name="Rectangle 12"/>
          <p:cNvSpPr/>
          <p:nvPr/>
        </p:nvSpPr>
        <p:spPr>
          <a:xfrm>
            <a:off x="1691680" y="4581128"/>
            <a:ext cx="33843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smtClean="0"/>
              <a:t>Tematik 4</a:t>
            </a:r>
            <a:r>
              <a:rPr lang="en-US" smtClean="0"/>
              <a:t> </a:t>
            </a:r>
            <a:r>
              <a:rPr lang="en-US" sz="1400" smtClean="0"/>
              <a:t>: Pemberantasan Penyakit Menular dan Penyakit Tidak Menular serta Peningkatan Perilaku Hidup Bersih dan Sehat</a:t>
            </a:r>
            <a:endParaRPr lang="id-ID" sz="1400"/>
          </a:p>
        </p:txBody>
      </p:sp>
      <p:sp>
        <p:nvSpPr>
          <p:cNvPr id="14" name="Rectangle 13"/>
          <p:cNvSpPr/>
          <p:nvPr/>
        </p:nvSpPr>
        <p:spPr>
          <a:xfrm>
            <a:off x="1691680" y="5589240"/>
            <a:ext cx="3600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16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Output</a:t>
            </a:r>
            <a:r>
              <a:rPr lang="id-ID" sz="1600" b="1" smtClean="0"/>
              <a:t> </a:t>
            </a:r>
          </a:p>
          <a:p>
            <a:r>
              <a:rPr lang="id-ID" sz="1200" smtClean="0"/>
              <a:t>b. </a:t>
            </a:r>
            <a:r>
              <a:rPr lang="en-US" sz="1200" smtClean="0"/>
              <a:t>Terlaksananya komunikasi, informasi dan edukasi phbs</a:t>
            </a:r>
            <a:endParaRPr lang="id-ID" sz="1200" smtClean="0"/>
          </a:p>
          <a:p>
            <a:r>
              <a:rPr lang="id-ID" sz="1200" smtClean="0"/>
              <a:t>f. </a:t>
            </a:r>
            <a:r>
              <a:rPr lang="en-US" sz="1200" smtClean="0"/>
              <a:t>Terlaksananya upaya promotif dan preventif dalam rangka meningkatkan derajat kesehatan masyarakat</a:t>
            </a:r>
            <a:endParaRPr lang="id-ID" sz="1200"/>
          </a:p>
        </p:txBody>
      </p:sp>
      <p:sp>
        <p:nvSpPr>
          <p:cNvPr id="15" name="Rectangle 14"/>
          <p:cNvSpPr/>
          <p:nvPr/>
        </p:nvSpPr>
        <p:spPr>
          <a:xfrm>
            <a:off x="5436096" y="4005064"/>
            <a:ext cx="3707904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smtClean="0"/>
              <a:t>Tematik 2</a:t>
            </a:r>
            <a:r>
              <a:rPr lang="en-US" sz="1400" smtClean="0"/>
              <a:t>: Pengendalian Pencemaran Limbah Industri, Limbah Domestik dan Pengelolaan Sampah Regional</a:t>
            </a:r>
            <a:endParaRPr lang="id-ID" sz="1400"/>
          </a:p>
        </p:txBody>
      </p:sp>
      <p:sp>
        <p:nvSpPr>
          <p:cNvPr id="17" name="Rectangle 16"/>
          <p:cNvSpPr/>
          <p:nvPr/>
        </p:nvSpPr>
        <p:spPr>
          <a:xfrm>
            <a:off x="5436096" y="4725144"/>
            <a:ext cx="3707904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16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Output</a:t>
            </a:r>
            <a:r>
              <a:rPr lang="id-ID" sz="16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id-ID" sz="1200" smtClean="0"/>
              <a:t>e. </a:t>
            </a:r>
            <a:r>
              <a:rPr lang="en-US" sz="1200" smtClean="0"/>
              <a:t>Terfasilitasinya penanganan air limbah domestik melalui perluasan ketersediaan sarana dan prasarana pengolahan air limbah serta penyediaan instalasi pengolahan/penampungan air limbah komunal dan IPAL kawasan</a:t>
            </a:r>
            <a:endParaRPr lang="id-ID" sz="1200" smtClean="0"/>
          </a:p>
          <a:p>
            <a:r>
              <a:rPr lang="id-ID" sz="1200" smtClean="0"/>
              <a:t>f. </a:t>
            </a:r>
            <a:r>
              <a:rPr lang="en-US" sz="1200" smtClean="0"/>
              <a:t>Terlaksananya pembinaan dalam rangka peningkatan cakupan pelayanan persampahan, pengurangan timbulan sampah pada sumbernya dan meningkatnya kapasitas kelembagaan pengelolaan dan pemanfaatan sampah</a:t>
            </a:r>
            <a:endParaRPr lang="id-ID" sz="1200"/>
          </a:p>
        </p:txBody>
      </p:sp>
      <p:sp>
        <p:nvSpPr>
          <p:cNvPr id="18" name="TextBox 17"/>
          <p:cNvSpPr txBox="1"/>
          <p:nvPr/>
        </p:nvSpPr>
        <p:spPr>
          <a:xfrm>
            <a:off x="-32" y="-186616"/>
            <a:ext cx="24384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360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itchFamily="66" charset="0"/>
              </a:rPr>
              <a:t>mainstreaming</a:t>
            </a:r>
            <a:endParaRPr lang="id-ID" sz="360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stral" pitchFamily="66" charset="0"/>
            </a:endParaRPr>
          </a:p>
        </p:txBody>
      </p:sp>
      <p:sp>
        <p:nvSpPr>
          <p:cNvPr id="19" name="Oval 18"/>
          <p:cNvSpPr>
            <a:spLocks noChangeAspect="1"/>
          </p:cNvSpPr>
          <p:nvPr/>
        </p:nvSpPr>
        <p:spPr>
          <a:xfrm>
            <a:off x="1265720" y="745272"/>
            <a:ext cx="585216" cy="58521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b="1" smtClean="0">
                <a:solidFill>
                  <a:srgbClr val="FFFF00"/>
                </a:solidFill>
              </a:rPr>
              <a:t>2</a:t>
            </a:r>
            <a:endParaRPr lang="id-ID" b="1">
              <a:solidFill>
                <a:srgbClr val="FFFF00"/>
              </a:solidFill>
            </a:endParaRPr>
          </a:p>
        </p:txBody>
      </p:sp>
      <p:sp>
        <p:nvSpPr>
          <p:cNvPr id="20" name="Oval 19"/>
          <p:cNvSpPr>
            <a:spLocks noChangeAspect="1"/>
          </p:cNvSpPr>
          <p:nvPr/>
        </p:nvSpPr>
        <p:spPr>
          <a:xfrm>
            <a:off x="5087340" y="692696"/>
            <a:ext cx="591068" cy="59106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b="1" smtClean="0">
                <a:solidFill>
                  <a:srgbClr val="FFFF00"/>
                </a:solidFill>
              </a:rPr>
              <a:t>12</a:t>
            </a:r>
            <a:endParaRPr lang="id-ID" b="1">
              <a:solidFill>
                <a:srgbClr val="FFFF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39552" y="3810526"/>
            <a:ext cx="8470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d-ID" sz="1600" b="1" smtClean="0"/>
              <a:t>Sasaran</a:t>
            </a:r>
            <a:endParaRPr lang="id-ID" sz="1600"/>
          </a:p>
        </p:txBody>
      </p:sp>
      <p:sp>
        <p:nvSpPr>
          <p:cNvPr id="22" name="Oval 21"/>
          <p:cNvSpPr>
            <a:spLocks noChangeAspect="1"/>
          </p:cNvSpPr>
          <p:nvPr/>
        </p:nvSpPr>
        <p:spPr>
          <a:xfrm>
            <a:off x="1446200" y="3192539"/>
            <a:ext cx="360000" cy="360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b="1" smtClean="0">
                <a:solidFill>
                  <a:srgbClr val="FFFF00"/>
                </a:solidFill>
              </a:rPr>
              <a:t>4</a:t>
            </a:r>
            <a:endParaRPr lang="id-ID" b="1">
              <a:solidFill>
                <a:srgbClr val="FFFF00"/>
              </a:solidFill>
            </a:endParaRPr>
          </a:p>
        </p:txBody>
      </p:sp>
      <p:sp>
        <p:nvSpPr>
          <p:cNvPr id="23" name="Oval 22"/>
          <p:cNvSpPr>
            <a:spLocks noChangeAspect="1"/>
          </p:cNvSpPr>
          <p:nvPr/>
        </p:nvSpPr>
        <p:spPr>
          <a:xfrm>
            <a:off x="5293812" y="3212976"/>
            <a:ext cx="360000" cy="360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b="1" smtClean="0">
                <a:solidFill>
                  <a:srgbClr val="FFFF00"/>
                </a:solidFill>
              </a:rPr>
              <a:t>2</a:t>
            </a:r>
            <a:endParaRPr lang="id-ID" b="1">
              <a:solidFill>
                <a:srgbClr val="FFFF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460432" y="6488668"/>
            <a:ext cx="683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8295977-0CD6-4BB0-B888-B37037E33CC0}" type="slidenum">
              <a:rPr lang="id-ID" b="1" smtClean="0"/>
              <a:pPr algn="r"/>
              <a:t>41</a:t>
            </a:fld>
            <a:endParaRPr lang="id-ID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696"/>
          </a:xfrm>
          <a:solidFill>
            <a:srgbClr val="FFFF00"/>
          </a:solidFill>
        </p:spPr>
        <p:txBody>
          <a:bodyPr>
            <a:noAutofit/>
          </a:bodyPr>
          <a:lstStyle/>
          <a:p>
            <a:pPr algn="r"/>
            <a:r>
              <a:rPr lang="id-ID" sz="2000" b="1" dirty="0" smtClean="0"/>
              <a:t>PEMBANGUNAN SANITASI </a:t>
            </a:r>
            <a:r>
              <a:rPr lang="id-ID" sz="2000" b="1" smtClean="0"/>
              <a:t>JABAR MENURUT</a:t>
            </a:r>
            <a:br>
              <a:rPr lang="id-ID" sz="2000" b="1" smtClean="0"/>
            </a:br>
            <a:r>
              <a:rPr lang="id-ID" sz="2000" b="1" smtClean="0"/>
              <a:t>RENSTRA </a:t>
            </a:r>
            <a:r>
              <a:rPr lang="id-ID" sz="2000" b="1" dirty="0" smtClean="0">
                <a:solidFill>
                  <a:srgbClr val="0000FF"/>
                </a:solidFill>
              </a:rPr>
              <a:t>DISKIMRUM</a:t>
            </a:r>
            <a:r>
              <a:rPr lang="id-ID" sz="2000" b="1" dirty="0" smtClean="0"/>
              <a:t> JABAR </a:t>
            </a:r>
            <a:endParaRPr lang="id-ID" sz="2000" b="1" dirty="0"/>
          </a:p>
        </p:txBody>
      </p:sp>
      <p:sp>
        <p:nvSpPr>
          <p:cNvPr id="4" name="Rectangle 3"/>
          <p:cNvSpPr/>
          <p:nvPr/>
        </p:nvSpPr>
        <p:spPr>
          <a:xfrm>
            <a:off x="1080120" y="613137"/>
            <a:ext cx="73083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28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VISI Renstra</a:t>
            </a:r>
            <a:endParaRPr lang="id-ID" sz="2400" b="1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id-ID" sz="1600" b="1" i="1" smtClean="0"/>
              <a:t>“Terwujudnya Permukiman &amp; Perumahan Yang Produktif, Harmonis dan Berkelanjutan dalam Mendukung Jawa Barat yang Maju dan Sejahtera" </a:t>
            </a:r>
            <a:endParaRPr lang="id-ID" sz="1600" b="1" i="1"/>
          </a:p>
        </p:txBody>
      </p:sp>
      <p:sp>
        <p:nvSpPr>
          <p:cNvPr id="6" name="Rectangle 5"/>
          <p:cNvSpPr/>
          <p:nvPr/>
        </p:nvSpPr>
        <p:spPr>
          <a:xfrm>
            <a:off x="201276" y="2518556"/>
            <a:ext cx="2123728" cy="73866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id-ID" sz="1400" smtClean="0"/>
              <a:t>Mewujudkan lingkungan permukiman yang sehat, aman dan nyaman</a:t>
            </a:r>
          </a:p>
        </p:txBody>
      </p:sp>
      <p:sp>
        <p:nvSpPr>
          <p:cNvPr id="7" name="Rectangle 6"/>
          <p:cNvSpPr/>
          <p:nvPr/>
        </p:nvSpPr>
        <p:spPr>
          <a:xfrm>
            <a:off x="2731020" y="2532153"/>
            <a:ext cx="2952328" cy="73866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id-ID" sz="1400" smtClean="0"/>
              <a:t>Meningkatnya Kinerja Pengelolaan Air Limbah Domestik, Persampahan dan Drainase Perkotaan 	</a:t>
            </a:r>
          </a:p>
        </p:txBody>
      </p:sp>
      <p:sp>
        <p:nvSpPr>
          <p:cNvPr id="8" name="Rectangle 7"/>
          <p:cNvSpPr/>
          <p:nvPr/>
        </p:nvSpPr>
        <p:spPr>
          <a:xfrm>
            <a:off x="6012160" y="2546320"/>
            <a:ext cx="3059832" cy="73866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id-ID" sz="1400" smtClean="0"/>
              <a:t>P</a:t>
            </a:r>
            <a:r>
              <a:rPr lang="fi-FI" sz="1400" smtClean="0"/>
              <a:t>eningkatan prasana sanitasi pada kawasan yang memiliki area resiko sanitasi 	</a:t>
            </a:r>
          </a:p>
        </p:txBody>
      </p:sp>
      <p:sp>
        <p:nvSpPr>
          <p:cNvPr id="9" name="Rectangle 8"/>
          <p:cNvSpPr/>
          <p:nvPr/>
        </p:nvSpPr>
        <p:spPr>
          <a:xfrm>
            <a:off x="6012160" y="3429000"/>
            <a:ext cx="3058100" cy="73866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id-ID" sz="1400" smtClean="0"/>
              <a:t>Penanggulangan persampahan secara utuh mulai dari hulu (sumber timbulan) sampai hilir (pembuangan akhir) 	</a:t>
            </a:r>
          </a:p>
        </p:txBody>
      </p:sp>
      <p:sp>
        <p:nvSpPr>
          <p:cNvPr id="10" name="Rectangle 9"/>
          <p:cNvSpPr/>
          <p:nvPr/>
        </p:nvSpPr>
        <p:spPr>
          <a:xfrm>
            <a:off x="6004428" y="4306112"/>
            <a:ext cx="3060000" cy="95410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id-ID" sz="1400" smtClean="0"/>
              <a:t>Meningkatkan cakupan pelayanan prasarana dan sarana drainase perkotaan; Drainase berwawasan Lingkungan 	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79512" y="5571817"/>
            <a:ext cx="2160240" cy="116955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sv-SE" sz="1400" smtClean="0"/>
              <a:t>Meningkatkan kesehatan masyarakat dan kualitas lingkungan serta menjadikan sampah sebagai sumberdaya 	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699792" y="5571817"/>
            <a:ext cx="3024336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id-ID" sz="1400" smtClean="0"/>
              <a:t>Mengurangi timbulan sampah di sumber dengan program 3R 	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012160" y="5589240"/>
            <a:ext cx="3060000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id-ID" sz="1400" smtClean="0"/>
              <a:t>Memfasilitasi penyediaan prasarana dan sarana pengolahan sampah pola 3R 	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4302" y="2073864"/>
            <a:ext cx="1047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2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Tujuan</a:t>
            </a:r>
            <a:endParaRPr lang="id-ID" sz="24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17728" y="2060848"/>
            <a:ext cx="11782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2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Sasaran</a:t>
            </a:r>
            <a:endParaRPr lang="id-ID" sz="24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84168" y="2073864"/>
            <a:ext cx="14352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2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Kebijakan</a:t>
            </a:r>
            <a:endParaRPr lang="id-ID" sz="24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Oval 16"/>
          <p:cNvSpPr>
            <a:spLocks noChangeAspect="1"/>
          </p:cNvSpPr>
          <p:nvPr/>
        </p:nvSpPr>
        <p:spPr>
          <a:xfrm>
            <a:off x="0" y="2276872"/>
            <a:ext cx="360000" cy="36000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b="1" smtClean="0">
                <a:solidFill>
                  <a:srgbClr val="FFFF00"/>
                </a:solidFill>
              </a:rPr>
              <a:t>1</a:t>
            </a:r>
            <a:endParaRPr lang="id-ID" b="1">
              <a:solidFill>
                <a:srgbClr val="FFFF00"/>
              </a:solidFill>
            </a:endParaRPr>
          </a:p>
        </p:txBody>
      </p:sp>
      <p:sp>
        <p:nvSpPr>
          <p:cNvPr id="18" name="Oval 17"/>
          <p:cNvSpPr>
            <a:spLocks noChangeAspect="1"/>
          </p:cNvSpPr>
          <p:nvPr/>
        </p:nvSpPr>
        <p:spPr>
          <a:xfrm>
            <a:off x="-7016" y="5283785"/>
            <a:ext cx="360000" cy="36000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b="1" smtClean="0">
                <a:solidFill>
                  <a:srgbClr val="FFFF00"/>
                </a:solidFill>
              </a:rPr>
              <a:t>2</a:t>
            </a:r>
            <a:endParaRPr lang="id-ID" b="1">
              <a:solidFill>
                <a:srgbClr val="FFFF00"/>
              </a:solidFill>
            </a:endParaRPr>
          </a:p>
        </p:txBody>
      </p:sp>
      <p:sp>
        <p:nvSpPr>
          <p:cNvPr id="20" name="Diamond 19"/>
          <p:cNvSpPr>
            <a:spLocks noChangeAspect="1"/>
          </p:cNvSpPr>
          <p:nvPr/>
        </p:nvSpPr>
        <p:spPr>
          <a:xfrm>
            <a:off x="2426508" y="2217880"/>
            <a:ext cx="472372" cy="472372"/>
          </a:xfrm>
          <a:prstGeom prst="diamond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b="1" smtClean="0">
                <a:solidFill>
                  <a:schemeClr val="tx1"/>
                </a:solidFill>
              </a:rPr>
              <a:t>2</a:t>
            </a:r>
            <a:endParaRPr lang="id-ID" b="1">
              <a:solidFill>
                <a:schemeClr val="tx1"/>
              </a:solidFill>
            </a:endParaRPr>
          </a:p>
        </p:txBody>
      </p:sp>
      <p:sp>
        <p:nvSpPr>
          <p:cNvPr id="21" name="Diamond 20"/>
          <p:cNvSpPr>
            <a:spLocks noChangeAspect="1"/>
          </p:cNvSpPr>
          <p:nvPr/>
        </p:nvSpPr>
        <p:spPr>
          <a:xfrm>
            <a:off x="2411760" y="5228713"/>
            <a:ext cx="472372" cy="472372"/>
          </a:xfrm>
          <a:prstGeom prst="diamond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b="1" smtClean="0">
                <a:solidFill>
                  <a:schemeClr val="tx1"/>
                </a:solidFill>
              </a:rPr>
              <a:t>1</a:t>
            </a:r>
            <a:endParaRPr lang="id-ID" b="1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808639" y="2249108"/>
            <a:ext cx="301686" cy="369332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id-ID" b="1" smtClean="0"/>
              <a:t>1</a:t>
            </a:r>
            <a:endParaRPr lang="id-ID" b="1"/>
          </a:p>
        </p:txBody>
      </p:sp>
      <p:sp>
        <p:nvSpPr>
          <p:cNvPr id="23" name="TextBox 22"/>
          <p:cNvSpPr txBox="1"/>
          <p:nvPr/>
        </p:nvSpPr>
        <p:spPr>
          <a:xfrm>
            <a:off x="5796136" y="3203684"/>
            <a:ext cx="301686" cy="369332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id-ID" b="1" smtClean="0"/>
              <a:t>2</a:t>
            </a:r>
            <a:endParaRPr lang="id-ID" b="1"/>
          </a:p>
        </p:txBody>
      </p:sp>
      <p:sp>
        <p:nvSpPr>
          <p:cNvPr id="24" name="TextBox 23"/>
          <p:cNvSpPr txBox="1"/>
          <p:nvPr/>
        </p:nvSpPr>
        <p:spPr>
          <a:xfrm>
            <a:off x="5796136" y="4008788"/>
            <a:ext cx="301686" cy="369332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id-ID" b="1" smtClean="0"/>
              <a:t>3</a:t>
            </a:r>
            <a:endParaRPr lang="id-ID" b="1"/>
          </a:p>
        </p:txBody>
      </p:sp>
      <p:pic>
        <p:nvPicPr>
          <p:cNvPr id="25" name="Picture 24"/>
          <p:cNvPicPr/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0" y="1"/>
            <a:ext cx="1357290" cy="1357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0000" endA="300" endPos="90000" dist="50800" dir="5400000" sy="-100000" algn="bl" rotWithShape="0"/>
          </a:effectLst>
        </p:spPr>
      </p:pic>
      <p:sp>
        <p:nvSpPr>
          <p:cNvPr id="5" name="Rectangle 4"/>
          <p:cNvSpPr/>
          <p:nvPr/>
        </p:nvSpPr>
        <p:spPr>
          <a:xfrm>
            <a:off x="35496" y="1412776"/>
            <a:ext cx="882047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Misi 2</a:t>
            </a:r>
          </a:p>
          <a:p>
            <a:r>
              <a:rPr lang="id-ID" b="1" smtClean="0"/>
              <a:t>Meningkatkan Ketersediaan dan Kualitas Prasarana dan Sarana Permukiman 	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810884" y="5304932"/>
            <a:ext cx="301686" cy="369332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id-ID" b="1" smtClean="0"/>
              <a:t>1</a:t>
            </a:r>
            <a:endParaRPr lang="id-ID" b="1"/>
          </a:p>
        </p:txBody>
      </p:sp>
      <p:sp>
        <p:nvSpPr>
          <p:cNvPr id="27" name="TextBox 26"/>
          <p:cNvSpPr txBox="1"/>
          <p:nvPr/>
        </p:nvSpPr>
        <p:spPr>
          <a:xfrm>
            <a:off x="8460432" y="6488668"/>
            <a:ext cx="683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8295977-0CD6-4BB0-B888-B37037E33CC0}" type="slidenum">
              <a:rPr lang="id-ID" b="1" smtClean="0"/>
              <a:pPr algn="r"/>
              <a:t>42</a:t>
            </a:fld>
            <a:endParaRPr lang="id-ID" b="1"/>
          </a:p>
        </p:txBody>
      </p:sp>
    </p:spTree>
    <p:extLst>
      <p:ext uri="{BB962C8B-B14F-4D97-AF65-F5344CB8AC3E}">
        <p14:creationId xmlns:p14="http://schemas.microsoft.com/office/powerpoint/2010/main" val="927092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:\My Documents\My Pictures\Logo Pokja AMPL-SANITASI Jaba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" y="0"/>
            <a:ext cx="1981751" cy="1285860"/>
          </a:xfrm>
          <a:prstGeom prst="rect">
            <a:avLst/>
          </a:prstGeom>
          <a:noFill/>
        </p:spPr>
      </p:pic>
      <p:pic>
        <p:nvPicPr>
          <p:cNvPr id="3" name="Picture 2"/>
          <p:cNvPicPr/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5572132" y="285733"/>
            <a:ext cx="3571868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0000" endA="300" endPos="90000" dist="50800" dir="5400000" sy="-100000" algn="bl" rotWithShape="0"/>
          </a:effectLst>
        </p:spPr>
      </p:pic>
      <p:pic>
        <p:nvPicPr>
          <p:cNvPr id="4" name="Picture 2" descr="http://www.volarefm.com/wp-content/uploads/2012/01/keran.jp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2786050" y="285733"/>
            <a:ext cx="2786058" cy="2857520"/>
          </a:xfrm>
          <a:prstGeom prst="rect">
            <a:avLst/>
          </a:prstGeom>
          <a:noFill/>
          <a:effectLst>
            <a:reflection blurRad="6350" stA="50000" endA="300" endPos="90000" dist="508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0" y="5249962"/>
            <a:ext cx="9144000" cy="70788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</a:rPr>
              <a:t>Pembangunan </a:t>
            </a:r>
            <a:r>
              <a:rPr lang="en-US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</a:rPr>
              <a:t>Sanitasi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</a:rPr>
              <a:t> </a:t>
            </a:r>
            <a:r>
              <a:rPr lang="en-US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</a:rPr>
              <a:t>Jawa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</a:rPr>
              <a:t> Barat </a:t>
            </a:r>
            <a:r>
              <a:rPr 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</a:rPr>
              <a:t>2015</a:t>
            </a:r>
            <a:endParaRPr lang="id-ID" sz="4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nard MT Condense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9632" y="0"/>
            <a:ext cx="7884368" cy="830997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id-ID" sz="2400" b="1" smtClean="0">
                <a:solidFill>
                  <a:schemeClr val="bg1"/>
                </a:solidFill>
              </a:rPr>
              <a:t>Program Bantuan Keuangan Pembangunan Sanitasi untuk Menunjang Anggaran Fungsi Kesehatan</a:t>
            </a:r>
            <a:endParaRPr lang="id-ID" sz="2400" b="1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52120" y="1055638"/>
            <a:ext cx="3259162" cy="107721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id-ID" b="1" smtClean="0"/>
              <a:t>Pembangunan Sanitasi Komunal</a:t>
            </a:r>
          </a:p>
          <a:p>
            <a:pPr algn="ctr"/>
            <a:r>
              <a:rPr lang="id-ID" sz="28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611,7 Milyar</a:t>
            </a:r>
          </a:p>
          <a:p>
            <a:pPr algn="ctr"/>
            <a:r>
              <a:rPr lang="id-ID" b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 560 Desa (1.120 Titik)</a:t>
            </a:r>
            <a:endParaRPr lang="id-ID" b="1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1" descr="D:\My Documents\My Pictures\Logo Pokja AMPL-SANITASI Jaba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1259632" cy="817313"/>
          </a:xfrm>
          <a:prstGeom prst="rect">
            <a:avLst/>
          </a:prstGeom>
          <a:noFill/>
        </p:spPr>
      </p:pic>
      <p:pic>
        <p:nvPicPr>
          <p:cNvPr id="15" name="Picture 14"/>
          <p:cNvPicPr/>
          <p:nvPr/>
        </p:nvPicPr>
        <p:blipFill>
          <a:blip r:embed="rId4" cstate="print"/>
          <a:srcRect b="16838"/>
          <a:stretch>
            <a:fillRect/>
          </a:stretch>
        </p:blipFill>
        <p:spPr bwMode="auto">
          <a:xfrm>
            <a:off x="63260" y="4509120"/>
            <a:ext cx="2340000" cy="165618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/>
          <p:cNvPicPr>
            <a:picLocks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83770" y="2942413"/>
            <a:ext cx="2052000" cy="1224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760" y="2708920"/>
            <a:ext cx="2340000" cy="172819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/>
          <p:cNvPicPr>
            <a:picLocks/>
          </p:cNvPicPr>
          <p:nvPr/>
        </p:nvPicPr>
        <p:blipFill>
          <a:blip r:embed="rId7" cstate="print"/>
          <a:srcRect b="51737"/>
          <a:stretch>
            <a:fillRect/>
          </a:stretch>
        </p:blipFill>
        <p:spPr bwMode="auto">
          <a:xfrm>
            <a:off x="2483768" y="4235836"/>
            <a:ext cx="2052000" cy="1224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3026" name="Picture 2" descr="http://www.michaelmaunder.com.au/images/arrow-down-png24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2017032" flipH="1">
            <a:off x="3654408" y="979751"/>
            <a:ext cx="2159362" cy="132391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2" descr="http://www.clker.com/cliparts/x/F/B/3/r/a/right-arrow-hi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5400000">
            <a:off x="6861016" y="2189624"/>
            <a:ext cx="534536" cy="504056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5689932" y="2669431"/>
            <a:ext cx="291451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b="1" i="1" smtClean="0">
                <a:solidFill>
                  <a:schemeClr val="accent2">
                    <a:lumMod val="75000"/>
                  </a:schemeClr>
                </a:solidFill>
                <a:latin typeface="Kristen ITC" pitchFamily="66" charset="0"/>
              </a:rPr>
              <a:t>Basis Perencanaan</a:t>
            </a:r>
          </a:p>
          <a:p>
            <a:pPr algn="ctr"/>
            <a:r>
              <a:rPr lang="id-ID" sz="1600" b="1" smtClean="0">
                <a:solidFill>
                  <a:schemeClr val="accent2">
                    <a:lumMod val="75000"/>
                  </a:schemeClr>
                </a:solidFill>
              </a:rPr>
              <a:t>Pokja Sanitasi Kabupaten/Kota</a:t>
            </a:r>
            <a:endParaRPr lang="id-ID" sz="1600" b="1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21155562">
            <a:off x="5283458" y="3311712"/>
            <a:ext cx="733634" cy="10308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Rectangle 21"/>
          <p:cNvSpPr/>
          <p:nvPr/>
        </p:nvSpPr>
        <p:spPr>
          <a:xfrm>
            <a:off x="6228184" y="3212976"/>
            <a:ext cx="2915816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d-ID" sz="1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Buku Putih Sanitasi</a:t>
            </a:r>
            <a:r>
              <a:rPr lang="id-ID" sz="1100" smtClean="0"/>
              <a:t> </a:t>
            </a:r>
            <a:r>
              <a:rPr lang="id-ID" sz="1050" smtClean="0"/>
              <a:t>memotret kondisi sanitasi dari berbagai aspek (tidak hanya aspek teknis semata). Analisis akar masalah yang sebenarnya yang dipaparkan dalam BPS adalah untuk memberikan dasar, atau justifikasi, mengapa diperlukan langkah-langkah perbaikan sanitasi. </a:t>
            </a:r>
            <a:endParaRPr lang="id-ID" sz="1100" smtClean="0"/>
          </a:p>
        </p:txBody>
      </p:sp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454064">
            <a:off x="5352898" y="4464890"/>
            <a:ext cx="737790" cy="104329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Rectangle 23"/>
          <p:cNvSpPr/>
          <p:nvPr/>
        </p:nvSpPr>
        <p:spPr>
          <a:xfrm>
            <a:off x="6228184" y="4607838"/>
            <a:ext cx="2915816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d-ID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Strategi Sanitasi Kab/Kota </a:t>
            </a:r>
            <a:r>
              <a:rPr lang="id-ID" sz="1050" dirty="0" smtClean="0"/>
              <a:t>memuat kerangka pengembangan sanitasi di Kabupaten/ Kota.</a:t>
            </a:r>
          </a:p>
        </p:txBody>
      </p:sp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21126505">
            <a:off x="5433982" y="5580541"/>
            <a:ext cx="756495" cy="107031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6" name="Rectangle 25"/>
          <p:cNvSpPr/>
          <p:nvPr/>
        </p:nvSpPr>
        <p:spPr>
          <a:xfrm>
            <a:off x="6228184" y="5284946"/>
            <a:ext cx="2915816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d-ID" sz="1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Memorandum Program Sanitasi </a:t>
            </a:r>
            <a:r>
              <a:rPr lang="id-ID" sz="1050" smtClean="0"/>
              <a:t>merupakan tindak lanjut dari Strategi Sanitasi Kab/Kota (SSK), yaitu penjabaran lebih lanjut dari visi dan misi sanitasi kab/kota, strategi dan kebijakan sanitasi kab/kota, serta arahan program/ kegiatan selama 5 (lima) tahun mendatang, termasuk  aspek pendanaan  yang bersumber dari anggaran pemerintah  maupun pendanaan</a:t>
            </a:r>
            <a:r>
              <a:rPr lang="sv-SE" sz="1050" smtClean="0"/>
              <a:t> alternatif.</a:t>
            </a:r>
            <a:endParaRPr lang="id-ID" sz="900" i="1" smtClean="0">
              <a:solidFill>
                <a:srgbClr val="FF0000"/>
              </a:solidFill>
            </a:endParaRPr>
          </a:p>
        </p:txBody>
      </p:sp>
      <p:pic>
        <p:nvPicPr>
          <p:cNvPr id="27" name="Picture 26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483768" y="5531980"/>
            <a:ext cx="2052000" cy="1224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3" name="Group 12"/>
          <p:cNvGrpSpPr/>
          <p:nvPr/>
        </p:nvGrpSpPr>
        <p:grpSpPr>
          <a:xfrm>
            <a:off x="107504" y="764704"/>
            <a:ext cx="3744416" cy="2160240"/>
            <a:chOff x="107504" y="908720"/>
            <a:chExt cx="4248472" cy="2304256"/>
          </a:xfrm>
        </p:grpSpPr>
        <p:sp>
          <p:nvSpPr>
            <p:cNvPr id="5" name="Oval 4"/>
            <p:cNvSpPr/>
            <p:nvPr/>
          </p:nvSpPr>
          <p:spPr>
            <a:xfrm>
              <a:off x="107504" y="908720"/>
              <a:ext cx="4248472" cy="2304256"/>
            </a:xfrm>
            <a:prstGeom prst="ellipse">
              <a:avLst/>
            </a:prstGeom>
            <a:solidFill>
              <a:srgbClr val="FAC090">
                <a:alpha val="50196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64969" y="1268760"/>
              <a:ext cx="3458959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d-ID" sz="2000" b="1" smtClean="0"/>
                <a:t>Anggaran Fungsi Kesehatan</a:t>
              </a:r>
            </a:p>
            <a:p>
              <a:pPr algn="ctr"/>
              <a:r>
                <a:rPr lang="id-ID" sz="4000" b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2,4 Trilyun</a:t>
              </a:r>
            </a:p>
            <a:p>
              <a:pPr algn="ctr"/>
              <a:r>
                <a:rPr lang="id-ID" sz="2000" b="1" smtClean="0">
                  <a:solidFill>
                    <a:schemeClr val="accent1">
                      <a:lumMod val="75000"/>
                    </a:schemeClr>
                  </a:solidFill>
                </a:rPr>
                <a:t>(10,02 % dari Total APBD 2015)</a:t>
              </a:r>
              <a:endParaRPr lang="id-ID" sz="2000" b="1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8460432" y="6488668"/>
            <a:ext cx="683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8295977-0CD6-4BB0-B888-B37037E33CC0}" type="slidenum">
              <a:rPr lang="id-ID" b="1" smtClean="0">
                <a:solidFill>
                  <a:prstClr val="black"/>
                </a:solidFill>
              </a:rPr>
              <a:pPr algn="r"/>
              <a:t>44</a:t>
            </a:fld>
            <a:endParaRPr lang="id-ID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56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457200"/>
            <a:ext cx="91440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500430" y="14"/>
            <a:ext cx="5638808" cy="307777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>
            <a:spAutoFit/>
          </a:bodyPr>
          <a:lstStyle/>
          <a:p>
            <a:pPr algn="r">
              <a:defRPr/>
            </a:pPr>
            <a:endParaRPr lang="id-ID" sz="1400" b="1" i="1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220578"/>
            <a:ext cx="8964488" cy="400110"/>
          </a:xfrm>
          <a:prstGeom prst="rect">
            <a:avLst/>
          </a:prstGeom>
          <a:solidFill>
            <a:schemeClr val="accent6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id-ID" sz="2000" b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KESEPAKATAN multipihak SASARAN PEMBANGUNAN SANITASI (di Areal Resiko)</a:t>
            </a:r>
            <a:endParaRPr lang="en-US" sz="2000" b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61" name="TextBox 25"/>
          <p:cNvSpPr txBox="1">
            <a:spLocks noChangeArrowheads="1"/>
          </p:cNvSpPr>
          <p:nvPr/>
        </p:nvSpPr>
        <p:spPr bwMode="auto">
          <a:xfrm>
            <a:off x="5334000" y="5769114"/>
            <a:ext cx="342902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i="1" smtClean="0">
                <a:solidFill>
                  <a:prstClr val="black"/>
                </a:solidFill>
              </a:rPr>
              <a:t>Sumber:</a:t>
            </a:r>
            <a:endParaRPr lang="id-ID" sz="1000" i="1" smtClean="0">
              <a:solidFill>
                <a:prstClr val="black"/>
              </a:solidFill>
            </a:endParaRPr>
          </a:p>
          <a:p>
            <a:r>
              <a:rPr lang="en-US" sz="1000" i="1" smtClean="0">
                <a:solidFill>
                  <a:prstClr val="black"/>
                </a:solidFill>
              </a:rPr>
              <a:t>Studi EHRA</a:t>
            </a:r>
            <a:r>
              <a:rPr lang="id-ID" sz="1000" i="1" smtClean="0">
                <a:solidFill>
                  <a:prstClr val="black"/>
                </a:solidFill>
              </a:rPr>
              <a:t> (Environment Health Risk Asessment)</a:t>
            </a:r>
            <a:r>
              <a:rPr lang="en-US" sz="1000" i="1" smtClean="0">
                <a:solidFill>
                  <a:prstClr val="black"/>
                </a:solidFill>
              </a:rPr>
              <a:t>, </a:t>
            </a:r>
            <a:r>
              <a:rPr lang="en-US" sz="1000" i="1">
                <a:solidFill>
                  <a:prstClr val="black"/>
                </a:solidFill>
              </a:rPr>
              <a:t>Buku Putih Sanitasi </a:t>
            </a:r>
            <a:r>
              <a:rPr lang="id-ID" sz="1000" i="1" smtClean="0">
                <a:solidFill>
                  <a:prstClr val="black"/>
                </a:solidFill>
              </a:rPr>
              <a:t>(BPS) </a:t>
            </a:r>
            <a:r>
              <a:rPr lang="en-US" sz="1000" i="1" smtClean="0">
                <a:solidFill>
                  <a:prstClr val="black"/>
                </a:solidFill>
              </a:rPr>
              <a:t>Program PPSP 2010-101</a:t>
            </a:r>
            <a:r>
              <a:rPr lang="id-ID" sz="1000" i="1" smtClean="0">
                <a:solidFill>
                  <a:prstClr val="black"/>
                </a:solidFill>
              </a:rPr>
              <a:t>4, Pokja AMPL/Sanitasi Kab/Kota se-Jawa Barat. Masih terus diupdate.</a:t>
            </a:r>
            <a:endParaRPr lang="id-ID" sz="1000" i="1">
              <a:solidFill>
                <a:prstClr val="black"/>
              </a:solidFill>
            </a:endParaRPr>
          </a:p>
        </p:txBody>
      </p:sp>
      <p:pic>
        <p:nvPicPr>
          <p:cNvPr id="36" name="Picture 1" descr="D:\My Documents\My Pictures\Logo Pokja AMPL-SANITASI Jaba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44408" y="6291942"/>
            <a:ext cx="872403" cy="566058"/>
          </a:xfrm>
          <a:prstGeom prst="rect">
            <a:avLst/>
          </a:prstGeom>
          <a:noFill/>
        </p:spPr>
      </p:pic>
      <p:pic>
        <p:nvPicPr>
          <p:cNvPr id="28" name="Picture 2" descr="D:\Geodatabase JDSN-IDSD Jabar\3 Image Publications\04 For Bappeda\37 Area Resiko Sanitas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20688"/>
            <a:ext cx="5333999" cy="4226184"/>
          </a:xfrm>
          <a:prstGeom prst="rect">
            <a:avLst/>
          </a:prstGeom>
          <a:noFill/>
        </p:spPr>
      </p:pic>
      <p:graphicFrame>
        <p:nvGraphicFramePr>
          <p:cNvPr id="26" name="Table 25"/>
          <p:cNvGraphicFramePr>
            <a:graphicFrameLocks noGrp="1"/>
          </p:cNvGraphicFramePr>
          <p:nvPr/>
        </p:nvGraphicFramePr>
        <p:xfrm>
          <a:off x="5334000" y="685800"/>
          <a:ext cx="3686688" cy="5029697"/>
        </p:xfrm>
        <a:graphic>
          <a:graphicData uri="http://schemas.openxmlformats.org/drawingml/2006/table">
            <a:tbl>
              <a:tblPr/>
              <a:tblGrid>
                <a:gridCol w="278195"/>
                <a:gridCol w="1157265"/>
                <a:gridCol w="785989"/>
                <a:gridCol w="627040"/>
                <a:gridCol w="838199"/>
              </a:tblGrid>
              <a:tr h="95095">
                <a:tc>
                  <a:txBody>
                    <a:bodyPr/>
                    <a:lstStyle/>
                    <a:p>
                      <a:pPr algn="ctr" fontAlgn="b"/>
                      <a:r>
                        <a:rPr lang="id-ID" sz="1100" b="1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No. </a:t>
                      </a:r>
                    </a:p>
                  </a:txBody>
                  <a:tcPr marL="4751" marR="4751" marT="47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100" b="1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Kabupaten/Kota</a:t>
                      </a:r>
                    </a:p>
                  </a:txBody>
                  <a:tcPr marL="4751" marR="4751" marT="47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d-ID" sz="1100" b="1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Desa Resiko Sanitasi</a:t>
                      </a:r>
                    </a:p>
                  </a:txBody>
                  <a:tcPr marL="4751" marR="4751" marT="47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100" b="1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Hasil Studi</a:t>
                      </a:r>
                    </a:p>
                  </a:txBody>
                  <a:tcPr marL="4751" marR="4751" marT="47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95336">
                <a:tc>
                  <a:txBody>
                    <a:bodyPr/>
                    <a:lstStyle/>
                    <a:p>
                      <a:pPr algn="ctr" fontAlgn="b"/>
                      <a:r>
                        <a:rPr lang="id-ID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4751" marR="4751" marT="47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Kab. Bogor</a:t>
                      </a:r>
                    </a:p>
                  </a:txBody>
                  <a:tcPr marL="4751" marR="4751" marT="47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       </a:t>
                      </a:r>
                      <a:r>
                        <a:rPr lang="id-ID" sz="1100" b="0" i="0" u="none" strike="noStrike" smtClean="0">
                          <a:solidFill>
                            <a:srgbClr val="000000"/>
                          </a:solidFill>
                          <a:latin typeface="Calibri"/>
                        </a:rPr>
                        <a:t>20 </a:t>
                      </a:r>
                      <a:endParaRPr lang="id-ID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751" marR="4751" marT="47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Desa </a:t>
                      </a:r>
                    </a:p>
                  </a:txBody>
                  <a:tcPr marL="4751" marR="4751" marT="47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EHRA 2012</a:t>
                      </a:r>
                    </a:p>
                  </a:txBody>
                  <a:tcPr marL="4751" marR="4751" marT="47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</a:tr>
              <a:tr h="95336">
                <a:tc>
                  <a:txBody>
                    <a:bodyPr/>
                    <a:lstStyle/>
                    <a:p>
                      <a:pPr algn="ctr" fontAlgn="b"/>
                      <a:r>
                        <a:rPr lang="id-ID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4751" marR="4751" marT="47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Kab. Sukabumi</a:t>
                      </a:r>
                    </a:p>
                  </a:txBody>
                  <a:tcPr marL="4751" marR="4751" marT="47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    </a:t>
                      </a:r>
                      <a:r>
                        <a:rPr lang="id-ID" sz="1100" b="0" i="0" u="none" strike="noStrike" smtClean="0">
                          <a:solidFill>
                            <a:srgbClr val="000000"/>
                          </a:solidFill>
                          <a:latin typeface="Calibri"/>
                        </a:rPr>
                        <a:t>216 </a:t>
                      </a:r>
                      <a:endParaRPr lang="id-ID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751" marR="4751" marT="47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Desa </a:t>
                      </a:r>
                    </a:p>
                  </a:txBody>
                  <a:tcPr marL="4751" marR="4751" marT="47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EHRA 2013</a:t>
                      </a:r>
                    </a:p>
                  </a:txBody>
                  <a:tcPr marL="4751" marR="4751" marT="47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6DDE8"/>
                    </a:solidFill>
                  </a:tcPr>
                </a:tc>
              </a:tr>
              <a:tr h="95336">
                <a:tc>
                  <a:txBody>
                    <a:bodyPr/>
                    <a:lstStyle/>
                    <a:p>
                      <a:pPr algn="ctr" fontAlgn="b"/>
                      <a:r>
                        <a:rPr lang="id-ID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4751" marR="4751" marT="47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Kab. Cianjur</a:t>
                      </a:r>
                    </a:p>
                  </a:txBody>
                  <a:tcPr marL="4751" marR="4751" marT="47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       </a:t>
                      </a:r>
                      <a:r>
                        <a:rPr lang="id-ID" sz="1100" b="0" i="0" u="none" strike="noStrike" smtClean="0">
                          <a:solidFill>
                            <a:srgbClr val="000000"/>
                          </a:solidFill>
                          <a:latin typeface="Calibri"/>
                        </a:rPr>
                        <a:t>35 </a:t>
                      </a:r>
                      <a:endParaRPr lang="id-ID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751" marR="4751" marT="47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Desa </a:t>
                      </a:r>
                    </a:p>
                  </a:txBody>
                  <a:tcPr marL="4751" marR="4751" marT="47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EHRA 2013</a:t>
                      </a:r>
                    </a:p>
                  </a:txBody>
                  <a:tcPr marL="4751" marR="4751" marT="47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6DDE8"/>
                    </a:solidFill>
                  </a:tcPr>
                </a:tc>
              </a:tr>
              <a:tr h="95336">
                <a:tc>
                  <a:txBody>
                    <a:bodyPr/>
                    <a:lstStyle/>
                    <a:p>
                      <a:pPr algn="ctr" fontAlgn="b"/>
                      <a:r>
                        <a:rPr lang="id-ID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4751" marR="4751" marT="47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Kab. Bandung</a:t>
                      </a:r>
                    </a:p>
                  </a:txBody>
                  <a:tcPr marL="4751" marR="4751" marT="47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       </a:t>
                      </a:r>
                      <a:r>
                        <a:rPr lang="id-ID" sz="1100" b="0" i="0" u="none" strike="noStrike" smtClean="0">
                          <a:solidFill>
                            <a:srgbClr val="000000"/>
                          </a:solidFill>
                          <a:latin typeface="Calibri"/>
                        </a:rPr>
                        <a:t>94 </a:t>
                      </a:r>
                      <a:endParaRPr lang="id-ID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751" marR="4751" marT="47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Desa </a:t>
                      </a:r>
                    </a:p>
                  </a:txBody>
                  <a:tcPr marL="4751" marR="4751" marT="47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EHRA 2013</a:t>
                      </a:r>
                    </a:p>
                  </a:txBody>
                  <a:tcPr marL="4751" marR="4751" marT="47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6DDE8"/>
                    </a:solidFill>
                  </a:tcPr>
                </a:tc>
              </a:tr>
              <a:tr h="187570">
                <a:tc>
                  <a:txBody>
                    <a:bodyPr/>
                    <a:lstStyle/>
                    <a:p>
                      <a:pPr algn="ctr" fontAlgn="b"/>
                      <a:r>
                        <a:rPr lang="id-ID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4751" marR="4751" marT="47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Kab. Bandung Barat</a:t>
                      </a:r>
                    </a:p>
                  </a:txBody>
                  <a:tcPr marL="4751" marR="4751" marT="47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100" b="0" i="0" u="none" strike="noStrike" smtClean="0">
                          <a:solidFill>
                            <a:srgbClr val="000000"/>
                          </a:solidFill>
                          <a:latin typeface="Calibri"/>
                        </a:rPr>
                        <a:t>63                    </a:t>
                      </a:r>
                      <a:endParaRPr lang="id-ID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751" marR="4751" marT="47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Desa </a:t>
                      </a:r>
                    </a:p>
                  </a:txBody>
                  <a:tcPr marL="4751" marR="4751" marT="47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EHRA 2013</a:t>
                      </a:r>
                    </a:p>
                  </a:txBody>
                  <a:tcPr marL="4751" marR="4751" marT="47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6DDE8"/>
                    </a:solidFill>
                  </a:tcPr>
                </a:tc>
              </a:tr>
              <a:tr h="95336">
                <a:tc>
                  <a:txBody>
                    <a:bodyPr/>
                    <a:lstStyle/>
                    <a:p>
                      <a:pPr algn="ctr" fontAlgn="b"/>
                      <a:r>
                        <a:rPr lang="id-ID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4751" marR="4751" marT="47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Kab. Garut</a:t>
                      </a:r>
                    </a:p>
                  </a:txBody>
                  <a:tcPr marL="4751" marR="4751" marT="47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    </a:t>
                      </a:r>
                      <a:r>
                        <a:rPr lang="id-ID" sz="1100" b="0" i="0" u="none" strike="noStrike" smtClean="0">
                          <a:solidFill>
                            <a:srgbClr val="000000"/>
                          </a:solidFill>
                          <a:latin typeface="Calibri"/>
                        </a:rPr>
                        <a:t>182 </a:t>
                      </a:r>
                      <a:endParaRPr lang="id-ID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751" marR="4751" marT="47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Desa </a:t>
                      </a:r>
                    </a:p>
                  </a:txBody>
                  <a:tcPr marL="4751" marR="4751" marT="47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EHRA 2013</a:t>
                      </a:r>
                    </a:p>
                  </a:txBody>
                  <a:tcPr marL="4751" marR="4751" marT="47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6DDE8"/>
                    </a:solidFill>
                  </a:tcPr>
                </a:tc>
              </a:tr>
              <a:tr h="95336">
                <a:tc>
                  <a:txBody>
                    <a:bodyPr/>
                    <a:lstStyle/>
                    <a:p>
                      <a:pPr algn="ctr" fontAlgn="b"/>
                      <a:r>
                        <a:rPr lang="id-ID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4751" marR="4751" marT="47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Kab. Tasikmalaya</a:t>
                      </a:r>
                    </a:p>
                  </a:txBody>
                  <a:tcPr marL="4751" marR="4751" marT="47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    </a:t>
                      </a:r>
                      <a:r>
                        <a:rPr lang="id-ID" sz="1100" b="0" i="0" u="none" strike="noStrike" smtClean="0">
                          <a:solidFill>
                            <a:srgbClr val="000000"/>
                          </a:solidFill>
                          <a:latin typeface="Calibri"/>
                        </a:rPr>
                        <a:t>174 </a:t>
                      </a:r>
                      <a:endParaRPr lang="id-ID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751" marR="4751" marT="47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Desa </a:t>
                      </a:r>
                    </a:p>
                  </a:txBody>
                  <a:tcPr marL="4751" marR="4751" marT="47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EHRA 2013</a:t>
                      </a:r>
                    </a:p>
                  </a:txBody>
                  <a:tcPr marL="4751" marR="4751" marT="47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6DDE8"/>
                    </a:solidFill>
                  </a:tcPr>
                </a:tc>
              </a:tr>
              <a:tr h="95336">
                <a:tc>
                  <a:txBody>
                    <a:bodyPr/>
                    <a:lstStyle/>
                    <a:p>
                      <a:pPr algn="ctr" fontAlgn="b"/>
                      <a:r>
                        <a:rPr lang="id-ID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4751" marR="4751" marT="47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Kab. Ciamis</a:t>
                      </a:r>
                    </a:p>
                  </a:txBody>
                  <a:tcPr marL="4751" marR="4751" marT="47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    254 </a:t>
                      </a:r>
                    </a:p>
                  </a:txBody>
                  <a:tcPr marL="4751" marR="4751" marT="47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Desa </a:t>
                      </a:r>
                    </a:p>
                  </a:txBody>
                  <a:tcPr marL="4751" marR="4751" marT="47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EHRA 2013</a:t>
                      </a:r>
                    </a:p>
                  </a:txBody>
                  <a:tcPr marL="4751" marR="4751" marT="47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6DDE8"/>
                    </a:solidFill>
                  </a:tcPr>
                </a:tc>
              </a:tr>
              <a:tr h="95095">
                <a:tc>
                  <a:txBody>
                    <a:bodyPr/>
                    <a:lstStyle/>
                    <a:p>
                      <a:pPr algn="ctr" fontAlgn="b"/>
                      <a:r>
                        <a:rPr lang="id-ID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4751" marR="4751" marT="47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Kab. Pangandaran</a:t>
                      </a:r>
                    </a:p>
                  </a:txBody>
                  <a:tcPr marL="4751" marR="4751" marT="47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100" b="0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 N/A </a:t>
                      </a:r>
                    </a:p>
                  </a:txBody>
                  <a:tcPr marL="4751" marR="4751" marT="47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100" b="0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 Desa </a:t>
                      </a:r>
                    </a:p>
                  </a:txBody>
                  <a:tcPr marL="4751" marR="4751" marT="47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100" b="0" i="0" u="none" strike="noStrike" smtClean="0">
                          <a:solidFill>
                            <a:srgbClr val="000000"/>
                          </a:solidFill>
                          <a:latin typeface="Calibri"/>
                        </a:rPr>
                        <a:t>EHRA </a:t>
                      </a:r>
                      <a:r>
                        <a:rPr lang="id-ID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2014</a:t>
                      </a:r>
                    </a:p>
                  </a:txBody>
                  <a:tcPr marL="4751" marR="4751" marT="47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5336">
                <a:tc>
                  <a:txBody>
                    <a:bodyPr/>
                    <a:lstStyle/>
                    <a:p>
                      <a:pPr algn="ctr" fontAlgn="b"/>
                      <a:r>
                        <a:rPr lang="id-ID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4751" marR="4751" marT="47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Kab. Kuningan</a:t>
                      </a:r>
                    </a:p>
                  </a:txBody>
                  <a:tcPr marL="4751" marR="4751" marT="47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       71 </a:t>
                      </a:r>
                    </a:p>
                  </a:txBody>
                  <a:tcPr marL="4751" marR="4751" marT="47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Desa </a:t>
                      </a:r>
                    </a:p>
                  </a:txBody>
                  <a:tcPr marL="4751" marR="4751" marT="47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EHRA 2013</a:t>
                      </a:r>
                    </a:p>
                  </a:txBody>
                  <a:tcPr marL="4751" marR="4751" marT="47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6DDE8"/>
                    </a:solidFill>
                  </a:tcPr>
                </a:tc>
              </a:tr>
              <a:tr h="95336">
                <a:tc>
                  <a:txBody>
                    <a:bodyPr/>
                    <a:lstStyle/>
                    <a:p>
                      <a:pPr algn="ctr" fontAlgn="b"/>
                      <a:r>
                        <a:rPr lang="id-ID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</a:t>
                      </a:r>
                    </a:p>
                  </a:txBody>
                  <a:tcPr marL="4751" marR="4751" marT="47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Kab. Cirebon</a:t>
                      </a:r>
                    </a:p>
                  </a:txBody>
                  <a:tcPr marL="4751" marR="4751" marT="47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    </a:t>
                      </a:r>
                      <a:r>
                        <a:rPr lang="id-ID" sz="1100" b="0" i="0" u="none" strike="noStrike" smtClean="0">
                          <a:solidFill>
                            <a:srgbClr val="000000"/>
                          </a:solidFill>
                          <a:latin typeface="Calibri"/>
                        </a:rPr>
                        <a:t>352 </a:t>
                      </a:r>
                      <a:endParaRPr lang="id-ID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751" marR="4751" marT="47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Desa </a:t>
                      </a:r>
                    </a:p>
                  </a:txBody>
                  <a:tcPr marL="4751" marR="4751" marT="47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EHRA 2013</a:t>
                      </a:r>
                    </a:p>
                  </a:txBody>
                  <a:tcPr marL="4751" marR="4751" marT="47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6DDE8"/>
                    </a:solidFill>
                  </a:tcPr>
                </a:tc>
              </a:tr>
              <a:tr h="95336">
                <a:tc>
                  <a:txBody>
                    <a:bodyPr/>
                    <a:lstStyle/>
                    <a:p>
                      <a:pPr algn="ctr" fontAlgn="b"/>
                      <a:r>
                        <a:rPr lang="id-ID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4751" marR="4751" marT="47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Kab. Majalengka</a:t>
                      </a:r>
                    </a:p>
                  </a:txBody>
                  <a:tcPr marL="4751" marR="4751" marT="47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    </a:t>
                      </a:r>
                      <a:r>
                        <a:rPr lang="id-ID" sz="1100" b="0" i="0" u="none" strike="noStrike" smtClean="0">
                          <a:solidFill>
                            <a:srgbClr val="000000"/>
                          </a:solidFill>
                          <a:latin typeface="Calibri"/>
                        </a:rPr>
                        <a:t>124 </a:t>
                      </a:r>
                      <a:endParaRPr lang="id-ID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751" marR="4751" marT="47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Desa </a:t>
                      </a:r>
                    </a:p>
                  </a:txBody>
                  <a:tcPr marL="4751" marR="4751" marT="47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EHRA 2012</a:t>
                      </a:r>
                    </a:p>
                  </a:txBody>
                  <a:tcPr marL="4751" marR="4751" marT="47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</a:tr>
              <a:tr h="95336">
                <a:tc>
                  <a:txBody>
                    <a:bodyPr/>
                    <a:lstStyle/>
                    <a:p>
                      <a:pPr algn="ctr" fontAlgn="b"/>
                      <a:r>
                        <a:rPr lang="id-ID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</a:t>
                      </a:r>
                    </a:p>
                  </a:txBody>
                  <a:tcPr marL="4751" marR="4751" marT="47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Kab. Sumedang</a:t>
                      </a:r>
                    </a:p>
                  </a:txBody>
                  <a:tcPr marL="4751" marR="4751" marT="47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       </a:t>
                      </a:r>
                      <a:r>
                        <a:rPr lang="id-ID" sz="1100" b="0" i="0" u="none" strike="noStrike" smtClean="0">
                          <a:solidFill>
                            <a:srgbClr val="000000"/>
                          </a:solidFill>
                          <a:latin typeface="Calibri"/>
                        </a:rPr>
                        <a:t>18 </a:t>
                      </a:r>
                      <a:endParaRPr lang="id-ID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751" marR="4751" marT="47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Desa </a:t>
                      </a:r>
                    </a:p>
                  </a:txBody>
                  <a:tcPr marL="4751" marR="4751" marT="47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EHRA 2011</a:t>
                      </a:r>
                    </a:p>
                  </a:txBody>
                  <a:tcPr marL="4751" marR="4751" marT="47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187570">
                <a:tc>
                  <a:txBody>
                    <a:bodyPr/>
                    <a:lstStyle/>
                    <a:p>
                      <a:pPr algn="ctr" fontAlgn="b"/>
                      <a:r>
                        <a:rPr lang="id-ID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4751" marR="4751" marT="47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Kab. Indramayu</a:t>
                      </a:r>
                    </a:p>
                  </a:txBody>
                  <a:tcPr marL="4751" marR="4751" marT="47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100" b="0" i="0" u="none" strike="noStrike" smtClean="0">
                          <a:solidFill>
                            <a:srgbClr val="000000"/>
                          </a:solidFill>
                          <a:latin typeface="Calibri"/>
                        </a:rPr>
                        <a:t>                 314 </a:t>
                      </a:r>
                      <a:endParaRPr lang="id-ID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751" marR="4751" marT="47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Desa </a:t>
                      </a:r>
                    </a:p>
                  </a:txBody>
                  <a:tcPr marL="4751" marR="4751" marT="47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EHRA 2012</a:t>
                      </a:r>
                    </a:p>
                  </a:txBody>
                  <a:tcPr marL="4751" marR="4751" marT="47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95336">
                <a:tc>
                  <a:txBody>
                    <a:bodyPr/>
                    <a:lstStyle/>
                    <a:p>
                      <a:pPr algn="ctr" fontAlgn="b"/>
                      <a:r>
                        <a:rPr lang="id-ID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4751" marR="4751" marT="47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Kab. Subang</a:t>
                      </a:r>
                    </a:p>
                  </a:txBody>
                  <a:tcPr marL="4751" marR="4751" marT="47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       </a:t>
                      </a:r>
                      <a:r>
                        <a:rPr lang="id-ID" sz="1100" b="0" i="0" u="none" strike="noStrike" smtClean="0">
                          <a:solidFill>
                            <a:srgbClr val="000000"/>
                          </a:solidFill>
                          <a:latin typeface="Calibri"/>
                        </a:rPr>
                        <a:t>51 </a:t>
                      </a:r>
                      <a:endParaRPr lang="id-ID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751" marR="4751" marT="47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Desa </a:t>
                      </a:r>
                    </a:p>
                  </a:txBody>
                  <a:tcPr marL="4751" marR="4751" marT="47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EHRA 2013</a:t>
                      </a:r>
                    </a:p>
                  </a:txBody>
                  <a:tcPr marL="4751" marR="4751" marT="47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6DDE8"/>
                    </a:solidFill>
                  </a:tcPr>
                </a:tc>
              </a:tr>
              <a:tr h="95336">
                <a:tc>
                  <a:txBody>
                    <a:bodyPr/>
                    <a:lstStyle/>
                    <a:p>
                      <a:pPr algn="ctr" fontAlgn="b"/>
                      <a:r>
                        <a:rPr lang="id-ID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</a:t>
                      </a:r>
                    </a:p>
                  </a:txBody>
                  <a:tcPr marL="4751" marR="4751" marT="47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Kab. Purwakarta</a:t>
                      </a:r>
                    </a:p>
                  </a:txBody>
                  <a:tcPr marL="4751" marR="4751" marT="47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       </a:t>
                      </a:r>
                      <a:r>
                        <a:rPr lang="id-ID" sz="1100" b="0" i="0" u="none" strike="noStrike" smtClean="0">
                          <a:solidFill>
                            <a:srgbClr val="000000"/>
                          </a:solidFill>
                          <a:latin typeface="Calibri"/>
                        </a:rPr>
                        <a:t>65 </a:t>
                      </a:r>
                      <a:endParaRPr lang="id-ID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751" marR="4751" marT="47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Desa </a:t>
                      </a:r>
                    </a:p>
                  </a:txBody>
                  <a:tcPr marL="4751" marR="4751" marT="47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EHRA 2013</a:t>
                      </a:r>
                    </a:p>
                  </a:txBody>
                  <a:tcPr marL="4751" marR="4751" marT="47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6DDE8"/>
                    </a:solidFill>
                  </a:tcPr>
                </a:tc>
              </a:tr>
              <a:tr h="95336">
                <a:tc>
                  <a:txBody>
                    <a:bodyPr/>
                    <a:lstStyle/>
                    <a:p>
                      <a:pPr algn="ctr" fontAlgn="b"/>
                      <a:r>
                        <a:rPr lang="id-ID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</a:t>
                      </a:r>
                    </a:p>
                  </a:txBody>
                  <a:tcPr marL="4751" marR="4751" marT="47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Kab. Karawang</a:t>
                      </a:r>
                    </a:p>
                  </a:txBody>
                  <a:tcPr marL="4751" marR="4751" marT="47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    </a:t>
                      </a:r>
                      <a:r>
                        <a:rPr lang="id-ID" sz="1100" b="0" i="0" u="none" strike="noStrike" smtClean="0">
                          <a:solidFill>
                            <a:srgbClr val="000000"/>
                          </a:solidFill>
                          <a:latin typeface="Calibri"/>
                        </a:rPr>
                        <a:t>147 </a:t>
                      </a:r>
                      <a:endParaRPr lang="id-ID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751" marR="4751" marT="47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Desa </a:t>
                      </a:r>
                    </a:p>
                  </a:txBody>
                  <a:tcPr marL="4751" marR="4751" marT="47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EHRA 2012</a:t>
                      </a:r>
                    </a:p>
                  </a:txBody>
                  <a:tcPr marL="4751" marR="4751" marT="47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</a:tr>
              <a:tr h="95095">
                <a:tc>
                  <a:txBody>
                    <a:bodyPr/>
                    <a:lstStyle/>
                    <a:p>
                      <a:pPr algn="ctr" fontAlgn="b"/>
                      <a:r>
                        <a:rPr lang="id-ID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</a:t>
                      </a:r>
                    </a:p>
                  </a:txBody>
                  <a:tcPr marL="4751" marR="4751" marT="47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Kab. Bekasi</a:t>
                      </a:r>
                    </a:p>
                  </a:txBody>
                  <a:tcPr marL="4751" marR="4751" marT="47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100" b="0" i="0" u="none" strike="noStrike" smtClean="0">
                          <a:solidFill>
                            <a:srgbClr val="000000"/>
                          </a:solidFill>
                          <a:latin typeface="Calibri"/>
                        </a:rPr>
                        <a:t>69                    </a:t>
                      </a:r>
                      <a:endParaRPr lang="id-ID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751" marR="4751" marT="47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100" b="0" i="0" u="none" strike="noStrike" smtClean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id-ID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Desa </a:t>
                      </a:r>
                    </a:p>
                  </a:txBody>
                  <a:tcPr marL="4751" marR="4751" marT="47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EHRA 2012</a:t>
                      </a:r>
                    </a:p>
                  </a:txBody>
                  <a:tcPr marL="4751" marR="4751" marT="47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</a:tr>
              <a:tr h="95095">
                <a:tc>
                  <a:txBody>
                    <a:bodyPr/>
                    <a:lstStyle/>
                    <a:p>
                      <a:pPr algn="ctr" fontAlgn="b"/>
                      <a:r>
                        <a:rPr lang="id-ID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</a:t>
                      </a:r>
                    </a:p>
                  </a:txBody>
                  <a:tcPr marL="4751" marR="4751" marT="47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Kota Bogor</a:t>
                      </a:r>
                    </a:p>
                  </a:txBody>
                  <a:tcPr marL="4751" marR="4751" marT="47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100" b="0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 N/A </a:t>
                      </a:r>
                    </a:p>
                  </a:txBody>
                  <a:tcPr marL="4751" marR="4751" marT="47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100" b="0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 </a:t>
                      </a:r>
                      <a:r>
                        <a:rPr lang="id-ID" sz="1100" b="0" i="0" u="none" strike="noStrike" smtClean="0">
                          <a:solidFill>
                            <a:srgbClr val="FF0000"/>
                          </a:solidFill>
                          <a:latin typeface="Calibri"/>
                        </a:rPr>
                        <a:t>Kel. </a:t>
                      </a:r>
                      <a:endParaRPr lang="id-ID" sz="1100" b="0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4751" marR="4751" marT="47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EHRA 2010</a:t>
                      </a:r>
                    </a:p>
                  </a:txBody>
                  <a:tcPr marL="4751" marR="4751" marT="47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95336">
                <a:tc>
                  <a:txBody>
                    <a:bodyPr/>
                    <a:lstStyle/>
                    <a:p>
                      <a:pPr algn="ctr" fontAlgn="b"/>
                      <a:r>
                        <a:rPr lang="id-ID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4751" marR="4751" marT="47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Kota Sukabumi</a:t>
                      </a:r>
                    </a:p>
                  </a:txBody>
                  <a:tcPr marL="4751" marR="4751" marT="47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       16 </a:t>
                      </a:r>
                    </a:p>
                  </a:txBody>
                  <a:tcPr marL="4751" marR="4751" marT="47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id-ID" sz="1100" b="0" i="0" u="none" strike="noStrike" smtClean="0">
                          <a:solidFill>
                            <a:srgbClr val="000000"/>
                          </a:solidFill>
                          <a:latin typeface="Calibri"/>
                        </a:rPr>
                        <a:t>Kel. </a:t>
                      </a:r>
                      <a:endParaRPr lang="id-ID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751" marR="4751" marT="47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EHRA 2013</a:t>
                      </a:r>
                    </a:p>
                  </a:txBody>
                  <a:tcPr marL="4751" marR="4751" marT="47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6DDE8"/>
                    </a:solidFill>
                  </a:tcPr>
                </a:tc>
              </a:tr>
              <a:tr h="95336">
                <a:tc>
                  <a:txBody>
                    <a:bodyPr/>
                    <a:lstStyle/>
                    <a:p>
                      <a:pPr algn="ctr" fontAlgn="b"/>
                      <a:r>
                        <a:rPr lang="id-ID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</a:t>
                      </a:r>
                    </a:p>
                  </a:txBody>
                  <a:tcPr marL="4751" marR="4751" marT="47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Kota Bandung</a:t>
                      </a:r>
                    </a:p>
                  </a:txBody>
                  <a:tcPr marL="4751" marR="4751" marT="47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    </a:t>
                      </a:r>
                      <a:r>
                        <a:rPr lang="id-ID" sz="1100" b="0" i="0" u="none" strike="noStrike" smtClean="0">
                          <a:solidFill>
                            <a:srgbClr val="000000"/>
                          </a:solidFill>
                          <a:latin typeface="Calibri"/>
                        </a:rPr>
                        <a:t>116 </a:t>
                      </a:r>
                      <a:endParaRPr lang="id-ID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751" marR="4751" marT="47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id-ID" sz="1100" b="0" i="0" u="none" strike="noStrike" smtClean="0">
                          <a:solidFill>
                            <a:srgbClr val="000000"/>
                          </a:solidFill>
                          <a:latin typeface="Calibri"/>
                        </a:rPr>
                        <a:t>Kel. </a:t>
                      </a:r>
                      <a:endParaRPr lang="id-ID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751" marR="4751" marT="47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EHRA 2010</a:t>
                      </a:r>
                    </a:p>
                  </a:txBody>
                  <a:tcPr marL="4751" marR="4751" marT="47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69A"/>
                    </a:solidFill>
                  </a:tcPr>
                </a:tc>
              </a:tr>
              <a:tr h="95336">
                <a:tc>
                  <a:txBody>
                    <a:bodyPr/>
                    <a:lstStyle/>
                    <a:p>
                      <a:pPr algn="ctr" fontAlgn="b"/>
                      <a:r>
                        <a:rPr lang="id-ID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</a:t>
                      </a:r>
                    </a:p>
                  </a:txBody>
                  <a:tcPr marL="4751" marR="4751" marT="47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Kota Cirebon</a:t>
                      </a:r>
                    </a:p>
                  </a:txBody>
                  <a:tcPr marL="4751" marR="4751" marT="47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         5 </a:t>
                      </a:r>
                    </a:p>
                  </a:txBody>
                  <a:tcPr marL="4751" marR="4751" marT="47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id-ID" sz="1100" b="0" i="0" u="none" strike="noStrike" smtClean="0">
                          <a:solidFill>
                            <a:srgbClr val="000000"/>
                          </a:solidFill>
                          <a:latin typeface="Calibri"/>
                        </a:rPr>
                        <a:t>Kel. </a:t>
                      </a:r>
                      <a:endParaRPr lang="id-ID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751" marR="4751" marT="47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EHRA 2010</a:t>
                      </a:r>
                    </a:p>
                  </a:txBody>
                  <a:tcPr marL="4751" marR="4751" marT="47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69A"/>
                    </a:solidFill>
                  </a:tcPr>
                </a:tc>
              </a:tr>
              <a:tr h="95095">
                <a:tc>
                  <a:txBody>
                    <a:bodyPr/>
                    <a:lstStyle/>
                    <a:p>
                      <a:pPr algn="ctr" fontAlgn="b"/>
                      <a:r>
                        <a:rPr lang="id-ID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23</a:t>
                      </a:r>
                    </a:p>
                  </a:txBody>
                  <a:tcPr marL="4751" marR="4751" marT="47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Kota Bekasi</a:t>
                      </a:r>
                    </a:p>
                  </a:txBody>
                  <a:tcPr marL="4751" marR="4751" marT="47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100" b="0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 N/A </a:t>
                      </a:r>
                    </a:p>
                  </a:txBody>
                  <a:tcPr marL="4751" marR="4751" marT="47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100" b="0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 </a:t>
                      </a:r>
                      <a:r>
                        <a:rPr lang="id-ID" sz="1100" b="0" i="0" u="none" strike="noStrike" smtClean="0">
                          <a:solidFill>
                            <a:srgbClr val="FF0000"/>
                          </a:solidFill>
                          <a:latin typeface="Calibri"/>
                        </a:rPr>
                        <a:t>Kel. </a:t>
                      </a:r>
                      <a:endParaRPr lang="id-ID" sz="1100" b="0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4751" marR="4751" marT="47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EHRA 2010</a:t>
                      </a:r>
                    </a:p>
                  </a:txBody>
                  <a:tcPr marL="4751" marR="4751" marT="47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95336">
                <a:tc>
                  <a:txBody>
                    <a:bodyPr/>
                    <a:lstStyle/>
                    <a:p>
                      <a:pPr algn="ctr" fontAlgn="b"/>
                      <a:r>
                        <a:rPr lang="id-ID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</a:t>
                      </a:r>
                    </a:p>
                  </a:txBody>
                  <a:tcPr marL="4751" marR="4751" marT="47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Kota Cimahi</a:t>
                      </a:r>
                    </a:p>
                  </a:txBody>
                  <a:tcPr marL="4751" marR="4751" marT="47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       11 </a:t>
                      </a:r>
                    </a:p>
                  </a:txBody>
                  <a:tcPr marL="4751" marR="4751" marT="47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id-ID" sz="1100" b="0" i="0" u="none" strike="noStrike" smtClean="0">
                          <a:solidFill>
                            <a:srgbClr val="000000"/>
                          </a:solidFill>
                          <a:latin typeface="Calibri"/>
                        </a:rPr>
                        <a:t>Kel. </a:t>
                      </a:r>
                      <a:endParaRPr lang="id-ID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751" marR="4751" marT="47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EHRA 2011</a:t>
                      </a:r>
                    </a:p>
                  </a:txBody>
                  <a:tcPr marL="4751" marR="4751" marT="47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95336">
                <a:tc>
                  <a:txBody>
                    <a:bodyPr/>
                    <a:lstStyle/>
                    <a:p>
                      <a:pPr algn="ctr" fontAlgn="b"/>
                      <a:r>
                        <a:rPr lang="id-ID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</a:t>
                      </a:r>
                    </a:p>
                  </a:txBody>
                  <a:tcPr marL="4751" marR="4751" marT="47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Kota Depok</a:t>
                      </a:r>
                    </a:p>
                  </a:txBody>
                  <a:tcPr marL="4751" marR="4751" marT="47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       43 </a:t>
                      </a:r>
                    </a:p>
                  </a:txBody>
                  <a:tcPr marL="4751" marR="4751" marT="47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id-ID" sz="1100" b="0" i="0" u="none" strike="noStrike" smtClean="0">
                          <a:solidFill>
                            <a:srgbClr val="000000"/>
                          </a:solidFill>
                          <a:latin typeface="Calibri"/>
                        </a:rPr>
                        <a:t>Kel. </a:t>
                      </a:r>
                      <a:endParaRPr lang="id-ID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751" marR="4751" marT="47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EHRA 2011</a:t>
                      </a:r>
                    </a:p>
                  </a:txBody>
                  <a:tcPr marL="4751" marR="4751" marT="47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BE97"/>
                    </a:solidFill>
                  </a:tcPr>
                </a:tc>
              </a:tr>
              <a:tr h="95336">
                <a:tc>
                  <a:txBody>
                    <a:bodyPr/>
                    <a:lstStyle/>
                    <a:p>
                      <a:pPr algn="ctr" fontAlgn="b"/>
                      <a:r>
                        <a:rPr lang="id-ID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26</a:t>
                      </a:r>
                    </a:p>
                  </a:txBody>
                  <a:tcPr marL="4751" marR="4751" marT="47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Kota Tasikmalaya</a:t>
                      </a:r>
                    </a:p>
                  </a:txBody>
                  <a:tcPr marL="4751" marR="4751" marT="47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       </a:t>
                      </a:r>
                      <a:r>
                        <a:rPr lang="id-ID" sz="1100" b="0" i="0" u="none" strike="noStrike" smtClean="0">
                          <a:solidFill>
                            <a:srgbClr val="000000"/>
                          </a:solidFill>
                          <a:latin typeface="Calibri"/>
                        </a:rPr>
                        <a:t>46 </a:t>
                      </a:r>
                      <a:endParaRPr lang="id-ID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751" marR="4751" marT="47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id-ID" sz="1100" b="0" i="0" u="none" strike="noStrike" smtClean="0">
                          <a:solidFill>
                            <a:srgbClr val="000000"/>
                          </a:solidFill>
                          <a:latin typeface="Calibri"/>
                        </a:rPr>
                        <a:t>Kel. </a:t>
                      </a:r>
                      <a:endParaRPr lang="id-ID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751" marR="4751" marT="47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EHRA 2011</a:t>
                      </a:r>
                    </a:p>
                  </a:txBody>
                  <a:tcPr marL="4751" marR="4751" marT="47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BE97"/>
                    </a:solidFill>
                  </a:tcPr>
                </a:tc>
              </a:tr>
              <a:tr h="95336">
                <a:tc>
                  <a:txBody>
                    <a:bodyPr/>
                    <a:lstStyle/>
                    <a:p>
                      <a:pPr algn="ctr" fontAlgn="b"/>
                      <a:r>
                        <a:rPr lang="id-ID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</a:t>
                      </a:r>
                    </a:p>
                  </a:txBody>
                  <a:tcPr marL="4751" marR="4751" marT="47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Kota Banjar</a:t>
                      </a:r>
                    </a:p>
                  </a:txBody>
                  <a:tcPr marL="4751" marR="4751" marT="47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       12 </a:t>
                      </a:r>
                    </a:p>
                  </a:txBody>
                  <a:tcPr marL="4751" marR="4751" marT="47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id-ID" sz="1100" b="0" i="0" u="none" strike="noStrike" smtClean="0">
                          <a:solidFill>
                            <a:srgbClr val="000000"/>
                          </a:solidFill>
                          <a:latin typeface="Calibri"/>
                        </a:rPr>
                        <a:t>Kel. </a:t>
                      </a:r>
                      <a:endParaRPr lang="id-ID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751" marR="4751" marT="47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EHRA 2012</a:t>
                      </a:r>
                    </a:p>
                  </a:txBody>
                  <a:tcPr marL="4751" marR="4751" marT="47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</a:tr>
              <a:tr h="95336">
                <a:tc gridSpan="2">
                  <a:txBody>
                    <a:bodyPr/>
                    <a:lstStyle/>
                    <a:p>
                      <a:pPr algn="r" fontAlgn="b"/>
                      <a:r>
                        <a:rPr lang="id-ID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JUMLAH</a:t>
                      </a:r>
                    </a:p>
                  </a:txBody>
                  <a:tcPr marL="4751" marR="4751" marT="47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 </a:t>
                      </a:r>
                      <a:r>
                        <a:rPr lang="id-ID" sz="1100" b="1" i="0" u="none" strike="noStrike" smtClean="0">
                          <a:solidFill>
                            <a:srgbClr val="000000"/>
                          </a:solidFill>
                          <a:latin typeface="Calibri"/>
                        </a:rPr>
                        <a:t>2.498 </a:t>
                      </a:r>
                      <a:endParaRPr lang="id-ID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751" marR="4751" marT="47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id-ID" sz="1100" b="1" i="0" u="none" strike="noStrike" smtClean="0">
                          <a:solidFill>
                            <a:srgbClr val="000000"/>
                          </a:solidFill>
                          <a:latin typeface="Calibri"/>
                        </a:rPr>
                        <a:t>Desa/Kel </a:t>
                      </a:r>
                      <a:endParaRPr lang="id-ID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751" marR="4751" marT="47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d-ID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751" marR="4751" marT="47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28127" y="4495800"/>
            <a:ext cx="5305873" cy="1354217"/>
          </a:xfrm>
          <a:prstGeom prst="rect">
            <a:avLst/>
          </a:prstGeom>
          <a:solidFill>
            <a:srgbClr val="D7E4BD">
              <a:alpha val="8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d-ID" sz="2800" b="1" dirty="0" smtClean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2.498</a:t>
            </a:r>
            <a:r>
              <a:rPr lang="id-ID" sz="1400" dirty="0" smtClean="0">
                <a:solidFill>
                  <a:prstClr val="black"/>
                </a:solidFill>
              </a:rPr>
              <a:t> Desa/Kel. </a:t>
            </a:r>
            <a:r>
              <a:rPr lang="id-ID" sz="1900" b="1" dirty="0" smtClean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RESIKO TINGGI &amp; SANGAT TINGGI</a:t>
            </a:r>
          </a:p>
          <a:p>
            <a:pPr marL="263525" indent="-263525">
              <a:buFont typeface="Wingdings" pitchFamily="2" charset="2"/>
              <a:buChar char="ü"/>
            </a:pPr>
            <a:r>
              <a:rPr lang="id-ID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1.603</a:t>
            </a:r>
            <a:r>
              <a:rPr lang="id-ID" sz="1400" dirty="0" smtClean="0">
                <a:solidFill>
                  <a:prstClr val="black"/>
                </a:solidFill>
              </a:rPr>
              <a:t> karena Pengelolaan Limbah Domestik </a:t>
            </a:r>
            <a:r>
              <a:rPr lang="id-ID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BURUK</a:t>
            </a:r>
            <a:endParaRPr lang="id-ID" sz="1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63525" indent="-263525">
              <a:buFont typeface="Wingdings" pitchFamily="2" charset="2"/>
              <a:buChar char="ü"/>
            </a:pPr>
            <a:r>
              <a:rPr lang="id-ID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1.927</a:t>
            </a:r>
            <a:r>
              <a:rPr lang="id-ID" sz="1400" dirty="0" smtClean="0">
                <a:solidFill>
                  <a:prstClr val="black"/>
                </a:solidFill>
              </a:rPr>
              <a:t> karena Pengelolaan Sampah Domestik </a:t>
            </a:r>
            <a:r>
              <a:rPr lang="id-ID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BURUK</a:t>
            </a:r>
            <a:endParaRPr lang="id-ID" sz="1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63525" indent="-263525">
              <a:buFont typeface="Wingdings" pitchFamily="2" charset="2"/>
              <a:buChar char="ü"/>
            </a:pPr>
            <a:r>
              <a:rPr lang="id-ID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109</a:t>
            </a:r>
            <a:r>
              <a:rPr lang="id-ID" sz="1400" dirty="0" smtClean="0">
                <a:solidFill>
                  <a:prstClr val="black"/>
                </a:solidFill>
              </a:rPr>
              <a:t> karena Pengelolaan Drainase Permukiman </a:t>
            </a:r>
            <a:r>
              <a:rPr lang="id-ID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BURUK</a:t>
            </a:r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endParaRPr lang="id-ID" sz="1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0" y="6073170"/>
            <a:ext cx="4413916" cy="7848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id-ID" sz="900" b="1" dirty="0" smtClean="0">
                <a:solidFill>
                  <a:srgbClr val="FF0000"/>
                </a:solidFill>
              </a:rPr>
              <a:t>Penentuan Indeks Resiko:</a:t>
            </a:r>
          </a:p>
          <a:p>
            <a:r>
              <a:rPr lang="id-ID" sz="900" b="1" dirty="0" smtClean="0">
                <a:solidFill>
                  <a:prstClr val="black"/>
                </a:solidFill>
              </a:rPr>
              <a:t>Total bobot berdasarkan Persepsi SKPD+Data Sekunder+Studi EHRA (dibagi 4 kelas: Rendah, Sedang, Tinggi, Sangat Tinggi)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id-ID" sz="900" b="1" dirty="0" smtClean="0">
                <a:solidFill>
                  <a:prstClr val="black"/>
                </a:solidFill>
              </a:rPr>
              <a:t>Tinggi (Bobot 8-10)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id-ID" sz="900" b="1" dirty="0" smtClean="0">
                <a:solidFill>
                  <a:prstClr val="black"/>
                </a:solidFill>
              </a:rPr>
              <a:t>Sangat Tinggi (Bobot (&gt;10)</a:t>
            </a:r>
            <a:endParaRPr lang="id-ID" sz="9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311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Geodatabase JDSN-IDSD Jabar\3 Image Publications\04 For Bappeda\37 Area Resiko Sanitas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06" y="71414"/>
            <a:ext cx="7786742" cy="616951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357786" y="357166"/>
            <a:ext cx="37862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800" b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itchFamily="66" charset="0"/>
              </a:rPr>
              <a:t>Profil Sanitasi Jawa Barat</a:t>
            </a:r>
            <a:endParaRPr lang="id-ID" sz="2800" b="1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stral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29124" y="48695"/>
            <a:ext cx="4714876" cy="830997"/>
          </a:xfrm>
          <a:prstGeom prst="rect">
            <a:avLst/>
          </a:prstGeom>
          <a:solidFill>
            <a:schemeClr val="accent6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id-ID" sz="2400" b="1" smtClean="0">
                <a:solidFill>
                  <a:prstClr val="white"/>
                </a:solidFill>
              </a:rPr>
              <a:t>PETA </a:t>
            </a:r>
            <a:r>
              <a:rPr lang="en-US" sz="2400" b="1" smtClean="0">
                <a:solidFill>
                  <a:prstClr val="white"/>
                </a:solidFill>
              </a:rPr>
              <a:t>AREA </a:t>
            </a:r>
            <a:r>
              <a:rPr lang="en-US" sz="2400" b="1">
                <a:solidFill>
                  <a:prstClr val="white"/>
                </a:solidFill>
              </a:rPr>
              <a:t>RESIKO </a:t>
            </a:r>
            <a:r>
              <a:rPr lang="en-US" sz="2400" b="1" smtClean="0">
                <a:solidFill>
                  <a:prstClr val="white"/>
                </a:solidFill>
              </a:rPr>
              <a:t>SANITASI</a:t>
            </a:r>
            <a:endParaRPr lang="id-ID" sz="2400" b="1" smtClean="0">
              <a:solidFill>
                <a:prstClr val="white"/>
              </a:solidFill>
            </a:endParaRPr>
          </a:p>
          <a:p>
            <a:pPr algn="r">
              <a:defRPr/>
            </a:pPr>
            <a:r>
              <a:rPr lang="en-US" sz="2400" b="1" smtClean="0">
                <a:solidFill>
                  <a:prstClr val="white"/>
                </a:solidFill>
              </a:rPr>
              <a:t>KABUPATEN</a:t>
            </a:r>
            <a:r>
              <a:rPr lang="en-US" sz="2400" b="1">
                <a:solidFill>
                  <a:prstClr val="white"/>
                </a:solidFill>
              </a:rPr>
              <a:t>/ </a:t>
            </a:r>
            <a:r>
              <a:rPr lang="en-US" sz="2400" b="1" smtClean="0">
                <a:solidFill>
                  <a:prstClr val="white"/>
                </a:solidFill>
              </a:rPr>
              <a:t>KOTA</a:t>
            </a:r>
            <a:endParaRPr lang="en-US" sz="2400" b="1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15074" y="5750004"/>
            <a:ext cx="2928926" cy="110799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id-ID" sz="1100" b="1" smtClean="0">
                <a:solidFill>
                  <a:srgbClr val="FF0000"/>
                </a:solidFill>
              </a:rPr>
              <a:t>Penentuan Indeks Resiko:</a:t>
            </a:r>
          </a:p>
          <a:p>
            <a:r>
              <a:rPr lang="id-ID" sz="1100" b="1" smtClean="0">
                <a:solidFill>
                  <a:prstClr val="black"/>
                </a:solidFill>
              </a:rPr>
              <a:t>Total bobot berdasarkan Persepsi SKPD+Data Sekunder+Studi EHRA (dibagi 4 kelas: Rendah, Sedang, Tinggi, Sangat Tinggi)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id-ID" sz="1100" b="1" smtClean="0">
                <a:solidFill>
                  <a:prstClr val="black"/>
                </a:solidFill>
              </a:rPr>
              <a:t>Tinggi (Bobot 8-10)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id-ID" sz="1100" b="1" smtClean="0">
                <a:solidFill>
                  <a:prstClr val="black"/>
                </a:solidFill>
              </a:rPr>
              <a:t>Sangat Tinggi (Bobot (&gt;10)</a:t>
            </a:r>
            <a:endParaRPr lang="id-ID" sz="1100" b="1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460432" y="6488668"/>
            <a:ext cx="683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8295977-0CD6-4BB0-B888-B37037E33CC0}" type="slidenum">
              <a:rPr lang="id-ID" b="1" smtClean="0">
                <a:solidFill>
                  <a:prstClr val="black"/>
                </a:solidFill>
              </a:rPr>
              <a:pPr algn="r"/>
              <a:t>46</a:t>
            </a:fld>
            <a:endParaRPr lang="id-ID" b="1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395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600" y="990601"/>
            <a:ext cx="4343400" cy="17543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B050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Pembangunan </a:t>
            </a:r>
            <a:r>
              <a:rPr lang="en-US" dirty="0" err="1" smtClean="0"/>
              <a:t>Sanitasi</a:t>
            </a:r>
            <a:r>
              <a:rPr lang="en-US" dirty="0" smtClean="0"/>
              <a:t> </a:t>
            </a:r>
            <a:r>
              <a:rPr lang="en-US" dirty="0" err="1" smtClean="0"/>
              <a:t>Tahun</a:t>
            </a:r>
            <a:r>
              <a:rPr lang="en-US" dirty="0" smtClean="0"/>
              <a:t> 2015 </a:t>
            </a:r>
            <a:r>
              <a:rPr lang="en-US" dirty="0" err="1" smtClean="0"/>
              <a:t>dilaksanakan</a:t>
            </a:r>
            <a:r>
              <a:rPr lang="en-US" dirty="0" smtClean="0"/>
              <a:t> </a:t>
            </a:r>
            <a:r>
              <a:rPr lang="en-US" b="1" dirty="0" err="1" smtClean="0"/>
              <a:t>di</a:t>
            </a:r>
            <a:r>
              <a:rPr lang="en-US" b="1" dirty="0" smtClean="0"/>
              <a:t> 18 </a:t>
            </a:r>
            <a:r>
              <a:rPr lang="en-US" b="1" dirty="0" err="1" smtClean="0"/>
              <a:t>Kabupaten</a:t>
            </a:r>
            <a:r>
              <a:rPr lang="en-US" b="1" dirty="0" smtClean="0"/>
              <a:t> </a:t>
            </a:r>
            <a:r>
              <a:rPr lang="en-US" dirty="0" err="1" smtClean="0"/>
              <a:t>pada</a:t>
            </a:r>
            <a:r>
              <a:rPr lang="en-US" dirty="0" smtClean="0"/>
              <a:t> </a:t>
            </a:r>
            <a:r>
              <a:rPr lang="en-US" dirty="0" err="1" smtClean="0"/>
              <a:t>Desa</a:t>
            </a:r>
            <a:r>
              <a:rPr lang="en-US" dirty="0" smtClean="0"/>
              <a:t> area </a:t>
            </a:r>
            <a:r>
              <a:rPr lang="en-US" dirty="0" err="1" smtClean="0"/>
              <a:t>beresiko</a:t>
            </a:r>
            <a:r>
              <a:rPr lang="en-US" dirty="0" smtClean="0"/>
              <a:t>,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b="1" dirty="0" err="1" smtClean="0"/>
              <a:t>Kategori</a:t>
            </a:r>
            <a:r>
              <a:rPr lang="en-US" b="1" dirty="0" smtClean="0"/>
              <a:t> ODF (open defecation free) </a:t>
            </a:r>
            <a:r>
              <a:rPr lang="en-US" b="1" dirty="0" err="1" smtClean="0"/>
              <a:t>dan</a:t>
            </a:r>
            <a:r>
              <a:rPr lang="en-US" b="1" dirty="0" smtClean="0"/>
              <a:t> Pre ODF</a:t>
            </a:r>
            <a:r>
              <a:rPr lang="en-US" dirty="0" smtClean="0"/>
              <a:t> </a:t>
            </a:r>
            <a:r>
              <a:rPr lang="en-US" dirty="0" err="1" smtClean="0"/>
              <a:t>berdasarkan</a:t>
            </a:r>
            <a:r>
              <a:rPr lang="en-US" dirty="0" smtClean="0"/>
              <a:t> data program STBM (</a:t>
            </a:r>
            <a:r>
              <a:rPr lang="en-US" dirty="0" err="1" smtClean="0"/>
              <a:t>Sanitasi</a:t>
            </a:r>
            <a:r>
              <a:rPr lang="en-US" dirty="0" smtClean="0"/>
              <a:t> Total </a:t>
            </a:r>
            <a:r>
              <a:rPr lang="en-US" dirty="0" err="1" smtClean="0"/>
              <a:t>Berbasis</a:t>
            </a:r>
            <a:r>
              <a:rPr lang="en-US" dirty="0" smtClean="0"/>
              <a:t> </a:t>
            </a:r>
            <a:r>
              <a:rPr lang="en-US" dirty="0" err="1" smtClean="0"/>
              <a:t>Masyarakat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81000" y="3538478"/>
            <a:ext cx="2362200" cy="2862322"/>
          </a:xfrm>
          <a:prstGeom prst="rect">
            <a:avLst/>
          </a:prstGeom>
          <a:solidFill>
            <a:schemeClr val="bg2"/>
          </a:solidFill>
          <a:ln>
            <a:solidFill>
              <a:srgbClr val="7030A0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n-US" dirty="0" err="1" smtClean="0"/>
              <a:t>Adapun</a:t>
            </a:r>
            <a:r>
              <a:rPr lang="en-US" dirty="0" smtClean="0"/>
              <a:t> </a:t>
            </a:r>
            <a:r>
              <a:rPr lang="en-US" dirty="0" err="1" smtClean="0"/>
              <a:t>banyaknya</a:t>
            </a:r>
            <a:r>
              <a:rPr lang="en-US" dirty="0" smtClean="0"/>
              <a:t> </a:t>
            </a:r>
            <a:r>
              <a:rPr lang="en-US" dirty="0" err="1" smtClean="0"/>
              <a:t>lokasi</a:t>
            </a:r>
            <a:r>
              <a:rPr lang="en-US" dirty="0" smtClean="0"/>
              <a:t> </a:t>
            </a:r>
            <a:r>
              <a:rPr lang="en-US" dirty="0" err="1" smtClean="0"/>
              <a:t>sasaran</a:t>
            </a:r>
            <a:r>
              <a:rPr lang="en-US" dirty="0" smtClean="0"/>
              <a:t> yang </a:t>
            </a:r>
            <a:r>
              <a:rPr lang="en-US" dirty="0" err="1" smtClean="0"/>
              <a:t>akan</a:t>
            </a:r>
            <a:r>
              <a:rPr lang="en-US" dirty="0" smtClean="0"/>
              <a:t> </a:t>
            </a:r>
            <a:r>
              <a:rPr lang="en-US" dirty="0" err="1" smtClean="0"/>
              <a:t>dilakukan</a:t>
            </a:r>
            <a:r>
              <a:rPr lang="en-US" dirty="0" smtClean="0"/>
              <a:t> </a:t>
            </a:r>
            <a:r>
              <a:rPr lang="en-US" dirty="0" err="1" smtClean="0"/>
              <a:t>pembangunan</a:t>
            </a:r>
            <a:r>
              <a:rPr lang="en-US" dirty="0" smtClean="0"/>
              <a:t> </a:t>
            </a:r>
            <a:r>
              <a:rPr lang="en-US" dirty="0" err="1" smtClean="0"/>
              <a:t>sanitasi</a:t>
            </a:r>
            <a:r>
              <a:rPr lang="en-US" dirty="0" smtClean="0"/>
              <a:t> </a:t>
            </a:r>
            <a:r>
              <a:rPr lang="en-US" dirty="0" err="1" smtClean="0"/>
              <a:t>adalah</a:t>
            </a:r>
            <a:r>
              <a:rPr lang="en-US" dirty="0" smtClean="0"/>
              <a:t> s</a:t>
            </a:r>
            <a:r>
              <a:rPr lang="id-ID" dirty="0" smtClean="0"/>
              <a:t>ebanyak </a:t>
            </a:r>
            <a:r>
              <a:rPr lang="id-ID" b="1" dirty="0" smtClean="0"/>
              <a:t>18 Kabupaten, 560 Desa, 646 titik</a:t>
            </a:r>
            <a:r>
              <a:rPr lang="en-US" b="1" dirty="0" smtClean="0"/>
              <a:t> </a:t>
            </a:r>
            <a:r>
              <a:rPr lang="id-ID" b="1" dirty="0" smtClean="0"/>
              <a:t>status ODF </a:t>
            </a:r>
            <a:r>
              <a:rPr lang="id-ID" dirty="0" smtClean="0"/>
              <a:t>dan</a:t>
            </a:r>
            <a:r>
              <a:rPr lang="id-ID" b="1" dirty="0" smtClean="0"/>
              <a:t>sebanyak 474 titik status Pre ODF</a:t>
            </a:r>
            <a:r>
              <a:rPr lang="en-US" b="1" dirty="0" smtClean="0"/>
              <a:t>.</a:t>
            </a:r>
          </a:p>
          <a:p>
            <a:endParaRPr lang="en-US" dirty="0"/>
          </a:p>
        </p:txBody>
      </p:sp>
      <p:sp>
        <p:nvSpPr>
          <p:cNvPr id="8" name="Down Arrow 7"/>
          <p:cNvSpPr/>
          <p:nvPr/>
        </p:nvSpPr>
        <p:spPr>
          <a:xfrm>
            <a:off x="1295400" y="2895600"/>
            <a:ext cx="484632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ular Callout 8"/>
          <p:cNvSpPr/>
          <p:nvPr/>
        </p:nvSpPr>
        <p:spPr>
          <a:xfrm>
            <a:off x="5105400" y="1143000"/>
            <a:ext cx="3810000" cy="1905000"/>
          </a:xfrm>
          <a:prstGeom prst="wedgeRectCallout">
            <a:avLst>
              <a:gd name="adj1" fmla="val -63756"/>
              <a:gd name="adj2" fmla="val -14116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 smtClean="0">
                <a:solidFill>
                  <a:schemeClr val="tx1"/>
                </a:solidFill>
              </a:rPr>
              <a:t>Keterangan</a:t>
            </a:r>
            <a:r>
              <a:rPr lang="en-US" dirty="0" smtClean="0">
                <a:solidFill>
                  <a:schemeClr val="tx1"/>
                </a:solidFill>
              </a:rPr>
              <a:t> :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- </a:t>
            </a:r>
            <a:r>
              <a:rPr lang="en-US" dirty="0" err="1" smtClean="0">
                <a:solidFill>
                  <a:schemeClr val="tx1"/>
                </a:solidFill>
              </a:rPr>
              <a:t>Desa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dengan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kategori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Bebas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Buang</a:t>
            </a:r>
            <a:r>
              <a:rPr lang="en-US" dirty="0" smtClean="0">
                <a:solidFill>
                  <a:schemeClr val="tx1"/>
                </a:solidFill>
              </a:rPr>
              <a:t> Air </a:t>
            </a:r>
            <a:r>
              <a:rPr lang="en-US" dirty="0" err="1" smtClean="0">
                <a:solidFill>
                  <a:schemeClr val="tx1"/>
                </a:solidFill>
              </a:rPr>
              <a:t>Besar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Sembarangan</a:t>
            </a:r>
            <a:r>
              <a:rPr lang="en-US" dirty="0" smtClean="0">
                <a:solidFill>
                  <a:schemeClr val="tx1"/>
                </a:solidFill>
              </a:rPr>
              <a:t> (Type ODF). - -- </a:t>
            </a:r>
            <a:r>
              <a:rPr lang="en-US" dirty="0" err="1" smtClean="0">
                <a:solidFill>
                  <a:schemeClr val="tx1"/>
                </a:solidFill>
              </a:rPr>
              <a:t>Desa</a:t>
            </a:r>
            <a:r>
              <a:rPr lang="en-US" dirty="0" smtClean="0">
                <a:solidFill>
                  <a:schemeClr val="tx1"/>
                </a:solidFill>
              </a:rPr>
              <a:t> ODF </a:t>
            </a:r>
            <a:r>
              <a:rPr lang="en-US" dirty="0" err="1" smtClean="0">
                <a:solidFill>
                  <a:schemeClr val="tx1"/>
                </a:solidFill>
              </a:rPr>
              <a:t>belum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mengikuti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pemicuan</a:t>
            </a:r>
            <a:r>
              <a:rPr lang="en-US" dirty="0" smtClean="0">
                <a:solidFill>
                  <a:schemeClr val="tx1"/>
                </a:solidFill>
              </a:rPr>
              <a:t> (Type pre ODF)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142852"/>
            <a:ext cx="6019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 smtClean="0">
                <a:solidFill>
                  <a:schemeClr val="bg1"/>
                </a:solidFill>
              </a:rPr>
              <a:t>PEMBANGUNAN SANITASI JAWA BARAT 2015</a:t>
            </a:r>
            <a:endParaRPr lang="id-ID" sz="2400" b="1" dirty="0">
              <a:solidFill>
                <a:schemeClr val="bg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2971800" y="3276600"/>
            <a:ext cx="3352800" cy="3352800"/>
          </a:xfrm>
          <a:prstGeom prst="ellipse">
            <a:avLst/>
          </a:prstGeom>
          <a:solidFill>
            <a:srgbClr val="99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</a:rPr>
              <a:t>Sumber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dana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pembangunan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saniatasi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di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Jawa</a:t>
            </a:r>
            <a:r>
              <a:rPr lang="en-US" dirty="0" smtClean="0">
                <a:solidFill>
                  <a:schemeClr val="tx1"/>
                </a:solidFill>
              </a:rPr>
              <a:t> Barat </a:t>
            </a:r>
            <a:r>
              <a:rPr lang="en-US" b="1" dirty="0" err="1" smtClean="0">
                <a:solidFill>
                  <a:schemeClr val="tx1"/>
                </a:solidFill>
              </a:rPr>
              <a:t>berasal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dari</a:t>
            </a:r>
            <a:r>
              <a:rPr lang="en-US" b="1" dirty="0" smtClean="0">
                <a:solidFill>
                  <a:schemeClr val="tx1"/>
                </a:solidFill>
              </a:rPr>
              <a:t> APBD </a:t>
            </a:r>
            <a:r>
              <a:rPr lang="en-US" b="1" dirty="0" err="1" smtClean="0">
                <a:solidFill>
                  <a:schemeClr val="tx1"/>
                </a:solidFill>
              </a:rPr>
              <a:t>Provinsi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Jawa</a:t>
            </a:r>
            <a:r>
              <a:rPr lang="en-US" b="1" dirty="0" smtClean="0">
                <a:solidFill>
                  <a:schemeClr val="tx1"/>
                </a:solidFill>
              </a:rPr>
              <a:t> Barat </a:t>
            </a:r>
            <a:r>
              <a:rPr lang="en-US" b="1" dirty="0" err="1" smtClean="0">
                <a:solidFill>
                  <a:schemeClr val="tx1"/>
                </a:solidFill>
              </a:rPr>
              <a:t>Tahun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Anggaran</a:t>
            </a:r>
            <a:r>
              <a:rPr lang="en-US" b="1" dirty="0" smtClean="0">
                <a:solidFill>
                  <a:schemeClr val="tx1"/>
                </a:solidFill>
              </a:rPr>
              <a:t> 2015 </a:t>
            </a:r>
            <a:r>
              <a:rPr lang="en-US" dirty="0" err="1" smtClean="0">
                <a:solidFill>
                  <a:schemeClr val="tx1"/>
                </a:solidFill>
              </a:rPr>
              <a:t>dengan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skema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pembiayaan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Bantuan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Keuangan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ke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Kabupaten</a:t>
            </a:r>
            <a:r>
              <a:rPr lang="en-US" b="1" dirty="0" smtClean="0">
                <a:solidFill>
                  <a:schemeClr val="tx1"/>
                </a:solidFill>
              </a:rPr>
              <a:t> Kota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4" name="Rounded Rectangular Callout 13"/>
          <p:cNvSpPr/>
          <p:nvPr/>
        </p:nvSpPr>
        <p:spPr>
          <a:xfrm>
            <a:off x="6553200" y="3276600"/>
            <a:ext cx="2362200" cy="2438400"/>
          </a:xfrm>
          <a:prstGeom prst="wedgeRoundRectCallout">
            <a:avLst>
              <a:gd name="adj1" fmla="val -66243"/>
              <a:gd name="adj2" fmla="val -14950"/>
              <a:gd name="adj3" fmla="val 16667"/>
            </a:avLst>
          </a:prstGeom>
          <a:solidFill>
            <a:srgbClr val="92D050">
              <a:alpha val="6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 err="1" smtClean="0">
                <a:solidFill>
                  <a:schemeClr val="tx1"/>
                </a:solidFill>
              </a:rPr>
              <a:t>Komponen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Sarana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dan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Prasarana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Sanitasi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</a:p>
          <a:p>
            <a:pPr lvl="0"/>
            <a:r>
              <a:rPr lang="en-US" sz="1200" dirty="0" smtClean="0">
                <a:solidFill>
                  <a:schemeClr val="tx1"/>
                </a:solidFill>
              </a:rPr>
              <a:t>1. </a:t>
            </a:r>
            <a:r>
              <a:rPr lang="en-US" sz="1200" dirty="0" err="1" smtClean="0">
                <a:solidFill>
                  <a:schemeClr val="tx1"/>
                </a:solidFill>
              </a:rPr>
              <a:t>Sarana</a:t>
            </a:r>
            <a:r>
              <a:rPr lang="en-US" sz="1200" dirty="0" smtClean="0">
                <a:solidFill>
                  <a:schemeClr val="tx1"/>
                </a:solidFill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</a:rPr>
              <a:t>dan</a:t>
            </a:r>
            <a:r>
              <a:rPr lang="en-US" sz="1200" dirty="0" smtClean="0">
                <a:solidFill>
                  <a:schemeClr val="tx1"/>
                </a:solidFill>
              </a:rPr>
              <a:t> </a:t>
            </a:r>
            <a:r>
              <a:rPr lang="id-ID" sz="1200" dirty="0" smtClean="0">
                <a:solidFill>
                  <a:schemeClr val="tx1"/>
                </a:solidFill>
              </a:rPr>
              <a:t>Prasarana Mandi, Cuci, dan Kakus</a:t>
            </a:r>
            <a:r>
              <a:rPr lang="en-US" sz="1200" dirty="0" smtClean="0">
                <a:solidFill>
                  <a:schemeClr val="tx1"/>
                </a:solidFill>
              </a:rPr>
              <a:t> (MCK) </a:t>
            </a:r>
            <a:r>
              <a:rPr lang="id-ID" sz="1200" dirty="0" smtClean="0">
                <a:solidFill>
                  <a:schemeClr val="tx1"/>
                </a:solidFill>
              </a:rPr>
              <a:t>Komunal</a:t>
            </a:r>
            <a:endParaRPr lang="en-US" sz="1200" dirty="0" smtClean="0">
              <a:solidFill>
                <a:schemeClr val="tx1"/>
              </a:solidFill>
            </a:endParaRPr>
          </a:p>
          <a:p>
            <a:pPr lvl="0"/>
            <a:r>
              <a:rPr lang="en-US" sz="1200" dirty="0" smtClean="0">
                <a:solidFill>
                  <a:schemeClr val="tx1"/>
                </a:solidFill>
              </a:rPr>
              <a:t>2. </a:t>
            </a:r>
            <a:r>
              <a:rPr lang="en-US" sz="1200" dirty="0" err="1" smtClean="0">
                <a:solidFill>
                  <a:schemeClr val="tx1"/>
                </a:solidFill>
              </a:rPr>
              <a:t>Sarana</a:t>
            </a:r>
            <a:r>
              <a:rPr lang="en-US" sz="1200" dirty="0" smtClean="0">
                <a:solidFill>
                  <a:schemeClr val="tx1"/>
                </a:solidFill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</a:rPr>
              <a:t>dan</a:t>
            </a:r>
            <a:r>
              <a:rPr lang="en-US" sz="1200" dirty="0" smtClean="0">
                <a:solidFill>
                  <a:schemeClr val="tx1"/>
                </a:solidFill>
              </a:rPr>
              <a:t> </a:t>
            </a:r>
            <a:r>
              <a:rPr lang="id-ID" sz="1200" dirty="0" smtClean="0">
                <a:solidFill>
                  <a:schemeClr val="tx1"/>
                </a:solidFill>
              </a:rPr>
              <a:t>Prasarana </a:t>
            </a:r>
            <a:r>
              <a:rPr lang="en-US" sz="1200" dirty="0" err="1" smtClean="0">
                <a:solidFill>
                  <a:schemeClr val="tx1"/>
                </a:solidFill>
              </a:rPr>
              <a:t>Instalasi</a:t>
            </a:r>
            <a:r>
              <a:rPr lang="en-US" sz="1200" dirty="0" smtClean="0">
                <a:solidFill>
                  <a:schemeClr val="tx1"/>
                </a:solidFill>
              </a:rPr>
              <a:t> </a:t>
            </a:r>
            <a:r>
              <a:rPr lang="id-ID" sz="1200" dirty="0" smtClean="0">
                <a:solidFill>
                  <a:schemeClr val="tx1"/>
                </a:solidFill>
              </a:rPr>
              <a:t>Pengolahan </a:t>
            </a:r>
            <a:r>
              <a:rPr lang="en-US" sz="1200" dirty="0" smtClean="0">
                <a:solidFill>
                  <a:schemeClr val="tx1"/>
                </a:solidFill>
              </a:rPr>
              <a:t>Air </a:t>
            </a:r>
            <a:r>
              <a:rPr lang="id-ID" sz="1200" dirty="0" smtClean="0">
                <a:solidFill>
                  <a:schemeClr val="tx1"/>
                </a:solidFill>
              </a:rPr>
              <a:t>Limbah </a:t>
            </a:r>
            <a:r>
              <a:rPr lang="en-US" sz="1200" dirty="0" smtClean="0">
                <a:solidFill>
                  <a:schemeClr val="tx1"/>
                </a:solidFill>
              </a:rPr>
              <a:t>(IPAL) </a:t>
            </a:r>
            <a:r>
              <a:rPr lang="id-ID" sz="1200" dirty="0" smtClean="0">
                <a:solidFill>
                  <a:schemeClr val="tx1"/>
                </a:solidFill>
              </a:rPr>
              <a:t>Komunal</a:t>
            </a:r>
            <a:r>
              <a:rPr lang="en-US" sz="1200" dirty="0" smtClean="0">
                <a:solidFill>
                  <a:schemeClr val="tx1"/>
                </a:solidFill>
              </a:rPr>
              <a:t>.</a:t>
            </a:r>
          </a:p>
          <a:p>
            <a:pPr lvl="0"/>
            <a:r>
              <a:rPr lang="en-US" sz="1200" dirty="0" smtClean="0">
                <a:solidFill>
                  <a:schemeClr val="tx1"/>
                </a:solidFill>
              </a:rPr>
              <a:t>3. </a:t>
            </a:r>
            <a:r>
              <a:rPr lang="en-US" sz="1200" dirty="0" err="1" smtClean="0">
                <a:solidFill>
                  <a:schemeClr val="tx1"/>
                </a:solidFill>
              </a:rPr>
              <a:t>Sarana</a:t>
            </a:r>
            <a:r>
              <a:rPr lang="en-US" sz="1200" dirty="0" smtClean="0">
                <a:solidFill>
                  <a:schemeClr val="tx1"/>
                </a:solidFill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</a:rPr>
              <a:t>dan</a:t>
            </a:r>
            <a:r>
              <a:rPr lang="en-US" sz="1200" dirty="0" smtClean="0">
                <a:solidFill>
                  <a:schemeClr val="tx1"/>
                </a:solidFill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</a:rPr>
              <a:t>Prasarana</a:t>
            </a:r>
            <a:r>
              <a:rPr lang="en-US" sz="1200" dirty="0" smtClean="0">
                <a:solidFill>
                  <a:schemeClr val="tx1"/>
                </a:solidFill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</a:rPr>
              <a:t>sistem</a:t>
            </a:r>
            <a:r>
              <a:rPr lang="en-US" sz="1200" dirty="0" smtClean="0">
                <a:solidFill>
                  <a:schemeClr val="tx1"/>
                </a:solidFill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</a:rPr>
              <a:t>jaringan</a:t>
            </a:r>
            <a:r>
              <a:rPr lang="en-US" sz="1200" dirty="0" smtClean="0">
                <a:solidFill>
                  <a:schemeClr val="tx1"/>
                </a:solidFill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</a:rPr>
              <a:t>perpipaan</a:t>
            </a:r>
            <a:r>
              <a:rPr lang="en-US" sz="1200" dirty="0" smtClean="0">
                <a:solidFill>
                  <a:schemeClr val="tx1"/>
                </a:solidFill>
              </a:rPr>
              <a:t>, </a:t>
            </a:r>
            <a:r>
              <a:rPr lang="en-US" sz="1200" dirty="0" err="1" smtClean="0">
                <a:solidFill>
                  <a:schemeClr val="tx1"/>
                </a:solidFill>
              </a:rPr>
              <a:t>sambungan</a:t>
            </a:r>
            <a:r>
              <a:rPr lang="en-US" sz="1200" dirty="0" smtClean="0">
                <a:solidFill>
                  <a:schemeClr val="tx1"/>
                </a:solidFill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</a:rPr>
              <a:t>rumah</a:t>
            </a:r>
            <a:r>
              <a:rPr lang="en-US" sz="1200" dirty="0" smtClean="0">
                <a:solidFill>
                  <a:schemeClr val="tx1"/>
                </a:solidFill>
              </a:rPr>
              <a:t> (SR), </a:t>
            </a:r>
          </a:p>
          <a:p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8460432" y="6488668"/>
            <a:ext cx="683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8295977-0CD6-4BB0-B888-B37037E33CC0}" type="slidenum">
              <a:rPr lang="id-ID" b="1" smtClean="0">
                <a:solidFill>
                  <a:prstClr val="black"/>
                </a:solidFill>
              </a:rPr>
              <a:pPr algn="r"/>
              <a:t>47</a:t>
            </a:fld>
            <a:endParaRPr lang="id-ID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038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600" b="1" dirty="0" smtClean="0"/>
              <a:t>Rincian untuk Tipe</a:t>
            </a:r>
            <a:r>
              <a:rPr lang="id-ID" sz="1600" b="1" dirty="0" smtClean="0">
                <a:solidFill>
                  <a:srgbClr val="C00000"/>
                </a:solidFill>
              </a:rPr>
              <a:t> ODF (Stop BAB Sembarangan)</a:t>
            </a:r>
            <a:r>
              <a:rPr lang="id-ID" sz="1600" b="1" dirty="0" smtClean="0"/>
              <a:t> @ Rp 525 juta</a:t>
            </a:r>
          </a:p>
        </p:txBody>
      </p:sp>
      <p:graphicFrame>
        <p:nvGraphicFramePr>
          <p:cNvPr id="5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8514276"/>
              </p:ext>
            </p:extLst>
          </p:nvPr>
        </p:nvGraphicFramePr>
        <p:xfrm>
          <a:off x="86758" y="332656"/>
          <a:ext cx="8715458" cy="28879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2363"/>
                <a:gridCol w="4350951"/>
                <a:gridCol w="1653511"/>
                <a:gridCol w="1928633"/>
              </a:tblGrid>
              <a:tr h="208767"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 smtClean="0"/>
                        <a:t>No</a:t>
                      </a:r>
                      <a:endParaRPr lang="en-US" sz="1050" b="1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050" b="1" dirty="0" smtClean="0"/>
                        <a:t>Kegiatan</a:t>
                      </a:r>
                      <a:endParaRPr lang="en-US" sz="1050" b="1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050" b="1" dirty="0" smtClean="0"/>
                        <a:t>Deskripsi</a:t>
                      </a:r>
                      <a:endParaRPr lang="en-US" sz="1050" b="1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050" b="1" dirty="0" smtClean="0"/>
                        <a:t>Jumlah</a:t>
                      </a:r>
                      <a:endParaRPr lang="en-US" sz="1050" b="1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</a:tr>
              <a:tr h="208767">
                <a:tc gridSpan="4">
                  <a:txBody>
                    <a:bodyPr/>
                    <a:lstStyle/>
                    <a:p>
                      <a:r>
                        <a:rPr lang="en-US" sz="1050" b="1" i="1" dirty="0" smtClean="0">
                          <a:latin typeface="+mn-lt"/>
                        </a:rPr>
                        <a:t>Socio Engineering</a:t>
                      </a:r>
                      <a:endParaRPr lang="en-US" sz="1050" b="1" i="1" dirty="0"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400" b="0" i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sz="1400" b="0" dirty="0"/>
                    </a:p>
                  </a:txBody>
                  <a:tcPr/>
                </a:tc>
              </a:tr>
              <a:tr h="208767">
                <a:tc>
                  <a:txBody>
                    <a:bodyPr/>
                    <a:lstStyle/>
                    <a:p>
                      <a:pPr algn="ctr"/>
                      <a:r>
                        <a:rPr lang="en-US" sz="1050" b="0" dirty="0" smtClean="0">
                          <a:latin typeface="+mn-lt"/>
                        </a:rPr>
                        <a:t>1</a:t>
                      </a:r>
                      <a:endParaRPr lang="en-US" sz="105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b="0" dirty="0" err="1" smtClean="0">
                          <a:latin typeface="+mn-lt"/>
                        </a:rPr>
                        <a:t>Pemicuan</a:t>
                      </a:r>
                      <a:r>
                        <a:rPr lang="en-US" sz="1050" b="0" dirty="0" smtClean="0">
                          <a:latin typeface="+mn-lt"/>
                        </a:rPr>
                        <a:t> </a:t>
                      </a:r>
                      <a:r>
                        <a:rPr lang="en-US" sz="1050" b="0" dirty="0" err="1" smtClean="0">
                          <a:latin typeface="+mn-lt"/>
                        </a:rPr>
                        <a:t>Pilar</a:t>
                      </a:r>
                      <a:r>
                        <a:rPr lang="en-US" sz="1050" b="0" dirty="0" smtClean="0">
                          <a:latin typeface="+mn-lt"/>
                        </a:rPr>
                        <a:t> STBM </a:t>
                      </a:r>
                      <a:r>
                        <a:rPr lang="en-US" sz="1050" b="0" dirty="0" err="1" smtClean="0">
                          <a:latin typeface="+mn-lt"/>
                        </a:rPr>
                        <a:t>oleh</a:t>
                      </a:r>
                      <a:r>
                        <a:rPr lang="en-US" sz="1050" b="0" dirty="0" smtClean="0">
                          <a:latin typeface="+mn-lt"/>
                        </a:rPr>
                        <a:t> Sanitarian </a:t>
                      </a:r>
                      <a:r>
                        <a:rPr lang="en-US" sz="1050" b="0" dirty="0" err="1" smtClean="0">
                          <a:latin typeface="+mn-lt"/>
                        </a:rPr>
                        <a:t>Puskesmas</a:t>
                      </a:r>
                      <a:r>
                        <a:rPr lang="id-ID" sz="1050" b="0" dirty="0" smtClean="0">
                          <a:latin typeface="+mn-lt"/>
                        </a:rPr>
                        <a:t> (menuju ODF)</a:t>
                      </a:r>
                      <a:endParaRPr lang="en-US" sz="105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b="0" dirty="0" smtClean="0">
                          <a:latin typeface="+mn-lt"/>
                        </a:rPr>
                        <a:t> </a:t>
                      </a:r>
                      <a:r>
                        <a:rPr lang="id-ID" sz="1050" b="0" dirty="0" smtClean="0">
                          <a:latin typeface="+mn-lt"/>
                        </a:rPr>
                        <a:t>-</a:t>
                      </a:r>
                      <a:endParaRPr lang="en-US" sz="105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05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Rp 0,-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/>
                </a:tc>
              </a:tr>
              <a:tr h="474471">
                <a:tc>
                  <a:txBody>
                    <a:bodyPr/>
                    <a:lstStyle/>
                    <a:p>
                      <a:pPr algn="ctr"/>
                      <a:r>
                        <a:rPr lang="en-US" sz="1050" b="0" dirty="0" smtClean="0">
                          <a:latin typeface="+mn-lt"/>
                        </a:rPr>
                        <a:t>2</a:t>
                      </a:r>
                      <a:endParaRPr lang="en-US" sz="105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b="0" dirty="0" err="1" smtClean="0">
                          <a:latin typeface="+mn-lt"/>
                        </a:rPr>
                        <a:t>Pendampingan</a:t>
                      </a:r>
                      <a:r>
                        <a:rPr lang="en-US" sz="1050" b="0" dirty="0" smtClean="0">
                          <a:latin typeface="+mn-lt"/>
                        </a:rPr>
                        <a:t> </a:t>
                      </a:r>
                      <a:r>
                        <a:rPr lang="en-US" sz="1050" b="0" dirty="0" err="1" smtClean="0">
                          <a:latin typeface="+mn-lt"/>
                        </a:rPr>
                        <a:t>dan</a:t>
                      </a:r>
                      <a:r>
                        <a:rPr lang="en-US" sz="1050" b="0" dirty="0" smtClean="0">
                          <a:latin typeface="+mn-lt"/>
                        </a:rPr>
                        <a:t> </a:t>
                      </a:r>
                      <a:r>
                        <a:rPr lang="en-US" sz="1050" b="0" dirty="0" err="1" smtClean="0">
                          <a:latin typeface="+mn-lt"/>
                        </a:rPr>
                        <a:t>Pemberdayaan</a:t>
                      </a:r>
                      <a:r>
                        <a:rPr lang="en-US" sz="1050" b="0" dirty="0" smtClean="0">
                          <a:latin typeface="+mn-lt"/>
                        </a:rPr>
                        <a:t> </a:t>
                      </a:r>
                      <a:r>
                        <a:rPr lang="en-US" sz="1050" b="0" dirty="0" err="1" smtClean="0">
                          <a:latin typeface="+mn-lt"/>
                        </a:rPr>
                        <a:t>Masyarakat</a:t>
                      </a:r>
                      <a:endParaRPr lang="en-US" sz="105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7313" indent="-87313">
                        <a:buFontTx/>
                        <a:buChar char="-"/>
                      </a:pPr>
                      <a:r>
                        <a:rPr lang="en-US" sz="1050" b="0" dirty="0" smtClean="0">
                          <a:latin typeface="+mn-lt"/>
                        </a:rPr>
                        <a:t>FG</a:t>
                      </a:r>
                      <a:r>
                        <a:rPr lang="id-ID" sz="1050" b="0" dirty="0" smtClean="0">
                          <a:latin typeface="+mn-lt"/>
                        </a:rPr>
                        <a:t>D</a:t>
                      </a:r>
                      <a:r>
                        <a:rPr lang="en-US" sz="1050" b="0" dirty="0" smtClean="0">
                          <a:latin typeface="+mn-lt"/>
                        </a:rPr>
                        <a:t> ( </a:t>
                      </a:r>
                      <a:r>
                        <a:rPr lang="en-US" sz="1050" b="0" dirty="0" err="1" smtClean="0">
                          <a:latin typeface="+mn-lt"/>
                        </a:rPr>
                        <a:t>ol</a:t>
                      </a:r>
                      <a:r>
                        <a:rPr lang="id-ID" sz="1050" b="0" dirty="0" smtClean="0">
                          <a:latin typeface="+mn-lt"/>
                        </a:rPr>
                        <a:t>eh</a:t>
                      </a:r>
                      <a:r>
                        <a:rPr lang="en-US" sz="1050" b="0" dirty="0" smtClean="0">
                          <a:latin typeface="+mn-lt"/>
                        </a:rPr>
                        <a:t> </a:t>
                      </a:r>
                      <a:r>
                        <a:rPr lang="en-US" sz="1050" b="0" dirty="0" err="1" smtClean="0">
                          <a:latin typeface="+mn-lt"/>
                        </a:rPr>
                        <a:t>fasilitator</a:t>
                      </a:r>
                      <a:r>
                        <a:rPr lang="en-US" sz="1050" b="0" dirty="0" smtClean="0">
                          <a:latin typeface="+mn-lt"/>
                        </a:rPr>
                        <a:t>)</a:t>
                      </a:r>
                    </a:p>
                    <a:p>
                      <a:pPr marL="87313" indent="-87313">
                        <a:buFontTx/>
                        <a:buChar char="-"/>
                      </a:pPr>
                      <a:r>
                        <a:rPr lang="en-US" sz="1050" b="0" dirty="0" err="1" smtClean="0">
                          <a:latin typeface="+mn-lt"/>
                        </a:rPr>
                        <a:t>Pelatihan</a:t>
                      </a:r>
                      <a:r>
                        <a:rPr lang="en-US" sz="1050" b="0" dirty="0" smtClean="0">
                          <a:latin typeface="+mn-lt"/>
                        </a:rPr>
                        <a:t> </a:t>
                      </a:r>
                      <a:r>
                        <a:rPr lang="en-US" sz="1050" b="0" dirty="0" err="1" smtClean="0">
                          <a:latin typeface="+mn-lt"/>
                        </a:rPr>
                        <a:t>Wirausaha</a:t>
                      </a:r>
                      <a:r>
                        <a:rPr lang="en-US" sz="1050" b="0" dirty="0" smtClean="0">
                          <a:latin typeface="+mn-lt"/>
                        </a:rPr>
                        <a:t> </a:t>
                      </a:r>
                      <a:r>
                        <a:rPr lang="en-US" sz="1050" b="0" dirty="0" err="1" smtClean="0">
                          <a:latin typeface="+mn-lt"/>
                        </a:rPr>
                        <a:t>Sanitasi</a:t>
                      </a:r>
                      <a:endParaRPr lang="en-US" sz="1050" b="0" dirty="0" smtClean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050" b="0" i="0" u="none" strike="noStrike" smtClean="0">
                          <a:solidFill>
                            <a:srgbClr val="000000"/>
                          </a:solidFill>
                          <a:latin typeface="+mn-lt"/>
                        </a:rPr>
                        <a:t>Rp </a:t>
                      </a:r>
                      <a:r>
                        <a:rPr lang="en-US" sz="1050" b="0" i="0" u="none" strike="noStrike" smtClean="0">
                          <a:solidFill>
                            <a:srgbClr val="000000"/>
                          </a:solidFill>
                          <a:latin typeface="+mn-lt"/>
                        </a:rPr>
                        <a:t>25.000.000</a:t>
                      </a:r>
                      <a:r>
                        <a:rPr lang="id-ID" sz="1050" b="0" i="0" u="none" strike="noStrike" smtClean="0">
                          <a:solidFill>
                            <a:srgbClr val="000000"/>
                          </a:solidFill>
                          <a:latin typeface="+mn-lt"/>
                        </a:rPr>
                        <a:t>,-</a:t>
                      </a:r>
                      <a:r>
                        <a:rPr lang="en-US" sz="1050" b="0" i="0" u="none" strike="noStrike" smtClean="0">
                          <a:solidFill>
                            <a:srgbClr val="000000"/>
                          </a:solidFill>
                          <a:latin typeface="+mn-lt"/>
                        </a:rPr>
                        <a:t> 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/>
                </a:tc>
              </a:tr>
              <a:tr h="208767">
                <a:tc gridSpan="4">
                  <a:txBody>
                    <a:bodyPr/>
                    <a:lstStyle/>
                    <a:p>
                      <a:r>
                        <a:rPr lang="en-US" sz="1050" b="1" i="1" dirty="0" err="1" smtClean="0">
                          <a:latin typeface="+mn-lt"/>
                        </a:rPr>
                        <a:t>Konstruksi</a:t>
                      </a:r>
                      <a:r>
                        <a:rPr lang="id-ID" sz="1050" b="1" i="1" dirty="0" smtClean="0">
                          <a:latin typeface="+mn-lt"/>
                        </a:rPr>
                        <a:t> (sanitasi</a:t>
                      </a:r>
                      <a:r>
                        <a:rPr lang="id-ID" sz="1050" b="1" i="1" baseline="0" dirty="0" smtClean="0">
                          <a:latin typeface="+mn-lt"/>
                        </a:rPr>
                        <a:t> bersistem)</a:t>
                      </a:r>
                      <a:endParaRPr lang="en-US" sz="1050" b="1" i="1" dirty="0"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400" b="0" i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208767">
                <a:tc>
                  <a:txBody>
                    <a:bodyPr/>
                    <a:lstStyle/>
                    <a:p>
                      <a:pPr algn="ctr"/>
                      <a:r>
                        <a:rPr lang="en-US" sz="1050" b="0" dirty="0" smtClean="0">
                          <a:latin typeface="+mn-lt"/>
                        </a:rPr>
                        <a:t>1</a:t>
                      </a:r>
                      <a:endParaRPr lang="en-US" sz="105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sz="1050" b="0" smtClean="0">
                          <a:latin typeface="+mn-lt"/>
                        </a:rPr>
                        <a:t>MCK Komunal (lokasi publik  misal mesjid, madrasah, diakses banyak warga)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sz="1050" b="0" smtClean="0">
                          <a:latin typeface="+mn-lt"/>
                        </a:rPr>
                        <a:t>1</a:t>
                      </a:r>
                      <a:r>
                        <a:rPr lang="en-US" sz="1050" b="0" smtClean="0">
                          <a:latin typeface="+mn-lt"/>
                        </a:rPr>
                        <a:t> </a:t>
                      </a:r>
                      <a:r>
                        <a:rPr lang="id-ID" sz="1050" b="0" smtClean="0">
                          <a:latin typeface="+mn-lt"/>
                        </a:rPr>
                        <a:t>unit</a:t>
                      </a:r>
                      <a:endParaRPr lang="en-US" sz="105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050" b="0" i="0" u="none" strike="noStrike" smtClean="0">
                          <a:solidFill>
                            <a:srgbClr val="000000"/>
                          </a:solidFill>
                          <a:latin typeface="+mn-lt"/>
                        </a:rPr>
                        <a:t>Rp 20</a:t>
                      </a:r>
                      <a:r>
                        <a:rPr lang="en-US" sz="1050" b="0" i="0" u="none" strike="noStrike" smtClean="0">
                          <a:solidFill>
                            <a:srgbClr val="000000"/>
                          </a:solidFill>
                          <a:latin typeface="+mn-lt"/>
                        </a:rPr>
                        <a:t>0.000.000</a:t>
                      </a:r>
                      <a:r>
                        <a:rPr lang="id-ID" sz="1050" b="0" i="0" u="none" strike="noStrike" smtClean="0">
                          <a:solidFill>
                            <a:srgbClr val="000000"/>
                          </a:solidFill>
                          <a:latin typeface="+mn-lt"/>
                        </a:rPr>
                        <a:t>,-</a:t>
                      </a:r>
                      <a:r>
                        <a:rPr lang="en-US" sz="1050" b="0" i="0" u="none" strike="noStrike" smtClean="0">
                          <a:solidFill>
                            <a:srgbClr val="000000"/>
                          </a:solidFill>
                          <a:latin typeface="+mn-lt"/>
                        </a:rPr>
                        <a:t> 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/>
                </a:tc>
              </a:tr>
              <a:tr h="208767">
                <a:tc>
                  <a:txBody>
                    <a:bodyPr/>
                    <a:lstStyle/>
                    <a:p>
                      <a:pPr algn="ctr"/>
                      <a:r>
                        <a:rPr lang="en-US" sz="1050" b="0" dirty="0" smtClean="0">
                          <a:latin typeface="+mn-lt"/>
                        </a:rPr>
                        <a:t>2</a:t>
                      </a:r>
                      <a:endParaRPr lang="en-US" sz="105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b="0" smtClean="0">
                          <a:latin typeface="+mn-lt"/>
                        </a:rPr>
                        <a:t>I</a:t>
                      </a:r>
                      <a:r>
                        <a:rPr lang="id-ID" sz="1050" b="0" smtClean="0">
                          <a:latin typeface="+mn-lt"/>
                        </a:rPr>
                        <a:t>PAL Komunal</a:t>
                      </a:r>
                      <a:endParaRPr lang="en-US" sz="105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sz="1050" b="0" smtClean="0">
                          <a:latin typeface="+mn-lt"/>
                        </a:rPr>
                        <a:t>1 unit </a:t>
                      </a:r>
                      <a:endParaRPr lang="en-US" sz="105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050" b="0" i="0" u="none" strike="noStrike" smtClean="0">
                          <a:solidFill>
                            <a:srgbClr val="000000"/>
                          </a:solidFill>
                          <a:latin typeface="+mn-lt"/>
                        </a:rPr>
                        <a:t>Rp 200</a:t>
                      </a:r>
                      <a:r>
                        <a:rPr lang="en-US" sz="1050" b="0" i="0" u="none" strike="noStrike" smtClean="0">
                          <a:solidFill>
                            <a:srgbClr val="000000"/>
                          </a:solidFill>
                          <a:latin typeface="+mn-lt"/>
                        </a:rPr>
                        <a:t>.000.000</a:t>
                      </a:r>
                      <a:r>
                        <a:rPr lang="id-ID" sz="1050" b="0" i="0" u="none" strike="noStrike" smtClean="0">
                          <a:solidFill>
                            <a:srgbClr val="000000"/>
                          </a:solidFill>
                          <a:latin typeface="+mn-lt"/>
                        </a:rPr>
                        <a:t>,-</a:t>
                      </a:r>
                      <a:r>
                        <a:rPr lang="en-US" sz="1050" b="0" i="0" u="none" strike="noStrike" smtClean="0">
                          <a:solidFill>
                            <a:srgbClr val="000000"/>
                          </a:solidFill>
                          <a:latin typeface="+mn-lt"/>
                        </a:rPr>
                        <a:t> 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/>
                </a:tc>
              </a:tr>
              <a:tr h="208767">
                <a:tc>
                  <a:txBody>
                    <a:bodyPr/>
                    <a:lstStyle/>
                    <a:p>
                      <a:pPr algn="ctr"/>
                      <a:r>
                        <a:rPr lang="en-US" sz="1050" b="0" dirty="0" smtClean="0">
                          <a:latin typeface="+mn-lt"/>
                        </a:rPr>
                        <a:t>3</a:t>
                      </a:r>
                      <a:endParaRPr lang="en-US" sz="105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b="0" smtClean="0">
                          <a:latin typeface="+mn-lt"/>
                        </a:rPr>
                        <a:t>P</a:t>
                      </a:r>
                      <a:r>
                        <a:rPr lang="id-ID" sz="1050" b="0" smtClean="0">
                          <a:latin typeface="+mn-lt"/>
                        </a:rPr>
                        <a:t>endukung Konstruksi (Persiapan dan Pengerjaan Tanah) untuk IPAL</a:t>
                      </a:r>
                      <a:endParaRPr lang="en-US" sz="105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b="0" smtClean="0">
                          <a:latin typeface="+mn-lt"/>
                        </a:rPr>
                        <a:t>1 </a:t>
                      </a:r>
                      <a:r>
                        <a:rPr lang="id-ID" sz="1050" b="0" smtClean="0">
                          <a:latin typeface="+mn-lt"/>
                        </a:rPr>
                        <a:t>lokasi</a:t>
                      </a:r>
                      <a:endParaRPr lang="en-US" sz="105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050" b="0" i="0" u="none" strike="noStrike" smtClean="0">
                          <a:solidFill>
                            <a:srgbClr val="000000"/>
                          </a:solidFill>
                          <a:latin typeface="+mn-lt"/>
                        </a:rPr>
                        <a:t>Rp 24</a:t>
                      </a:r>
                      <a:r>
                        <a:rPr lang="en-US" sz="1050" b="0" i="0" u="none" strike="noStrike" smtClean="0">
                          <a:solidFill>
                            <a:srgbClr val="000000"/>
                          </a:solidFill>
                          <a:latin typeface="+mn-lt"/>
                        </a:rPr>
                        <a:t>.</a:t>
                      </a:r>
                      <a:r>
                        <a:rPr lang="id-ID" sz="1050" b="0" i="0" u="none" strike="noStrike" smtClean="0">
                          <a:solidFill>
                            <a:srgbClr val="000000"/>
                          </a:solidFill>
                          <a:latin typeface="+mn-lt"/>
                        </a:rPr>
                        <a:t>0</a:t>
                      </a:r>
                      <a:r>
                        <a:rPr lang="en-US" sz="1050" b="0" i="0" u="none" strike="noStrike" smtClean="0">
                          <a:solidFill>
                            <a:srgbClr val="000000"/>
                          </a:solidFill>
                          <a:latin typeface="+mn-lt"/>
                        </a:rPr>
                        <a:t>00.000</a:t>
                      </a:r>
                      <a:r>
                        <a:rPr lang="id-ID" sz="1050" b="0" i="0" u="none" strike="noStrike" smtClean="0">
                          <a:solidFill>
                            <a:srgbClr val="000000"/>
                          </a:solidFill>
                          <a:latin typeface="+mn-lt"/>
                        </a:rPr>
                        <a:t>,-</a:t>
                      </a:r>
                      <a:r>
                        <a:rPr lang="en-US" sz="1050" b="0" i="0" u="none" strike="noStrike" smtClean="0">
                          <a:solidFill>
                            <a:srgbClr val="000000"/>
                          </a:solidFill>
                          <a:latin typeface="+mn-lt"/>
                        </a:rPr>
                        <a:t> 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/>
                </a:tc>
              </a:tr>
              <a:tr h="208767">
                <a:tc>
                  <a:txBody>
                    <a:bodyPr/>
                    <a:lstStyle/>
                    <a:p>
                      <a:pPr algn="ctr"/>
                      <a:r>
                        <a:rPr lang="en-US" sz="1050" b="0" dirty="0" smtClean="0">
                          <a:latin typeface="+mn-lt"/>
                        </a:rPr>
                        <a:t>4 </a:t>
                      </a:r>
                      <a:endParaRPr lang="en-US" sz="105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sz="1050" b="0" smtClean="0">
                          <a:latin typeface="+mn-lt"/>
                        </a:rPr>
                        <a:t>Penyediaan air bersih</a:t>
                      </a:r>
                      <a:endParaRPr lang="en-US" sz="105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sz="1050" b="0" smtClean="0">
                          <a:latin typeface="+mn-lt"/>
                        </a:rPr>
                        <a:t>1</a:t>
                      </a:r>
                      <a:r>
                        <a:rPr lang="id-ID" sz="1050" b="0" baseline="0" smtClean="0">
                          <a:latin typeface="+mn-lt"/>
                        </a:rPr>
                        <a:t> lokasi</a:t>
                      </a:r>
                      <a:endParaRPr lang="en-US" sz="105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050" b="0" i="0" u="none" strike="noStrike" smtClean="0">
                          <a:solidFill>
                            <a:srgbClr val="000000"/>
                          </a:solidFill>
                          <a:latin typeface="+mn-lt"/>
                        </a:rPr>
                        <a:t>Rp 76.000.000,-</a:t>
                      </a:r>
                      <a:r>
                        <a:rPr lang="en-US" sz="1050" b="0" i="0" u="none" strike="noStrike" smtClean="0">
                          <a:solidFill>
                            <a:srgbClr val="000000"/>
                          </a:solidFill>
                          <a:latin typeface="+mn-lt"/>
                        </a:rPr>
                        <a:t> 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/>
                </a:tc>
              </a:tr>
              <a:tr h="303662"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 b="0" dirty="0"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d-ID" sz="1400" dirty="0" smtClean="0"/>
                        <a:t>Jumlah</a:t>
                      </a:r>
                      <a:endParaRPr lang="id-ID" sz="1400" dirty="0"/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05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Rp</a:t>
                      </a:r>
                      <a:r>
                        <a:rPr lang="id-ID" sz="1050" b="1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 525.000.000,-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8460432" y="6488668"/>
            <a:ext cx="683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8295977-0CD6-4BB0-B888-B37037E33CC0}" type="slidenum">
              <a:rPr lang="id-ID" b="1" smtClean="0"/>
              <a:pPr algn="r"/>
              <a:t>48</a:t>
            </a:fld>
            <a:endParaRPr lang="id-ID" b="1"/>
          </a:p>
        </p:txBody>
      </p:sp>
      <p:graphicFrame>
        <p:nvGraphicFramePr>
          <p:cNvPr id="9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25110989"/>
              </p:ext>
            </p:extLst>
          </p:nvPr>
        </p:nvGraphicFramePr>
        <p:xfrm>
          <a:off x="86758" y="3720420"/>
          <a:ext cx="8715458" cy="28879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2363"/>
                <a:gridCol w="4350951"/>
                <a:gridCol w="1653511"/>
                <a:gridCol w="1928633"/>
              </a:tblGrid>
              <a:tr h="206609"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 smtClean="0"/>
                        <a:t>No</a:t>
                      </a:r>
                      <a:endParaRPr lang="en-US" sz="1050" b="1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050" b="1" dirty="0" smtClean="0"/>
                        <a:t>Kegiatan</a:t>
                      </a:r>
                      <a:endParaRPr lang="en-US" sz="1050" b="1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050" b="1" dirty="0" smtClean="0"/>
                        <a:t>Deskripsi</a:t>
                      </a:r>
                      <a:endParaRPr lang="en-US" sz="1050" b="1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050" b="1" dirty="0" smtClean="0"/>
                        <a:t>Jumlah</a:t>
                      </a:r>
                      <a:endParaRPr lang="en-US" sz="1050" b="1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</a:tr>
              <a:tr h="206609">
                <a:tc gridSpan="4">
                  <a:txBody>
                    <a:bodyPr/>
                    <a:lstStyle/>
                    <a:p>
                      <a:r>
                        <a:rPr lang="en-US" sz="1050" b="1" i="1" dirty="0" smtClean="0">
                          <a:latin typeface="+mn-lt"/>
                        </a:rPr>
                        <a:t>Socio Engineering</a:t>
                      </a:r>
                      <a:endParaRPr lang="en-US" sz="1050" b="1" i="1" dirty="0"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400" b="0" i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sz="1400" b="0" dirty="0"/>
                    </a:p>
                  </a:txBody>
                  <a:tcPr/>
                </a:tc>
              </a:tr>
              <a:tr h="206609">
                <a:tc>
                  <a:txBody>
                    <a:bodyPr/>
                    <a:lstStyle/>
                    <a:p>
                      <a:pPr algn="ctr"/>
                      <a:r>
                        <a:rPr lang="en-US" sz="1050" b="0" dirty="0" smtClean="0">
                          <a:latin typeface="+mn-lt"/>
                        </a:rPr>
                        <a:t>1</a:t>
                      </a:r>
                      <a:endParaRPr lang="en-US" sz="105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b="0" dirty="0" err="1" smtClean="0">
                          <a:latin typeface="+mn-lt"/>
                        </a:rPr>
                        <a:t>Pemicuan</a:t>
                      </a:r>
                      <a:r>
                        <a:rPr lang="en-US" sz="1050" b="0" dirty="0" smtClean="0">
                          <a:latin typeface="+mn-lt"/>
                        </a:rPr>
                        <a:t> </a:t>
                      </a:r>
                      <a:r>
                        <a:rPr lang="en-US" sz="1050" b="0" dirty="0" err="1" smtClean="0">
                          <a:latin typeface="+mn-lt"/>
                        </a:rPr>
                        <a:t>Pilar</a:t>
                      </a:r>
                      <a:r>
                        <a:rPr lang="en-US" sz="1050" b="0" dirty="0" smtClean="0">
                          <a:latin typeface="+mn-lt"/>
                        </a:rPr>
                        <a:t> STBM </a:t>
                      </a:r>
                      <a:r>
                        <a:rPr lang="en-US" sz="1050" b="0" dirty="0" err="1" smtClean="0">
                          <a:latin typeface="+mn-lt"/>
                        </a:rPr>
                        <a:t>oleh</a:t>
                      </a:r>
                      <a:r>
                        <a:rPr lang="en-US" sz="1050" b="0" dirty="0" smtClean="0">
                          <a:latin typeface="+mn-lt"/>
                        </a:rPr>
                        <a:t> </a:t>
                      </a:r>
                      <a:r>
                        <a:rPr lang="en-US" sz="1050" b="0" smtClean="0">
                          <a:latin typeface="+mn-lt"/>
                        </a:rPr>
                        <a:t>Sanitarian Puskesmas</a:t>
                      </a:r>
                      <a:r>
                        <a:rPr lang="id-ID" sz="1050" b="0" smtClean="0">
                          <a:latin typeface="+mn-lt"/>
                        </a:rPr>
                        <a:t> (menuju ODF)</a:t>
                      </a:r>
                      <a:endParaRPr lang="en-US" sz="105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b="0" dirty="0" smtClean="0">
                          <a:latin typeface="+mn-lt"/>
                        </a:rPr>
                        <a:t> 30 </a:t>
                      </a:r>
                      <a:r>
                        <a:rPr lang="en-US" sz="1050" b="0" dirty="0" err="1" smtClean="0">
                          <a:latin typeface="+mn-lt"/>
                        </a:rPr>
                        <a:t>orang</a:t>
                      </a:r>
                      <a:endParaRPr lang="en-US" sz="105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05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Rp 50.000.000,-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/>
                </a:tc>
              </a:tr>
              <a:tr h="469566">
                <a:tc>
                  <a:txBody>
                    <a:bodyPr/>
                    <a:lstStyle/>
                    <a:p>
                      <a:pPr algn="ctr"/>
                      <a:r>
                        <a:rPr lang="en-US" sz="1050" b="0" dirty="0" smtClean="0">
                          <a:latin typeface="+mn-lt"/>
                        </a:rPr>
                        <a:t>2</a:t>
                      </a:r>
                      <a:endParaRPr lang="en-US" sz="105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b="0" dirty="0" err="1" smtClean="0">
                          <a:latin typeface="+mn-lt"/>
                        </a:rPr>
                        <a:t>Pendampingan</a:t>
                      </a:r>
                      <a:r>
                        <a:rPr lang="en-US" sz="1050" b="0" dirty="0" smtClean="0">
                          <a:latin typeface="+mn-lt"/>
                        </a:rPr>
                        <a:t> </a:t>
                      </a:r>
                      <a:r>
                        <a:rPr lang="en-US" sz="1050" b="0" dirty="0" err="1" smtClean="0">
                          <a:latin typeface="+mn-lt"/>
                        </a:rPr>
                        <a:t>dan</a:t>
                      </a:r>
                      <a:r>
                        <a:rPr lang="en-US" sz="1050" b="0" dirty="0" smtClean="0">
                          <a:latin typeface="+mn-lt"/>
                        </a:rPr>
                        <a:t> </a:t>
                      </a:r>
                      <a:r>
                        <a:rPr lang="en-US" sz="1050" b="0" dirty="0" err="1" smtClean="0">
                          <a:latin typeface="+mn-lt"/>
                        </a:rPr>
                        <a:t>Pemberdayaan</a:t>
                      </a:r>
                      <a:r>
                        <a:rPr lang="en-US" sz="1050" b="0" dirty="0" smtClean="0">
                          <a:latin typeface="+mn-lt"/>
                        </a:rPr>
                        <a:t> </a:t>
                      </a:r>
                      <a:r>
                        <a:rPr lang="en-US" sz="1050" b="0" dirty="0" err="1" smtClean="0">
                          <a:latin typeface="+mn-lt"/>
                        </a:rPr>
                        <a:t>Masyarakat</a:t>
                      </a:r>
                      <a:endParaRPr lang="en-US" sz="105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7313" indent="-87313">
                        <a:buFontTx/>
                        <a:buChar char="-"/>
                      </a:pPr>
                      <a:r>
                        <a:rPr lang="en-US" sz="1050" b="0" dirty="0" smtClean="0">
                          <a:latin typeface="+mn-lt"/>
                        </a:rPr>
                        <a:t>FG</a:t>
                      </a:r>
                      <a:r>
                        <a:rPr lang="id-ID" sz="1050" b="0" dirty="0" smtClean="0">
                          <a:latin typeface="+mn-lt"/>
                        </a:rPr>
                        <a:t>D</a:t>
                      </a:r>
                      <a:r>
                        <a:rPr lang="en-US" sz="1050" b="0" dirty="0" smtClean="0">
                          <a:latin typeface="+mn-lt"/>
                        </a:rPr>
                        <a:t> ( </a:t>
                      </a:r>
                      <a:r>
                        <a:rPr lang="en-US" sz="1050" b="0" dirty="0" err="1" smtClean="0">
                          <a:latin typeface="+mn-lt"/>
                        </a:rPr>
                        <a:t>ol</a:t>
                      </a:r>
                      <a:r>
                        <a:rPr lang="id-ID" sz="1050" b="0" dirty="0" smtClean="0">
                          <a:latin typeface="+mn-lt"/>
                        </a:rPr>
                        <a:t>eh</a:t>
                      </a:r>
                      <a:r>
                        <a:rPr lang="en-US" sz="1050" b="0" dirty="0" smtClean="0">
                          <a:latin typeface="+mn-lt"/>
                        </a:rPr>
                        <a:t> </a:t>
                      </a:r>
                      <a:r>
                        <a:rPr lang="en-US" sz="1050" b="0" dirty="0" err="1" smtClean="0">
                          <a:latin typeface="+mn-lt"/>
                        </a:rPr>
                        <a:t>fasilitator</a:t>
                      </a:r>
                      <a:r>
                        <a:rPr lang="en-US" sz="1050" b="0" dirty="0" smtClean="0">
                          <a:latin typeface="+mn-lt"/>
                        </a:rPr>
                        <a:t>)</a:t>
                      </a:r>
                    </a:p>
                    <a:p>
                      <a:pPr marL="87313" indent="-87313">
                        <a:buFontTx/>
                        <a:buChar char="-"/>
                      </a:pPr>
                      <a:r>
                        <a:rPr lang="en-US" sz="1050" b="0" dirty="0" err="1" smtClean="0">
                          <a:latin typeface="+mn-lt"/>
                        </a:rPr>
                        <a:t>Pelatihan</a:t>
                      </a:r>
                      <a:r>
                        <a:rPr lang="en-US" sz="1050" b="0" dirty="0" smtClean="0">
                          <a:latin typeface="+mn-lt"/>
                        </a:rPr>
                        <a:t> </a:t>
                      </a:r>
                      <a:r>
                        <a:rPr lang="en-US" sz="1050" b="0" dirty="0" err="1" smtClean="0">
                          <a:latin typeface="+mn-lt"/>
                        </a:rPr>
                        <a:t>Wirausaha</a:t>
                      </a:r>
                      <a:r>
                        <a:rPr lang="en-US" sz="1050" b="0" dirty="0" smtClean="0">
                          <a:latin typeface="+mn-lt"/>
                        </a:rPr>
                        <a:t> </a:t>
                      </a:r>
                      <a:r>
                        <a:rPr lang="en-US" sz="1050" b="0" dirty="0" err="1" smtClean="0">
                          <a:latin typeface="+mn-lt"/>
                        </a:rPr>
                        <a:t>Sanitasi</a:t>
                      </a:r>
                      <a:endParaRPr lang="en-US" sz="1050" b="0" dirty="0" smtClean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05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Rp </a:t>
                      </a:r>
                      <a:r>
                        <a:rPr lang="en-US" sz="105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25.000.000</a:t>
                      </a:r>
                      <a:r>
                        <a:rPr lang="id-ID" sz="105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,-</a:t>
                      </a:r>
                      <a:r>
                        <a:rPr lang="en-US" sz="105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 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/>
                </a:tc>
              </a:tr>
              <a:tr h="206609">
                <a:tc gridSpan="4">
                  <a:txBody>
                    <a:bodyPr/>
                    <a:lstStyle/>
                    <a:p>
                      <a:r>
                        <a:rPr lang="en-US" sz="1050" b="1" i="1" dirty="0" err="1" smtClean="0">
                          <a:latin typeface="+mn-lt"/>
                        </a:rPr>
                        <a:t>Konstruksi</a:t>
                      </a:r>
                      <a:r>
                        <a:rPr lang="id-ID" sz="1050" b="1" i="1" dirty="0" smtClean="0">
                          <a:latin typeface="+mn-lt"/>
                        </a:rPr>
                        <a:t> (sanitasi</a:t>
                      </a:r>
                      <a:r>
                        <a:rPr lang="id-ID" sz="1050" b="1" i="1" baseline="0" dirty="0" smtClean="0">
                          <a:latin typeface="+mn-lt"/>
                        </a:rPr>
                        <a:t> bersistem)</a:t>
                      </a:r>
                      <a:endParaRPr lang="en-US" sz="1050" b="1" i="1" dirty="0"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400" b="0" i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206609">
                <a:tc>
                  <a:txBody>
                    <a:bodyPr/>
                    <a:lstStyle/>
                    <a:p>
                      <a:pPr algn="ctr"/>
                      <a:r>
                        <a:rPr lang="en-US" sz="1050" b="0" dirty="0" smtClean="0">
                          <a:latin typeface="+mn-lt"/>
                        </a:rPr>
                        <a:t>1</a:t>
                      </a:r>
                      <a:endParaRPr lang="en-US" sz="105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sz="1050" b="0" smtClean="0">
                          <a:latin typeface="+mn-lt"/>
                        </a:rPr>
                        <a:t>MCK Komunal (lokasi publik  misal mesjid, madrasah, diakses banyak warga)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sz="1050" b="0" smtClean="0">
                          <a:latin typeface="+mn-lt"/>
                        </a:rPr>
                        <a:t>1</a:t>
                      </a:r>
                      <a:r>
                        <a:rPr lang="en-US" sz="1050" b="0" smtClean="0">
                          <a:latin typeface="+mn-lt"/>
                        </a:rPr>
                        <a:t> </a:t>
                      </a:r>
                      <a:r>
                        <a:rPr lang="id-ID" sz="1050" b="0" smtClean="0">
                          <a:latin typeface="+mn-lt"/>
                        </a:rPr>
                        <a:t>unit</a:t>
                      </a:r>
                      <a:endParaRPr lang="en-US" sz="105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050" b="0" i="0" u="none" strike="noStrike" smtClean="0">
                          <a:solidFill>
                            <a:srgbClr val="000000"/>
                          </a:solidFill>
                          <a:latin typeface="+mn-lt"/>
                        </a:rPr>
                        <a:t>Rp 20</a:t>
                      </a:r>
                      <a:r>
                        <a:rPr lang="en-US" sz="1050" b="0" i="0" u="none" strike="noStrike" smtClean="0">
                          <a:solidFill>
                            <a:srgbClr val="000000"/>
                          </a:solidFill>
                          <a:latin typeface="+mn-lt"/>
                        </a:rPr>
                        <a:t>0.000.000</a:t>
                      </a:r>
                      <a:r>
                        <a:rPr lang="id-ID" sz="1050" b="0" i="0" u="none" strike="noStrike" smtClean="0">
                          <a:solidFill>
                            <a:srgbClr val="000000"/>
                          </a:solidFill>
                          <a:latin typeface="+mn-lt"/>
                        </a:rPr>
                        <a:t>,-</a:t>
                      </a:r>
                      <a:r>
                        <a:rPr lang="en-US" sz="1050" b="0" i="0" u="none" strike="noStrike" smtClean="0">
                          <a:solidFill>
                            <a:srgbClr val="000000"/>
                          </a:solidFill>
                          <a:latin typeface="+mn-lt"/>
                        </a:rPr>
                        <a:t> 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/>
                </a:tc>
              </a:tr>
              <a:tr h="206609">
                <a:tc>
                  <a:txBody>
                    <a:bodyPr/>
                    <a:lstStyle/>
                    <a:p>
                      <a:pPr algn="ctr"/>
                      <a:r>
                        <a:rPr lang="en-US" sz="1050" b="0" dirty="0" smtClean="0">
                          <a:latin typeface="+mn-lt"/>
                        </a:rPr>
                        <a:t>2</a:t>
                      </a:r>
                      <a:endParaRPr lang="en-US" sz="105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b="0" smtClean="0">
                          <a:latin typeface="+mn-lt"/>
                        </a:rPr>
                        <a:t>I</a:t>
                      </a:r>
                      <a:r>
                        <a:rPr lang="id-ID" sz="1050" b="0" smtClean="0">
                          <a:latin typeface="+mn-lt"/>
                        </a:rPr>
                        <a:t>PAL Komunal</a:t>
                      </a:r>
                      <a:endParaRPr lang="en-US" sz="105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sz="1050" b="0" smtClean="0">
                          <a:latin typeface="+mn-lt"/>
                        </a:rPr>
                        <a:t>1 unit </a:t>
                      </a:r>
                      <a:endParaRPr lang="en-US" sz="105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050" b="0" i="0" u="none" strike="noStrike" smtClean="0">
                          <a:solidFill>
                            <a:srgbClr val="000000"/>
                          </a:solidFill>
                          <a:latin typeface="+mn-lt"/>
                        </a:rPr>
                        <a:t>Rp 200</a:t>
                      </a:r>
                      <a:r>
                        <a:rPr lang="en-US" sz="1050" b="0" i="0" u="none" strike="noStrike" smtClean="0">
                          <a:solidFill>
                            <a:srgbClr val="000000"/>
                          </a:solidFill>
                          <a:latin typeface="+mn-lt"/>
                        </a:rPr>
                        <a:t>.000.000</a:t>
                      </a:r>
                      <a:r>
                        <a:rPr lang="id-ID" sz="1050" b="0" i="0" u="none" strike="noStrike" smtClean="0">
                          <a:solidFill>
                            <a:srgbClr val="000000"/>
                          </a:solidFill>
                          <a:latin typeface="+mn-lt"/>
                        </a:rPr>
                        <a:t>,-</a:t>
                      </a:r>
                      <a:r>
                        <a:rPr lang="en-US" sz="1050" b="0" i="0" u="none" strike="noStrike" smtClean="0">
                          <a:solidFill>
                            <a:srgbClr val="000000"/>
                          </a:solidFill>
                          <a:latin typeface="+mn-lt"/>
                        </a:rPr>
                        <a:t> 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/>
                </a:tc>
              </a:tr>
              <a:tr h="206609">
                <a:tc>
                  <a:txBody>
                    <a:bodyPr/>
                    <a:lstStyle/>
                    <a:p>
                      <a:pPr algn="ctr"/>
                      <a:r>
                        <a:rPr lang="en-US" sz="1050" b="0" dirty="0" smtClean="0">
                          <a:latin typeface="+mn-lt"/>
                        </a:rPr>
                        <a:t>3</a:t>
                      </a:r>
                      <a:endParaRPr lang="en-US" sz="105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b="0" smtClean="0">
                          <a:latin typeface="+mn-lt"/>
                        </a:rPr>
                        <a:t>P</a:t>
                      </a:r>
                      <a:r>
                        <a:rPr lang="id-ID" sz="1050" b="0" smtClean="0">
                          <a:latin typeface="+mn-lt"/>
                        </a:rPr>
                        <a:t>endukung Konstruksi (Persiapan dan Pengerjaan Tanah) untuk IPAL</a:t>
                      </a:r>
                      <a:endParaRPr lang="en-US" sz="105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b="0" smtClean="0">
                          <a:latin typeface="+mn-lt"/>
                        </a:rPr>
                        <a:t>1 </a:t>
                      </a:r>
                      <a:r>
                        <a:rPr lang="id-ID" sz="1050" b="0" smtClean="0">
                          <a:latin typeface="+mn-lt"/>
                        </a:rPr>
                        <a:t>lokasi</a:t>
                      </a:r>
                      <a:endParaRPr lang="en-US" sz="105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050" b="0" i="0" u="none" strike="noStrike" smtClean="0">
                          <a:solidFill>
                            <a:srgbClr val="000000"/>
                          </a:solidFill>
                          <a:latin typeface="+mn-lt"/>
                        </a:rPr>
                        <a:t>Rp 24</a:t>
                      </a:r>
                      <a:r>
                        <a:rPr lang="en-US" sz="1050" b="0" i="0" u="none" strike="noStrike" smtClean="0">
                          <a:solidFill>
                            <a:srgbClr val="000000"/>
                          </a:solidFill>
                          <a:latin typeface="+mn-lt"/>
                        </a:rPr>
                        <a:t>.</a:t>
                      </a:r>
                      <a:r>
                        <a:rPr lang="id-ID" sz="1050" b="0" i="0" u="none" strike="noStrike" smtClean="0">
                          <a:solidFill>
                            <a:srgbClr val="000000"/>
                          </a:solidFill>
                          <a:latin typeface="+mn-lt"/>
                        </a:rPr>
                        <a:t>0</a:t>
                      </a:r>
                      <a:r>
                        <a:rPr lang="en-US" sz="1050" b="0" i="0" u="none" strike="noStrike" smtClean="0">
                          <a:solidFill>
                            <a:srgbClr val="000000"/>
                          </a:solidFill>
                          <a:latin typeface="+mn-lt"/>
                        </a:rPr>
                        <a:t>00.000</a:t>
                      </a:r>
                      <a:r>
                        <a:rPr lang="id-ID" sz="1050" b="0" i="0" u="none" strike="noStrike" smtClean="0">
                          <a:solidFill>
                            <a:srgbClr val="000000"/>
                          </a:solidFill>
                          <a:latin typeface="+mn-lt"/>
                        </a:rPr>
                        <a:t>,-</a:t>
                      </a:r>
                      <a:r>
                        <a:rPr lang="en-US" sz="1050" b="0" i="0" u="none" strike="noStrike" smtClean="0">
                          <a:solidFill>
                            <a:srgbClr val="000000"/>
                          </a:solidFill>
                          <a:latin typeface="+mn-lt"/>
                        </a:rPr>
                        <a:t> 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/>
                </a:tc>
              </a:tr>
              <a:tr h="206609">
                <a:tc>
                  <a:txBody>
                    <a:bodyPr/>
                    <a:lstStyle/>
                    <a:p>
                      <a:pPr algn="ctr"/>
                      <a:r>
                        <a:rPr lang="en-US" sz="1050" b="0" dirty="0" smtClean="0">
                          <a:latin typeface="+mn-lt"/>
                        </a:rPr>
                        <a:t>4 </a:t>
                      </a:r>
                      <a:endParaRPr lang="en-US" sz="105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sz="1050" b="0" smtClean="0">
                          <a:latin typeface="+mn-lt"/>
                        </a:rPr>
                        <a:t>Penyediaan air bersih</a:t>
                      </a:r>
                      <a:endParaRPr lang="en-US" sz="105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sz="1050" b="0" smtClean="0">
                          <a:latin typeface="+mn-lt"/>
                        </a:rPr>
                        <a:t>1</a:t>
                      </a:r>
                      <a:r>
                        <a:rPr lang="id-ID" sz="1050" b="0" baseline="0" smtClean="0">
                          <a:latin typeface="+mn-lt"/>
                        </a:rPr>
                        <a:t> lokasi</a:t>
                      </a:r>
                      <a:endParaRPr lang="en-US" sz="105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050" b="0" i="0" u="none" strike="noStrike" smtClean="0">
                          <a:solidFill>
                            <a:srgbClr val="000000"/>
                          </a:solidFill>
                          <a:latin typeface="+mn-lt"/>
                        </a:rPr>
                        <a:t>Rp 76.000.000,-</a:t>
                      </a:r>
                      <a:r>
                        <a:rPr lang="en-US" sz="1050" b="0" i="0" u="none" strike="noStrike" smtClean="0">
                          <a:solidFill>
                            <a:srgbClr val="000000"/>
                          </a:solidFill>
                          <a:latin typeface="+mn-lt"/>
                        </a:rPr>
                        <a:t> 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/>
                </a:tc>
              </a:tr>
              <a:tr h="250435"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900" b="0" dirty="0"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d-ID" sz="1400" dirty="0" smtClean="0"/>
                        <a:t>Jumlah</a:t>
                      </a:r>
                      <a:endParaRPr lang="id-ID" sz="1400" dirty="0"/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05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Rp</a:t>
                      </a:r>
                      <a:r>
                        <a:rPr lang="id-ID" sz="1050" b="1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 575.000.000,-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-36512" y="3378478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600" b="1" dirty="0" smtClean="0"/>
              <a:t>Rincian untuk Tipe</a:t>
            </a:r>
            <a:r>
              <a:rPr lang="id-ID" sz="1600" b="1" dirty="0" smtClean="0">
                <a:solidFill>
                  <a:srgbClr val="C00000"/>
                </a:solidFill>
              </a:rPr>
              <a:t> Pre ODF (Stop BAB Sembarangan)</a:t>
            </a:r>
            <a:r>
              <a:rPr lang="id-ID" sz="1600" b="1" dirty="0" smtClean="0"/>
              <a:t> @ Rp 575 juta</a:t>
            </a:r>
          </a:p>
        </p:txBody>
      </p:sp>
    </p:spTree>
    <p:extLst>
      <p:ext uri="{BB962C8B-B14F-4D97-AF65-F5344CB8AC3E}">
        <p14:creationId xmlns:p14="http://schemas.microsoft.com/office/powerpoint/2010/main" val="665720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474" name="Picture 2" descr="D:\01 Fisik101 Documents\06 Bidang Fisik\2015\AMPL-SANITASI\2015 01 11 - Bankeu Sanitasi Jawa Barat\Raw\SANITASI_20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748" y="260648"/>
            <a:ext cx="9144000" cy="646543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447636" y="149731"/>
            <a:ext cx="5652120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id-ID" sz="2400" b="1" smtClean="0"/>
              <a:t>Peta Bantuan Keuangan Untuk Pembangunan Sanitasi Tahun 2015</a:t>
            </a:r>
            <a:endParaRPr lang="id-ID" sz="2400" b="1"/>
          </a:p>
        </p:txBody>
      </p:sp>
      <p:sp>
        <p:nvSpPr>
          <p:cNvPr id="6" name="TextBox 5"/>
          <p:cNvSpPr txBox="1"/>
          <p:nvPr/>
        </p:nvSpPr>
        <p:spPr>
          <a:xfrm>
            <a:off x="8460432" y="6488668"/>
            <a:ext cx="683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8295977-0CD6-4BB0-B888-B37037E33CC0}" type="slidenum">
              <a:rPr lang="id-ID" b="1" smtClean="0"/>
              <a:pPr algn="r"/>
              <a:t>49</a:t>
            </a:fld>
            <a:endParaRPr lang="id-ID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31840" y="-16"/>
            <a:ext cx="6012160" cy="76944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id-ID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Multipihak</a:t>
            </a:r>
          </a:p>
          <a:p>
            <a:pPr algn="r"/>
            <a:r>
              <a:rPr lang="id-ID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“</a:t>
            </a:r>
            <a:r>
              <a:rPr lang="id-ID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PEMBANGUNAN AIR BERSIH-SANITASI JABAR”</a:t>
            </a:r>
            <a:endParaRPr lang="id-ID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8" name="Picture 1" descr="D:\My Documents\My Pictures\Logo Pokja AMPL-SANITASI Jaba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30949"/>
            <a:ext cx="1428760" cy="927051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lum bright="-30000"/>
          </a:blip>
          <a:srcRect l="14701" r="19144"/>
          <a:stretch>
            <a:fillRect/>
          </a:stretch>
        </p:blipFill>
        <p:spPr bwMode="auto">
          <a:xfrm rot="20929488">
            <a:off x="-31135" y="2343760"/>
            <a:ext cx="2571768" cy="21422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5" cstate="print">
            <a:lum bright="-20000"/>
          </a:blip>
          <a:srcRect r="8282"/>
          <a:stretch>
            <a:fillRect/>
          </a:stretch>
        </p:blipFill>
        <p:spPr bwMode="auto">
          <a:xfrm rot="305236">
            <a:off x="287071" y="123631"/>
            <a:ext cx="2873561" cy="191570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4071966" y="785794"/>
            <a:ext cx="507206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d-ID" sz="1400" b="1" dirty="0" smtClean="0">
                <a:solidFill>
                  <a:srgbClr val="000099"/>
                </a:solidFill>
                <a:latin typeface="Cambria" pitchFamily="18" charset="0"/>
              </a:rPr>
              <a:t>DIPAYUNGi oleh  </a:t>
            </a:r>
            <a:r>
              <a:rPr lang="id-ID" sz="1400" dirty="0" smtClean="0">
                <a:solidFill>
                  <a:srgbClr val="000099"/>
                </a:solidFill>
                <a:latin typeface="Cambria" pitchFamily="18" charset="0"/>
              </a:rPr>
              <a:t>SK Gubernur No. 500/Kep. 66-Org/2014</a:t>
            </a:r>
          </a:p>
          <a:p>
            <a:pPr algn="r"/>
            <a:r>
              <a:rPr lang="id-ID" sz="1400" dirty="0" smtClean="0">
                <a:solidFill>
                  <a:srgbClr val="000099"/>
                </a:solidFill>
                <a:latin typeface="Cambria" pitchFamily="18" charset="0"/>
              </a:rPr>
              <a:t>tentang </a:t>
            </a:r>
            <a:r>
              <a:rPr lang="sv-SE" sz="1400" dirty="0" smtClean="0">
                <a:solidFill>
                  <a:srgbClr val="000099"/>
                </a:solidFill>
                <a:latin typeface="Cambria" pitchFamily="18" charset="0"/>
              </a:rPr>
              <a:t>37 PROGRAM DAN KEGIATAN UNGGULAN PROVINSI </a:t>
            </a:r>
            <a:r>
              <a:rPr lang="sv-SE" sz="1400" b="1" dirty="0" smtClean="0">
                <a:solidFill>
                  <a:srgbClr val="000099"/>
                </a:solidFill>
                <a:latin typeface="Cambria" pitchFamily="18" charset="0"/>
              </a:rPr>
              <a:t>JAWA BARAT</a:t>
            </a:r>
            <a:endParaRPr lang="id-ID" sz="2000" dirty="0"/>
          </a:p>
        </p:txBody>
      </p:sp>
      <p:sp>
        <p:nvSpPr>
          <p:cNvPr id="9" name="Rectangle 8"/>
          <p:cNvSpPr/>
          <p:nvPr/>
        </p:nvSpPr>
        <p:spPr>
          <a:xfrm>
            <a:off x="3906707" y="1285860"/>
            <a:ext cx="5237331" cy="369332"/>
          </a:xfrm>
          <a:prstGeom prst="rect">
            <a:avLst/>
          </a:prstGeom>
          <a:solidFill>
            <a:srgbClr val="FFC000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342900" indent="-342900" algn="r">
              <a:spcBef>
                <a:spcPts val="400"/>
              </a:spcBef>
              <a:defRPr/>
            </a:pPr>
            <a:r>
              <a:rPr lang="id-ID" b="1" dirty="0" smtClean="0">
                <a:latin typeface="Arial" pitchFamily="34" charset="0"/>
                <a:ea typeface="Tahoma" pitchFamily="34" charset="0"/>
                <a:cs typeface="Arial" pitchFamily="34" charset="0"/>
              </a:rPr>
              <a:t>Keg.16 - Sanitasi Lingkungan</a:t>
            </a:r>
            <a:r>
              <a:rPr lang="en-US" b="1" dirty="0" smtClean="0">
                <a:latin typeface="Arial" pitchFamily="34" charset="0"/>
                <a:ea typeface="Tahoma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ea typeface="Tahoma" pitchFamily="34" charset="0"/>
                <a:cs typeface="Arial" pitchFamily="34" charset="0"/>
              </a:rPr>
              <a:t>Kab</a:t>
            </a:r>
            <a:r>
              <a:rPr lang="id-ID" b="1" dirty="0" smtClean="0">
                <a:latin typeface="Arial" pitchFamily="34" charset="0"/>
                <a:ea typeface="Tahoma" pitchFamily="34" charset="0"/>
                <a:cs typeface="Arial" pitchFamily="34" charset="0"/>
              </a:rPr>
              <a:t>upaten</a:t>
            </a:r>
            <a:r>
              <a:rPr lang="en-US" b="1" dirty="0" smtClean="0">
                <a:latin typeface="Arial" pitchFamily="34" charset="0"/>
                <a:ea typeface="Tahoma" pitchFamily="34" charset="0"/>
                <a:cs typeface="Arial" pitchFamily="34" charset="0"/>
              </a:rPr>
              <a:t>/Kota</a:t>
            </a:r>
            <a:endParaRPr lang="id-ID" b="1" dirty="0" smtClean="0">
              <a:latin typeface="Arial" pitchFamily="34" charset="0"/>
              <a:ea typeface="Tahoma" pitchFamily="34" charset="0"/>
              <a:cs typeface="Arial" pitchFamily="34" charset="0"/>
            </a:endParaRPr>
          </a:p>
        </p:txBody>
      </p:sp>
      <p:grpSp>
        <p:nvGrpSpPr>
          <p:cNvPr id="3" name="Group 14"/>
          <p:cNvGrpSpPr/>
          <p:nvPr/>
        </p:nvGrpSpPr>
        <p:grpSpPr>
          <a:xfrm>
            <a:off x="2786050" y="2000240"/>
            <a:ext cx="6277958" cy="4459136"/>
            <a:chOff x="2531902" y="1500174"/>
            <a:chExt cx="6532106" cy="4959202"/>
          </a:xfrm>
        </p:grpSpPr>
        <p:pic>
          <p:nvPicPr>
            <p:cNvPr id="25604" name="Picture 4" descr="D:\01 Fisik101 Documents\10 My Pictures\Multipihak Sanitasi.jpg"/>
            <p:cNvPicPr>
              <a:picLocks noChangeAspect="1" noChangeArrowheads="1"/>
            </p:cNvPicPr>
            <p:nvPr/>
          </p:nvPicPr>
          <p:blipFill>
            <a:blip r:embed="rId6" cstate="print"/>
            <a:srcRect t="12779" b="4153"/>
            <a:stretch>
              <a:fillRect/>
            </a:stretch>
          </p:blipFill>
          <p:spPr bwMode="auto">
            <a:xfrm>
              <a:off x="2531902" y="1500174"/>
              <a:ext cx="6532106" cy="495920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Oval 9"/>
            <p:cNvSpPr/>
            <p:nvPr/>
          </p:nvSpPr>
          <p:spPr>
            <a:xfrm>
              <a:off x="7929586" y="3000372"/>
              <a:ext cx="857256" cy="57150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12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Hibah LN</a:t>
              </a:r>
              <a:endParaRPr lang="id-ID" sz="1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 flipV="1">
              <a:off x="6500826" y="3429000"/>
              <a:ext cx="1500198" cy="50006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/>
          <p:cNvSpPr txBox="1"/>
          <p:nvPr/>
        </p:nvSpPr>
        <p:spPr>
          <a:xfrm rot="420376">
            <a:off x="311840" y="12959"/>
            <a:ext cx="9467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200" b="1" smtClean="0"/>
              <a:t>Pokja AMPL</a:t>
            </a:r>
            <a:endParaRPr lang="id-ID" sz="1200" b="1"/>
          </a:p>
        </p:txBody>
      </p:sp>
      <p:sp>
        <p:nvSpPr>
          <p:cNvPr id="18" name="TextBox 17"/>
          <p:cNvSpPr txBox="1"/>
          <p:nvPr/>
        </p:nvSpPr>
        <p:spPr>
          <a:xfrm rot="20869371">
            <a:off x="-55184" y="2404082"/>
            <a:ext cx="11492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200" b="1" smtClean="0"/>
              <a:t>Pokja SANITASI</a:t>
            </a:r>
            <a:endParaRPr lang="id-ID" sz="1200" b="1"/>
          </a:p>
        </p:txBody>
      </p:sp>
      <p:sp>
        <p:nvSpPr>
          <p:cNvPr id="13" name="TextBox 12"/>
          <p:cNvSpPr txBox="1"/>
          <p:nvPr/>
        </p:nvSpPr>
        <p:spPr>
          <a:xfrm>
            <a:off x="8460432" y="6488668"/>
            <a:ext cx="683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8295977-0CD6-4BB0-B888-B37037E33CC0}" type="slidenum">
              <a:rPr lang="id-ID" b="1" smtClean="0"/>
              <a:pPr algn="r"/>
              <a:t>5</a:t>
            </a:fld>
            <a:endParaRPr lang="id-ID" b="1"/>
          </a:p>
        </p:txBody>
      </p:sp>
      <p:sp>
        <p:nvSpPr>
          <p:cNvPr id="14" name="TextBox 13"/>
          <p:cNvSpPr txBox="1"/>
          <p:nvPr/>
        </p:nvSpPr>
        <p:spPr>
          <a:xfrm>
            <a:off x="29026" y="6444044"/>
            <a:ext cx="3361818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id-ID" sz="900" dirty="0" smtClean="0"/>
              <a:t>(Pokja AMPL) SK Gub Jabar No. 912/Kep.249-Bapp/2011</a:t>
            </a:r>
          </a:p>
          <a:p>
            <a:r>
              <a:rPr lang="id-ID" sz="900" dirty="0" smtClean="0"/>
              <a:t>(Pokja Sanitasi) SK Gub. Jabar No. 65851/Kep.1789-Diskimrum/2013</a:t>
            </a:r>
            <a:endParaRPr lang="id-ID" sz="9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  <a:solidFill>
            <a:srgbClr val="00B050"/>
          </a:solidFill>
        </p:spPr>
        <p:txBody>
          <a:bodyPr>
            <a:no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Bankeu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Sanitasi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ke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kabupaten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Tahun</a:t>
            </a:r>
            <a:r>
              <a:rPr lang="en-US" sz="2400" b="1" dirty="0" smtClean="0">
                <a:solidFill>
                  <a:schemeClr val="bg1"/>
                </a:solidFill>
              </a:rPr>
              <a:t> 2015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05092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8107275"/>
              </p:ext>
            </p:extLst>
          </p:nvPr>
        </p:nvGraphicFramePr>
        <p:xfrm>
          <a:off x="76198" y="783776"/>
          <a:ext cx="8991603" cy="5921824"/>
        </p:xfrm>
        <a:graphic>
          <a:graphicData uri="http://schemas.openxmlformats.org/drawingml/2006/table">
            <a:tbl>
              <a:tblPr/>
              <a:tblGrid>
                <a:gridCol w="250206"/>
                <a:gridCol w="863797"/>
                <a:gridCol w="397858"/>
                <a:gridCol w="426665"/>
                <a:gridCol w="642419"/>
                <a:gridCol w="667213"/>
                <a:gridCol w="669468"/>
                <a:gridCol w="662705"/>
                <a:gridCol w="723566"/>
                <a:gridCol w="405739"/>
                <a:gridCol w="358402"/>
                <a:gridCol w="344876"/>
                <a:gridCol w="513934"/>
                <a:gridCol w="2064755"/>
              </a:tblGrid>
              <a:tr h="181099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No.</a:t>
                      </a:r>
                    </a:p>
                  </a:txBody>
                  <a:tcPr marL="4763" marR="4763" marT="476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KABUPATEN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763" marR="4763" marT="476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ALOKASI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PERENCANAAN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PENGAWASAN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LELANG KONSTRUKSI 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2517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Desa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Titik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Fasilitator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/ </a:t>
                      </a:r>
                      <a:r>
                        <a:rPr lang="en-US" sz="1000" b="0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PilSung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Konsultan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err="1" smtClean="0">
                          <a:solidFill>
                            <a:srgbClr val="000000"/>
                          </a:solidFill>
                          <a:latin typeface="+mn-lt"/>
                        </a:rPr>
                        <a:t>Fasilitator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/ </a:t>
                      </a:r>
                      <a:r>
                        <a:rPr lang="en-US" sz="1000" b="0" i="0" u="none" strike="noStrike" dirty="0" err="1" smtClean="0">
                          <a:solidFill>
                            <a:srgbClr val="000000"/>
                          </a:solidFill>
                          <a:latin typeface="+mn-lt"/>
                        </a:rPr>
                        <a:t>PilSung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Konsultan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Tayang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di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LPSE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desa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titik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PEMENANG LELANG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KETERANGAN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509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desa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titik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STATUS 27 OKTOBER 2015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09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0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Majalengka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40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titik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0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Cianjur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40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34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titik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34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0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Tasikmalaya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38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titik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38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0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Kuningan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50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v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46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desa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46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92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51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Sukabumi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60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v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28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titik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60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dari awal 28 menjadi 60 krn kata kunci nya berbeda (sanitasi dan mck)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0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Bogor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60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 + 1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desa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titik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 telah ditetapkan pemenang</a:t>
                      </a:r>
                    </a:p>
                  </a:txBody>
                  <a:tcPr marL="4763" marR="4763" marT="4763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0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50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Purwakarta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titik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39 telah ditetapkan pemenang,  1 lelang sudah selesai tetapi belum ada pemenang?</a:t>
                      </a:r>
                    </a:p>
                  </a:txBody>
                  <a:tcPr marL="4763" marR="4763" marT="4763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17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251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Pangandaran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desa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40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39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telah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ditetapkan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pemenang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, 1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sedang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proses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3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379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0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Rcn</a:t>
                      </a: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0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tayang</a:t>
                      </a: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0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Ciamis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60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desa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blm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dilelangkan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di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LPSE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51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Indramayu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34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n-NO" sz="1000" b="0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blm dilelangkan di LPSE (pengadaan dan konstruksi : PL)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0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Bandung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blm dilelangkan di LPSE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0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Garut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0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51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Cirebon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desa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96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telah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ditetapkan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pemenang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, 4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sedang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proses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51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Bandung Barat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40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desa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36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38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21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telah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ditetapkan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pemenang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, 15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sedang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proses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0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0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Subang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75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150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0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Sumedang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75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150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0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Bekasi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40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0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Karawang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40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37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JUMLAH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560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1,120 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192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138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, 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Title 1"/>
          <p:cNvSpPr txBox="1">
            <a:spLocks/>
          </p:cNvSpPr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00B050"/>
          </a:solidFill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300" b="1" dirty="0" smtClean="0">
                <a:solidFill>
                  <a:schemeClr val="bg1"/>
                </a:solidFill>
              </a:rPr>
              <a:t>Progress </a:t>
            </a:r>
            <a:r>
              <a:rPr lang="en-US" sz="2300" b="1" dirty="0" err="1" smtClean="0">
                <a:solidFill>
                  <a:schemeClr val="bg1"/>
                </a:solidFill>
              </a:rPr>
              <a:t>Pelaksanaan</a:t>
            </a:r>
            <a:r>
              <a:rPr lang="en-US" sz="2300" b="1" dirty="0" smtClean="0">
                <a:solidFill>
                  <a:schemeClr val="bg1"/>
                </a:solidFill>
              </a:rPr>
              <a:t> </a:t>
            </a:r>
            <a:r>
              <a:rPr lang="en-US" sz="2300" b="1" dirty="0" err="1" smtClean="0">
                <a:solidFill>
                  <a:schemeClr val="bg1"/>
                </a:solidFill>
              </a:rPr>
              <a:t>Bankeu</a:t>
            </a:r>
            <a:r>
              <a:rPr lang="en-US" sz="2300" b="1" dirty="0" smtClean="0">
                <a:solidFill>
                  <a:schemeClr val="bg1"/>
                </a:solidFill>
              </a:rPr>
              <a:t> </a:t>
            </a:r>
            <a:r>
              <a:rPr lang="en-US" sz="2300" b="1" dirty="0" err="1" smtClean="0">
                <a:solidFill>
                  <a:schemeClr val="bg1"/>
                </a:solidFill>
              </a:rPr>
              <a:t>Sanitasi</a:t>
            </a:r>
            <a:r>
              <a:rPr lang="en-US" sz="2300" b="1" dirty="0" smtClean="0">
                <a:solidFill>
                  <a:schemeClr val="bg1"/>
                </a:solidFill>
              </a:rPr>
              <a:t> </a:t>
            </a:r>
            <a:r>
              <a:rPr lang="en-US" sz="2300" b="1" dirty="0" err="1" smtClean="0">
                <a:solidFill>
                  <a:schemeClr val="bg1"/>
                </a:solidFill>
              </a:rPr>
              <a:t>ke</a:t>
            </a:r>
            <a:r>
              <a:rPr lang="en-US" sz="2300" b="1" dirty="0" smtClean="0">
                <a:solidFill>
                  <a:schemeClr val="bg1"/>
                </a:solidFill>
              </a:rPr>
              <a:t> </a:t>
            </a:r>
            <a:r>
              <a:rPr lang="en-US" sz="2300" b="1" dirty="0" err="1" smtClean="0">
                <a:solidFill>
                  <a:schemeClr val="bg1"/>
                </a:solidFill>
              </a:rPr>
              <a:t>kabupaten</a:t>
            </a:r>
            <a:r>
              <a:rPr lang="en-US" sz="2300" b="1" dirty="0" smtClean="0">
                <a:solidFill>
                  <a:schemeClr val="bg1"/>
                </a:solidFill>
              </a:rPr>
              <a:t> </a:t>
            </a:r>
            <a:r>
              <a:rPr lang="en-US" sz="2300" b="1" dirty="0" err="1" smtClean="0">
                <a:solidFill>
                  <a:schemeClr val="bg1"/>
                </a:solidFill>
              </a:rPr>
              <a:t>Tahun</a:t>
            </a:r>
            <a:r>
              <a:rPr lang="en-US" sz="2300" b="1" dirty="0" smtClean="0">
                <a:solidFill>
                  <a:schemeClr val="bg1"/>
                </a:solidFill>
              </a:rPr>
              <a:t> 2015</a:t>
            </a:r>
            <a:endParaRPr lang="en-US" sz="23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91400" y="378023"/>
            <a:ext cx="17148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smtClean="0">
                <a:solidFill>
                  <a:srgbClr val="FFFF00"/>
                </a:solidFill>
              </a:rPr>
              <a:t>Per 27 </a:t>
            </a:r>
            <a:r>
              <a:rPr lang="en-US" sz="1400" b="1" i="1" dirty="0" err="1" smtClean="0">
                <a:solidFill>
                  <a:srgbClr val="FFFF00"/>
                </a:solidFill>
              </a:rPr>
              <a:t>Oktober</a:t>
            </a:r>
            <a:r>
              <a:rPr lang="en-US" sz="1400" b="1" i="1" dirty="0" smtClean="0">
                <a:solidFill>
                  <a:srgbClr val="FFFF00"/>
                </a:solidFill>
              </a:rPr>
              <a:t> 2015</a:t>
            </a:r>
            <a:endParaRPr lang="id-ID" sz="1400" b="1" i="1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460432" y="6488668"/>
            <a:ext cx="683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8295977-0CD6-4BB0-B888-B37037E33CC0}" type="slidenum">
              <a:rPr lang="id-ID" b="1" smtClean="0"/>
              <a:pPr algn="r"/>
              <a:t>51</a:t>
            </a:fld>
            <a:endParaRPr lang="id-ID" b="1" dirty="0"/>
          </a:p>
        </p:txBody>
      </p:sp>
    </p:spTree>
    <p:extLst>
      <p:ext uri="{BB962C8B-B14F-4D97-AF65-F5344CB8AC3E}">
        <p14:creationId xmlns:p14="http://schemas.microsoft.com/office/powerpoint/2010/main" val="3011468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Rectangle 333"/>
          <p:cNvSpPr/>
          <p:nvPr/>
        </p:nvSpPr>
        <p:spPr>
          <a:xfrm>
            <a:off x="5505650" y="1570351"/>
            <a:ext cx="1276073" cy="504000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04" name="Rectangle 203"/>
          <p:cNvSpPr/>
          <p:nvPr/>
        </p:nvSpPr>
        <p:spPr>
          <a:xfrm>
            <a:off x="4722558" y="994445"/>
            <a:ext cx="1188000" cy="575906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4749"/>
            <a:ext cx="9120379" cy="40011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id-ID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Diagram Alir Petunjuk Teknis Pembangunan Sanitasi 2015</a:t>
            </a:r>
            <a:endParaRPr lang="id-ID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54516" y="2525713"/>
            <a:ext cx="79200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sz="900" b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PERENCANAAN</a:t>
            </a:r>
            <a:endParaRPr lang="id-ID" sz="900" b="1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45282" y="4409288"/>
            <a:ext cx="89960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d-ID" sz="900" b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PELAKSANAAN</a:t>
            </a:r>
            <a:endParaRPr lang="id-ID" sz="900" b="1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70279" y="6510536"/>
            <a:ext cx="77136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sz="900" b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PELAPORAN</a:t>
            </a:r>
            <a:endParaRPr lang="id-ID" sz="900" b="1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93807" y="2865796"/>
            <a:ext cx="1672254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id-ID" sz="900" smtClean="0">
                <a:solidFill>
                  <a:prstClr val="black"/>
                </a:solidFill>
              </a:rPr>
              <a:t>Pembangunan Fasilitas </a:t>
            </a:r>
            <a:r>
              <a:rPr lang="en-US" sz="900" smtClean="0">
                <a:solidFill>
                  <a:prstClr val="black"/>
                </a:solidFill>
              </a:rPr>
              <a:t> </a:t>
            </a:r>
            <a:r>
              <a:rPr lang="id-ID" sz="900" smtClean="0">
                <a:solidFill>
                  <a:prstClr val="black"/>
                </a:solidFill>
              </a:rPr>
              <a:t>Sanitas</a:t>
            </a:r>
            <a:r>
              <a:rPr lang="en-US" sz="900" smtClean="0">
                <a:solidFill>
                  <a:prstClr val="black"/>
                </a:solidFill>
              </a:rPr>
              <a:t>i</a:t>
            </a:r>
            <a:endParaRPr lang="id-ID" sz="900" smtClean="0">
              <a:solidFill>
                <a:prstClr val="black"/>
              </a:solidFill>
            </a:endParaRPr>
          </a:p>
          <a:p>
            <a:pPr algn="ctr"/>
            <a:r>
              <a:rPr lang="id-ID" sz="900" smtClean="0">
                <a:solidFill>
                  <a:prstClr val="black"/>
                </a:solidFill>
              </a:rPr>
              <a:t>(Dinas PU</a:t>
            </a:r>
            <a:r>
              <a:rPr lang="en-US" sz="900" smtClean="0">
                <a:solidFill>
                  <a:prstClr val="black"/>
                </a:solidFill>
              </a:rPr>
              <a:t>/Tarcip/Tarkim</a:t>
            </a:r>
            <a:r>
              <a:rPr lang="id-ID" sz="900" smtClean="0">
                <a:solidFill>
                  <a:prstClr val="black"/>
                </a:solidFill>
              </a:rPr>
              <a:t>)</a:t>
            </a:r>
            <a:endParaRPr lang="id-ID" sz="90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14576" y="4795118"/>
            <a:ext cx="1733167" cy="5078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900" smtClean="0">
                <a:solidFill>
                  <a:prstClr val="black"/>
                </a:solidFill>
              </a:rPr>
              <a:t>Pemantauan Kualitas Lingkungan</a:t>
            </a:r>
          </a:p>
          <a:p>
            <a:pPr algn="ctr"/>
            <a:r>
              <a:rPr lang="en-US" sz="900" smtClean="0">
                <a:solidFill>
                  <a:prstClr val="black"/>
                </a:solidFill>
              </a:rPr>
              <a:t>Pasca Pembangunan</a:t>
            </a:r>
            <a:endParaRPr lang="id-ID" sz="900" smtClean="0">
              <a:solidFill>
                <a:prstClr val="black"/>
              </a:solidFill>
            </a:endParaRPr>
          </a:p>
          <a:p>
            <a:pPr algn="ctr"/>
            <a:r>
              <a:rPr lang="id-ID" sz="900" smtClean="0">
                <a:solidFill>
                  <a:prstClr val="black"/>
                </a:solidFill>
              </a:rPr>
              <a:t>(B</a:t>
            </a:r>
            <a:r>
              <a:rPr lang="en-US" sz="900" smtClean="0">
                <a:solidFill>
                  <a:prstClr val="black"/>
                </a:solidFill>
              </a:rPr>
              <a:t>PLHD/BLHD)</a:t>
            </a:r>
            <a:endParaRPr lang="id-ID" sz="90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10478" y="332656"/>
            <a:ext cx="1095172" cy="33855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id-ID" sz="800" smtClean="0">
                <a:solidFill>
                  <a:prstClr val="black"/>
                </a:solidFill>
              </a:rPr>
              <a:t>Sosialisasi </a:t>
            </a:r>
            <a:r>
              <a:rPr lang="en-US" sz="800" smtClean="0">
                <a:solidFill>
                  <a:prstClr val="black"/>
                </a:solidFill>
              </a:rPr>
              <a:t>Kab. &amp; Kec.</a:t>
            </a:r>
          </a:p>
          <a:p>
            <a:pPr algn="ctr"/>
            <a:r>
              <a:rPr lang="en-US" sz="800" smtClean="0">
                <a:solidFill>
                  <a:prstClr val="black"/>
                </a:solidFill>
              </a:rPr>
              <a:t>(Dinkes)</a:t>
            </a:r>
            <a:endParaRPr lang="id-ID" sz="800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2392710" y="160876"/>
            <a:ext cx="0" cy="66960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91097" y="1259468"/>
            <a:ext cx="1398140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id-ID" sz="900" dirty="0" smtClean="0">
                <a:solidFill>
                  <a:prstClr val="black"/>
                </a:solidFill>
              </a:rPr>
              <a:t>Penyusunan Juklak/Juknis</a:t>
            </a:r>
            <a:endParaRPr lang="en-US" sz="900" dirty="0" smtClean="0">
              <a:solidFill>
                <a:prstClr val="black"/>
              </a:solidFill>
            </a:endParaRPr>
          </a:p>
          <a:p>
            <a:pPr algn="ctr"/>
            <a:r>
              <a:rPr lang="en-US" sz="900" dirty="0" smtClean="0">
                <a:solidFill>
                  <a:prstClr val="black"/>
                </a:solidFill>
              </a:rPr>
              <a:t>(</a:t>
            </a:r>
            <a:r>
              <a:rPr lang="en-US" sz="900" dirty="0" err="1" smtClean="0">
                <a:solidFill>
                  <a:prstClr val="black"/>
                </a:solidFill>
              </a:rPr>
              <a:t>Diskimrum</a:t>
            </a:r>
            <a:r>
              <a:rPr lang="en-US" sz="900" dirty="0" smtClean="0">
                <a:solidFill>
                  <a:prstClr val="black"/>
                </a:solidFill>
              </a:rPr>
              <a:t>, </a:t>
            </a:r>
            <a:r>
              <a:rPr lang="en-US" sz="900" dirty="0" err="1" smtClean="0">
                <a:solidFill>
                  <a:prstClr val="black"/>
                </a:solidFill>
              </a:rPr>
              <a:t>Dinkes</a:t>
            </a:r>
            <a:r>
              <a:rPr lang="en-US" sz="900" dirty="0" smtClean="0">
                <a:solidFill>
                  <a:prstClr val="black"/>
                </a:solidFill>
              </a:rPr>
              <a:t>)</a:t>
            </a:r>
            <a:endParaRPr lang="id-ID" sz="900" dirty="0">
              <a:solidFill>
                <a:prstClr val="black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rot="5400000">
            <a:off x="4498396" y="-1766697"/>
            <a:ext cx="0" cy="9000000"/>
          </a:xfrm>
          <a:prstGeom prst="line">
            <a:avLst/>
          </a:prstGeom>
          <a:ln>
            <a:solidFill>
              <a:schemeClr val="tx1"/>
            </a:solidFill>
            <a:prstDash val="dash"/>
            <a:headEnd type="oval" w="med" len="med"/>
            <a:tailEnd type="oval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569068" y="2796173"/>
            <a:ext cx="1425390" cy="5078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900" smtClean="0">
                <a:solidFill>
                  <a:prstClr val="black"/>
                </a:solidFill>
              </a:rPr>
              <a:t>Didampingi oleh</a:t>
            </a:r>
          </a:p>
          <a:p>
            <a:pPr marL="180975" indent="-180975">
              <a:buFont typeface="+mj-lt"/>
              <a:buAutoNum type="arabicPeriod"/>
            </a:pPr>
            <a:r>
              <a:rPr lang="id-ID" sz="900" smtClean="0">
                <a:solidFill>
                  <a:prstClr val="black"/>
                </a:solidFill>
              </a:rPr>
              <a:t>Fasilitator Teknis</a:t>
            </a:r>
          </a:p>
          <a:p>
            <a:pPr marL="180975" indent="-180975">
              <a:buFontTx/>
              <a:buAutoNum type="arabicPeriod"/>
            </a:pPr>
            <a:r>
              <a:rPr lang="id-ID" sz="900" smtClean="0">
                <a:solidFill>
                  <a:prstClr val="black"/>
                </a:solidFill>
              </a:rPr>
              <a:t>Fasilitator Manajemen</a:t>
            </a:r>
            <a:endParaRPr lang="id-ID" sz="900">
              <a:solidFill>
                <a:prstClr val="black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17879" y="389856"/>
            <a:ext cx="1337226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id-ID" sz="900" dirty="0" smtClean="0">
                <a:solidFill>
                  <a:prstClr val="black"/>
                </a:solidFill>
              </a:rPr>
              <a:t>Pe</a:t>
            </a:r>
            <a:r>
              <a:rPr lang="en-US" sz="900" dirty="0" err="1" smtClean="0">
                <a:solidFill>
                  <a:prstClr val="black"/>
                </a:solidFill>
              </a:rPr>
              <a:t>nentuan</a:t>
            </a:r>
            <a:r>
              <a:rPr lang="id-ID" sz="900" dirty="0" smtClean="0">
                <a:solidFill>
                  <a:prstClr val="black"/>
                </a:solidFill>
              </a:rPr>
              <a:t> Desa Sasaran</a:t>
            </a:r>
            <a:endParaRPr lang="en-US" sz="900" dirty="0">
              <a:solidFill>
                <a:prstClr val="black"/>
              </a:solidFill>
            </a:endParaRPr>
          </a:p>
          <a:p>
            <a:pPr algn="ctr"/>
            <a:r>
              <a:rPr lang="en-US" sz="900" dirty="0" smtClean="0">
                <a:solidFill>
                  <a:prstClr val="black"/>
                </a:solidFill>
              </a:rPr>
              <a:t>(</a:t>
            </a:r>
            <a:r>
              <a:rPr lang="en-US" sz="900" dirty="0" err="1" smtClean="0">
                <a:solidFill>
                  <a:prstClr val="black"/>
                </a:solidFill>
              </a:rPr>
              <a:t>Pokja</a:t>
            </a:r>
            <a:r>
              <a:rPr lang="en-US" sz="900" dirty="0" smtClean="0">
                <a:solidFill>
                  <a:prstClr val="black"/>
                </a:solidFill>
              </a:rPr>
              <a:t> </a:t>
            </a:r>
            <a:r>
              <a:rPr lang="en-US" sz="900" dirty="0" err="1" smtClean="0">
                <a:solidFill>
                  <a:prstClr val="black"/>
                </a:solidFill>
              </a:rPr>
              <a:t>Sanitasi</a:t>
            </a:r>
            <a:r>
              <a:rPr lang="en-US" sz="900" dirty="0" smtClean="0">
                <a:solidFill>
                  <a:prstClr val="black"/>
                </a:solidFill>
              </a:rPr>
              <a:t> </a:t>
            </a:r>
            <a:r>
              <a:rPr lang="en-US" sz="900" dirty="0" err="1" smtClean="0">
                <a:solidFill>
                  <a:prstClr val="black"/>
                </a:solidFill>
              </a:rPr>
              <a:t>Jabar</a:t>
            </a:r>
            <a:r>
              <a:rPr lang="en-US" sz="900" dirty="0" smtClean="0">
                <a:solidFill>
                  <a:prstClr val="black"/>
                </a:solidFill>
              </a:rPr>
              <a:t>)</a:t>
            </a:r>
            <a:endParaRPr lang="id-ID" sz="900" dirty="0">
              <a:solidFill>
                <a:prstClr val="black"/>
              </a:solidFill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 rot="5400000">
            <a:off x="4502588" y="153135"/>
            <a:ext cx="0" cy="9000000"/>
          </a:xfrm>
          <a:prstGeom prst="line">
            <a:avLst/>
          </a:prstGeom>
          <a:ln>
            <a:solidFill>
              <a:schemeClr val="tx1"/>
            </a:solidFill>
            <a:prstDash val="dash"/>
            <a:headEnd type="oval" w="med" len="med"/>
            <a:tailEnd type="oval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5667568" y="5445224"/>
            <a:ext cx="1882247" cy="2308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id-ID" sz="900" smtClean="0">
                <a:solidFill>
                  <a:prstClr val="black"/>
                </a:solidFill>
              </a:rPr>
              <a:t>Lap. Pertanggungjawaban Keuangan</a:t>
            </a:r>
            <a:endParaRPr lang="id-ID" sz="900">
              <a:solidFill>
                <a:prstClr val="black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555776" y="5373216"/>
            <a:ext cx="1547218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900" smtClean="0">
                <a:solidFill>
                  <a:prstClr val="black"/>
                </a:solidFill>
              </a:rPr>
              <a:t>Laporan Pelaksanaan Bankeu</a:t>
            </a:r>
          </a:p>
          <a:p>
            <a:pPr algn="ctr"/>
            <a:r>
              <a:rPr lang="en-US" sz="900" smtClean="0">
                <a:solidFill>
                  <a:prstClr val="black"/>
                </a:solidFill>
              </a:rPr>
              <a:t>(Dinas PU/Tarcip/Tarkim)</a:t>
            </a:r>
            <a:endParaRPr lang="id-ID" sz="900">
              <a:solidFill>
                <a:prstClr val="black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674689" y="5771406"/>
            <a:ext cx="1901482" cy="2308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id-ID" sz="900" smtClean="0">
                <a:solidFill>
                  <a:prstClr val="black"/>
                </a:solidFill>
              </a:rPr>
              <a:t>Lap. Hasil Pekerjaan Jasa Konsultansi</a:t>
            </a:r>
            <a:endParaRPr lang="id-ID" sz="900">
              <a:solidFill>
                <a:prstClr val="black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682797" y="6078488"/>
            <a:ext cx="2178802" cy="2308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id-ID" sz="900" smtClean="0">
                <a:solidFill>
                  <a:prstClr val="black"/>
                </a:solidFill>
              </a:rPr>
              <a:t>Lap. Pengawasan Pembangunan Prasarana</a:t>
            </a:r>
            <a:endParaRPr lang="id-ID" sz="900">
              <a:solidFill>
                <a:prstClr val="black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683346" y="6394888"/>
            <a:ext cx="1635384" cy="2308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id-ID" sz="900" smtClean="0">
                <a:solidFill>
                  <a:prstClr val="black"/>
                </a:solidFill>
              </a:rPr>
              <a:t>Lap. Hasil Pekerjaan Konstruksi</a:t>
            </a:r>
            <a:endParaRPr lang="id-ID" sz="900">
              <a:solidFill>
                <a:prstClr val="black"/>
              </a:solidFill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 rot="5400000">
            <a:off x="4504597" y="2241367"/>
            <a:ext cx="0" cy="9000000"/>
          </a:xfrm>
          <a:prstGeom prst="line">
            <a:avLst/>
          </a:prstGeom>
          <a:ln>
            <a:solidFill>
              <a:schemeClr val="tx1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2558658" y="342181"/>
            <a:ext cx="1534394" cy="33855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800" smtClean="0">
                <a:solidFill>
                  <a:prstClr val="black"/>
                </a:solidFill>
              </a:rPr>
              <a:t>Koord. </a:t>
            </a:r>
            <a:r>
              <a:rPr lang="id-ID" sz="800" smtClean="0">
                <a:solidFill>
                  <a:prstClr val="black"/>
                </a:solidFill>
              </a:rPr>
              <a:t>Pokja Sanitasi Kabupaten</a:t>
            </a:r>
            <a:endParaRPr lang="en-US" sz="800" smtClean="0">
              <a:solidFill>
                <a:prstClr val="black"/>
              </a:solidFill>
            </a:endParaRPr>
          </a:p>
          <a:p>
            <a:pPr algn="ctr"/>
            <a:r>
              <a:rPr lang="en-US" sz="800" smtClean="0">
                <a:solidFill>
                  <a:prstClr val="black"/>
                </a:solidFill>
              </a:rPr>
              <a:t>(Bappeda)</a:t>
            </a:r>
            <a:endParaRPr lang="id-ID" sz="800">
              <a:solidFill>
                <a:prstClr val="black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899592" y="6460629"/>
            <a:ext cx="14574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400" b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PERAN PROVINSI</a:t>
            </a:r>
            <a:endParaRPr lang="id-ID" sz="1400" b="1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2408397" y="6478561"/>
            <a:ext cx="16364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400" b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PERAN KABUPATEN</a:t>
            </a:r>
            <a:endParaRPr lang="id-ID" sz="1400" b="1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316529" y="2195572"/>
            <a:ext cx="1951215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id-ID" sz="900" smtClean="0">
                <a:solidFill>
                  <a:prstClr val="black"/>
                </a:solidFill>
              </a:rPr>
              <a:t>Koordinasi Pokja Sanitasi Provinsi dan Pokja Sanitasi Kabupaten</a:t>
            </a:r>
            <a:endParaRPr lang="id-ID" sz="900">
              <a:solidFill>
                <a:prstClr val="black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23962" y="3353217"/>
            <a:ext cx="1728000" cy="5078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id-ID" sz="900" dirty="0" smtClean="0">
                <a:solidFill>
                  <a:prstClr val="black"/>
                </a:solidFill>
              </a:rPr>
              <a:t>Pembinaan dan Pengendalian</a:t>
            </a:r>
            <a:r>
              <a:rPr lang="en-US" sz="900" dirty="0" smtClean="0">
                <a:solidFill>
                  <a:prstClr val="black"/>
                </a:solidFill>
              </a:rPr>
              <a:t> </a:t>
            </a:r>
            <a:r>
              <a:rPr lang="en-US" sz="900" dirty="0" err="1" smtClean="0">
                <a:solidFill>
                  <a:prstClr val="black"/>
                </a:solidFill>
              </a:rPr>
              <a:t>ke</a:t>
            </a:r>
            <a:r>
              <a:rPr lang="en-US" sz="900" dirty="0" smtClean="0">
                <a:solidFill>
                  <a:prstClr val="black"/>
                </a:solidFill>
              </a:rPr>
              <a:t> </a:t>
            </a:r>
            <a:r>
              <a:rPr lang="en-US" sz="900" dirty="0" err="1" smtClean="0">
                <a:solidFill>
                  <a:prstClr val="black"/>
                </a:solidFill>
              </a:rPr>
              <a:t>Pokja</a:t>
            </a:r>
            <a:r>
              <a:rPr lang="en-US" sz="900" dirty="0" smtClean="0">
                <a:solidFill>
                  <a:prstClr val="black"/>
                </a:solidFill>
              </a:rPr>
              <a:t> </a:t>
            </a:r>
            <a:r>
              <a:rPr lang="en-US" sz="900" dirty="0" err="1" smtClean="0">
                <a:solidFill>
                  <a:prstClr val="black"/>
                </a:solidFill>
              </a:rPr>
              <a:t>Sanitasi</a:t>
            </a:r>
            <a:r>
              <a:rPr lang="en-US" sz="900" dirty="0" smtClean="0">
                <a:solidFill>
                  <a:prstClr val="black"/>
                </a:solidFill>
              </a:rPr>
              <a:t> </a:t>
            </a:r>
            <a:r>
              <a:rPr lang="en-US" sz="900" dirty="0" err="1" smtClean="0">
                <a:solidFill>
                  <a:prstClr val="black"/>
                </a:solidFill>
              </a:rPr>
              <a:t>Kabupaten</a:t>
            </a:r>
            <a:endParaRPr lang="en-US" sz="900" dirty="0" smtClean="0">
              <a:solidFill>
                <a:prstClr val="black"/>
              </a:solidFill>
            </a:endParaRPr>
          </a:p>
          <a:p>
            <a:pPr algn="ctr"/>
            <a:r>
              <a:rPr lang="en-US" sz="900" dirty="0" smtClean="0">
                <a:solidFill>
                  <a:prstClr val="black"/>
                </a:solidFill>
              </a:rPr>
              <a:t>(</a:t>
            </a:r>
            <a:r>
              <a:rPr lang="en-US" sz="900" dirty="0" err="1" smtClean="0">
                <a:solidFill>
                  <a:prstClr val="black"/>
                </a:solidFill>
              </a:rPr>
              <a:t>Pokja-Diskimrum</a:t>
            </a:r>
            <a:r>
              <a:rPr lang="en-US" sz="900" dirty="0" smtClean="0">
                <a:solidFill>
                  <a:prstClr val="black"/>
                </a:solidFill>
              </a:rPr>
              <a:t>)</a:t>
            </a:r>
            <a:endParaRPr lang="id-ID" sz="900" dirty="0">
              <a:solidFill>
                <a:prstClr val="black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567946" y="5014917"/>
            <a:ext cx="1440000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id-ID" sz="900" dirty="0" smtClean="0">
                <a:solidFill>
                  <a:prstClr val="black"/>
                </a:solidFill>
              </a:rPr>
              <a:t>Monitoring dan Evaluasi</a:t>
            </a:r>
            <a:endParaRPr lang="en-US" sz="900" dirty="0" smtClean="0">
              <a:solidFill>
                <a:prstClr val="black"/>
              </a:solidFill>
            </a:endParaRPr>
          </a:p>
          <a:p>
            <a:pPr algn="ctr"/>
            <a:r>
              <a:rPr lang="en-US" sz="900" dirty="0" err="1" smtClean="0">
                <a:solidFill>
                  <a:prstClr val="black"/>
                </a:solidFill>
              </a:rPr>
              <a:t>Pelaksanaan</a:t>
            </a:r>
            <a:r>
              <a:rPr lang="en-US" sz="900" dirty="0" smtClean="0">
                <a:solidFill>
                  <a:prstClr val="black"/>
                </a:solidFill>
              </a:rPr>
              <a:t> </a:t>
            </a:r>
            <a:r>
              <a:rPr lang="en-US" sz="900" dirty="0" err="1" smtClean="0">
                <a:solidFill>
                  <a:prstClr val="black"/>
                </a:solidFill>
              </a:rPr>
              <a:t>Bankeu</a:t>
            </a:r>
            <a:r>
              <a:rPr lang="en-US" sz="900" dirty="0" smtClean="0">
                <a:solidFill>
                  <a:prstClr val="black"/>
                </a:solidFill>
              </a:rPr>
              <a:t> </a:t>
            </a:r>
            <a:r>
              <a:rPr lang="en-US" sz="900" dirty="0" err="1" smtClean="0">
                <a:solidFill>
                  <a:prstClr val="black"/>
                </a:solidFill>
              </a:rPr>
              <a:t>Sanitasi</a:t>
            </a:r>
            <a:endParaRPr lang="en-US" sz="900" dirty="0" smtClean="0">
              <a:solidFill>
                <a:prstClr val="black"/>
              </a:solidFill>
            </a:endParaRPr>
          </a:p>
          <a:p>
            <a:pPr algn="ctr"/>
            <a:r>
              <a:rPr lang="en-US" sz="900" dirty="0" smtClean="0">
                <a:solidFill>
                  <a:prstClr val="black"/>
                </a:solidFill>
              </a:rPr>
              <a:t>(</a:t>
            </a:r>
            <a:r>
              <a:rPr lang="en-US" sz="900" dirty="0" err="1" smtClean="0">
                <a:solidFill>
                  <a:prstClr val="black"/>
                </a:solidFill>
              </a:rPr>
              <a:t>Pokja</a:t>
            </a:r>
            <a:r>
              <a:rPr lang="en-US" sz="900" dirty="0" smtClean="0">
                <a:solidFill>
                  <a:prstClr val="black"/>
                </a:solidFill>
              </a:rPr>
              <a:t> </a:t>
            </a:r>
            <a:r>
              <a:rPr lang="en-US" sz="900" dirty="0" err="1" smtClean="0">
                <a:solidFill>
                  <a:prstClr val="black"/>
                </a:solidFill>
              </a:rPr>
              <a:t>Sanitasi</a:t>
            </a:r>
            <a:r>
              <a:rPr lang="en-US" sz="900" dirty="0" smtClean="0">
                <a:solidFill>
                  <a:prstClr val="black"/>
                </a:solidFill>
              </a:rPr>
              <a:t>)</a:t>
            </a:r>
            <a:endParaRPr lang="id-ID" sz="900" dirty="0">
              <a:solidFill>
                <a:prstClr val="black"/>
              </a:solidFill>
            </a:endParaRPr>
          </a:p>
        </p:txBody>
      </p:sp>
      <p:cxnSp>
        <p:nvCxnSpPr>
          <p:cNvPr id="117" name="Straight Arrow Connector 116"/>
          <p:cNvCxnSpPr>
            <a:stCxn id="37" idx="3"/>
            <a:endCxn id="36" idx="1"/>
          </p:cNvCxnSpPr>
          <p:nvPr/>
        </p:nvCxnSpPr>
        <p:spPr>
          <a:xfrm>
            <a:off x="4102994" y="5557882"/>
            <a:ext cx="1564574" cy="2758"/>
          </a:xfrm>
          <a:prstGeom prst="straightConnector1">
            <a:avLst/>
          </a:prstGeom>
          <a:ln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/>
          <p:cNvCxnSpPr>
            <a:stCxn id="37" idx="3"/>
            <a:endCxn id="38" idx="1"/>
          </p:cNvCxnSpPr>
          <p:nvPr/>
        </p:nvCxnSpPr>
        <p:spPr>
          <a:xfrm>
            <a:off x="4102994" y="5557882"/>
            <a:ext cx="1571695" cy="328940"/>
          </a:xfrm>
          <a:prstGeom prst="straightConnector1">
            <a:avLst/>
          </a:prstGeom>
          <a:ln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/>
          <p:cNvCxnSpPr>
            <a:stCxn id="37" idx="3"/>
            <a:endCxn id="39" idx="1"/>
          </p:cNvCxnSpPr>
          <p:nvPr/>
        </p:nvCxnSpPr>
        <p:spPr>
          <a:xfrm>
            <a:off x="4102994" y="5557882"/>
            <a:ext cx="1579803" cy="636022"/>
          </a:xfrm>
          <a:prstGeom prst="straightConnector1">
            <a:avLst/>
          </a:prstGeom>
          <a:ln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/>
          <p:cNvCxnSpPr>
            <a:stCxn id="37" idx="3"/>
            <a:endCxn id="40" idx="1"/>
          </p:cNvCxnSpPr>
          <p:nvPr/>
        </p:nvCxnSpPr>
        <p:spPr>
          <a:xfrm>
            <a:off x="4102994" y="5557882"/>
            <a:ext cx="1580352" cy="952422"/>
          </a:xfrm>
          <a:prstGeom prst="straightConnector1">
            <a:avLst/>
          </a:prstGeom>
          <a:ln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7392002" y="332656"/>
            <a:ext cx="1356462" cy="33855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fi-FI" sz="800" smtClean="0">
                <a:solidFill>
                  <a:prstClr val="black"/>
                </a:solidFill>
              </a:rPr>
              <a:t>Pelatihan TKKC</a:t>
            </a:r>
          </a:p>
          <a:p>
            <a:pPr algn="ctr"/>
            <a:r>
              <a:rPr lang="fi-FI" sz="800" smtClean="0">
                <a:solidFill>
                  <a:prstClr val="black"/>
                </a:solidFill>
              </a:rPr>
              <a:t>(Tim Koordinasi </a:t>
            </a:r>
            <a:r>
              <a:rPr lang="fi-FI" sz="800">
                <a:solidFill>
                  <a:prstClr val="black"/>
                </a:solidFill>
              </a:rPr>
              <a:t>Kecamatan)</a:t>
            </a:r>
          </a:p>
        </p:txBody>
      </p:sp>
      <p:cxnSp>
        <p:nvCxnSpPr>
          <p:cNvPr id="51" name="Straight Arrow Connector 50"/>
          <p:cNvCxnSpPr>
            <a:stCxn id="54" idx="3"/>
            <a:endCxn id="12" idx="1"/>
          </p:cNvCxnSpPr>
          <p:nvPr/>
        </p:nvCxnSpPr>
        <p:spPr>
          <a:xfrm flipV="1">
            <a:off x="4093052" y="501933"/>
            <a:ext cx="317426" cy="95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93"/>
          <p:cNvSpPr txBox="1"/>
          <p:nvPr/>
        </p:nvSpPr>
        <p:spPr>
          <a:xfrm>
            <a:off x="5817682" y="333608"/>
            <a:ext cx="1274598" cy="33855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" smtClean="0">
                <a:solidFill>
                  <a:prstClr val="black"/>
                </a:solidFill>
              </a:rPr>
              <a:t>Persiapan Kec./Fasilitasi Implementasi</a:t>
            </a:r>
            <a:endParaRPr lang="id-ID" sz="800">
              <a:solidFill>
                <a:prstClr val="black"/>
              </a:solidFill>
            </a:endParaRPr>
          </a:p>
        </p:txBody>
      </p:sp>
      <p:sp>
        <p:nvSpPr>
          <p:cNvPr id="110" name="Rectangle 109"/>
          <p:cNvSpPr/>
          <p:nvPr/>
        </p:nvSpPr>
        <p:spPr>
          <a:xfrm>
            <a:off x="2459395" y="1140779"/>
            <a:ext cx="540000" cy="21544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fi-FI" sz="800" smtClean="0">
                <a:solidFill>
                  <a:prstClr val="black"/>
                </a:solidFill>
              </a:rPr>
              <a:t>Desa ODF</a:t>
            </a:r>
            <a:endParaRPr lang="fi-FI" sz="800">
              <a:solidFill>
                <a:prstClr val="black"/>
              </a:solidFill>
            </a:endParaRPr>
          </a:p>
        </p:txBody>
      </p:sp>
      <p:sp>
        <p:nvSpPr>
          <p:cNvPr id="112" name="Rectangle 111"/>
          <p:cNvSpPr/>
          <p:nvPr/>
        </p:nvSpPr>
        <p:spPr>
          <a:xfrm>
            <a:off x="2580207" y="1623366"/>
            <a:ext cx="432000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fi-FI" sz="800" smtClean="0">
                <a:solidFill>
                  <a:prstClr val="black"/>
                </a:solidFill>
              </a:rPr>
              <a:t>Desa</a:t>
            </a:r>
          </a:p>
          <a:p>
            <a:pPr algn="ctr"/>
            <a:r>
              <a:rPr lang="fi-FI" sz="800" smtClean="0">
                <a:solidFill>
                  <a:prstClr val="black"/>
                </a:solidFill>
              </a:rPr>
              <a:t>Pre ODF</a:t>
            </a:r>
            <a:endParaRPr lang="fi-FI" sz="800">
              <a:solidFill>
                <a:prstClr val="black"/>
              </a:solidFill>
            </a:endParaRPr>
          </a:p>
        </p:txBody>
      </p:sp>
      <p:sp>
        <p:nvSpPr>
          <p:cNvPr id="114" name="Rectangle 113"/>
          <p:cNvSpPr/>
          <p:nvPr/>
        </p:nvSpPr>
        <p:spPr>
          <a:xfrm>
            <a:off x="3131840" y="1083326"/>
            <a:ext cx="654346" cy="33855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fi-FI" sz="800" smtClean="0">
                <a:solidFill>
                  <a:prstClr val="black"/>
                </a:solidFill>
              </a:rPr>
              <a:t>Survey </a:t>
            </a:r>
          </a:p>
          <a:p>
            <a:pPr algn="ctr"/>
            <a:r>
              <a:rPr lang="fi-FI" sz="800" smtClean="0">
                <a:solidFill>
                  <a:prstClr val="black"/>
                </a:solidFill>
              </a:rPr>
              <a:t>Mawas Diri</a:t>
            </a:r>
            <a:endParaRPr lang="fi-FI" sz="800">
              <a:solidFill>
                <a:prstClr val="black"/>
              </a:solidFill>
            </a:endParaRPr>
          </a:p>
        </p:txBody>
      </p:sp>
      <p:sp>
        <p:nvSpPr>
          <p:cNvPr id="115" name="Rectangle 114"/>
          <p:cNvSpPr/>
          <p:nvPr/>
        </p:nvSpPr>
        <p:spPr>
          <a:xfrm>
            <a:off x="3932385" y="1083326"/>
            <a:ext cx="726481" cy="33855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fi-FI" sz="800" smtClean="0">
                <a:solidFill>
                  <a:prstClr val="black"/>
                </a:solidFill>
              </a:rPr>
              <a:t>Musyawarah</a:t>
            </a:r>
          </a:p>
          <a:p>
            <a:pPr algn="ctr"/>
            <a:r>
              <a:rPr lang="fi-FI" sz="800" smtClean="0">
                <a:solidFill>
                  <a:prstClr val="black"/>
                </a:solidFill>
              </a:rPr>
              <a:t>Desa</a:t>
            </a:r>
            <a:endParaRPr lang="fi-FI" sz="800">
              <a:solidFill>
                <a:prstClr val="black"/>
              </a:solidFill>
            </a:endParaRPr>
          </a:p>
        </p:txBody>
      </p:sp>
      <p:sp>
        <p:nvSpPr>
          <p:cNvPr id="116" name="Rectangle 115"/>
          <p:cNvSpPr/>
          <p:nvPr/>
        </p:nvSpPr>
        <p:spPr>
          <a:xfrm>
            <a:off x="4805301" y="1078350"/>
            <a:ext cx="1044000" cy="33855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fi-FI" sz="800" smtClean="0">
                <a:solidFill>
                  <a:prstClr val="black"/>
                </a:solidFill>
              </a:rPr>
              <a:t>Renc</a:t>
            </a:r>
            <a:r>
              <a:rPr lang="id-ID" sz="800" smtClean="0">
                <a:solidFill>
                  <a:prstClr val="black"/>
                </a:solidFill>
              </a:rPr>
              <a:t>ana</a:t>
            </a:r>
            <a:r>
              <a:rPr lang="fi-FI" sz="800" smtClean="0">
                <a:solidFill>
                  <a:prstClr val="black"/>
                </a:solidFill>
              </a:rPr>
              <a:t> Kerja Masyarakat (RKM)</a:t>
            </a:r>
            <a:endParaRPr lang="fi-FI" sz="800">
              <a:solidFill>
                <a:prstClr val="black"/>
              </a:solidFill>
            </a:endParaRPr>
          </a:p>
        </p:txBody>
      </p:sp>
      <p:sp>
        <p:nvSpPr>
          <p:cNvPr id="118" name="Rectangle 117"/>
          <p:cNvSpPr/>
          <p:nvPr/>
        </p:nvSpPr>
        <p:spPr>
          <a:xfrm>
            <a:off x="6031210" y="1074859"/>
            <a:ext cx="360000" cy="33855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fi-FI" sz="800" smtClean="0">
                <a:solidFill>
                  <a:prstClr val="black"/>
                </a:solidFill>
              </a:rPr>
              <a:t>Rakor</a:t>
            </a:r>
          </a:p>
          <a:p>
            <a:pPr algn="ctr"/>
            <a:r>
              <a:rPr lang="fi-FI" sz="800" smtClean="0">
                <a:solidFill>
                  <a:prstClr val="black"/>
                </a:solidFill>
              </a:rPr>
              <a:t>Desa</a:t>
            </a:r>
            <a:endParaRPr lang="fi-FI" sz="800">
              <a:solidFill>
                <a:prstClr val="black"/>
              </a:solidFill>
            </a:endParaRPr>
          </a:p>
        </p:txBody>
      </p:sp>
      <p:sp>
        <p:nvSpPr>
          <p:cNvPr id="120" name="Rectangle 119"/>
          <p:cNvSpPr/>
          <p:nvPr/>
        </p:nvSpPr>
        <p:spPr>
          <a:xfrm>
            <a:off x="6527159" y="1071365"/>
            <a:ext cx="1212191" cy="33855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fi-FI" sz="800" smtClean="0">
                <a:solidFill>
                  <a:prstClr val="black"/>
                </a:solidFill>
              </a:rPr>
              <a:t>Penyiapan Kelembagaan</a:t>
            </a:r>
          </a:p>
          <a:p>
            <a:pPr algn="ctr"/>
            <a:r>
              <a:rPr lang="fi-FI" sz="800" smtClean="0">
                <a:solidFill>
                  <a:prstClr val="black"/>
                </a:solidFill>
              </a:rPr>
              <a:t>Pengelola Sarana</a:t>
            </a:r>
            <a:endParaRPr lang="fi-FI" sz="800">
              <a:solidFill>
                <a:prstClr val="black"/>
              </a:solidFill>
            </a:endParaRPr>
          </a:p>
        </p:txBody>
      </p:sp>
      <p:sp>
        <p:nvSpPr>
          <p:cNvPr id="122" name="Rectangle 121"/>
          <p:cNvSpPr/>
          <p:nvPr/>
        </p:nvSpPr>
        <p:spPr>
          <a:xfrm>
            <a:off x="7871932" y="1072518"/>
            <a:ext cx="1224000" cy="33855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fi-FI" sz="800" smtClean="0">
                <a:solidFill>
                  <a:prstClr val="black"/>
                </a:solidFill>
              </a:rPr>
              <a:t>Pemantauan dan Evaluasi</a:t>
            </a:r>
          </a:p>
          <a:p>
            <a:pPr algn="ctr"/>
            <a:r>
              <a:rPr lang="fi-FI" sz="800" smtClean="0">
                <a:solidFill>
                  <a:prstClr val="black"/>
                </a:solidFill>
              </a:rPr>
              <a:t>Perubahan Perilaku</a:t>
            </a:r>
            <a:endParaRPr lang="fi-FI" sz="800">
              <a:solidFill>
                <a:prstClr val="black"/>
              </a:solidFill>
            </a:endParaRPr>
          </a:p>
        </p:txBody>
      </p:sp>
      <p:sp>
        <p:nvSpPr>
          <p:cNvPr id="129" name="Rectangle 128"/>
          <p:cNvSpPr/>
          <p:nvPr/>
        </p:nvSpPr>
        <p:spPr>
          <a:xfrm>
            <a:off x="4805301" y="1626540"/>
            <a:ext cx="596638" cy="33855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fi-FI" sz="800" smtClean="0">
                <a:solidFill>
                  <a:prstClr val="black"/>
                </a:solidFill>
              </a:rPr>
              <a:t>Pemicuan</a:t>
            </a:r>
          </a:p>
          <a:p>
            <a:pPr algn="ctr"/>
            <a:r>
              <a:rPr lang="fi-FI" sz="800" smtClean="0">
                <a:solidFill>
                  <a:prstClr val="black"/>
                </a:solidFill>
              </a:rPr>
              <a:t>STBM</a:t>
            </a:r>
            <a:endParaRPr lang="fi-FI" sz="800">
              <a:solidFill>
                <a:prstClr val="black"/>
              </a:solidFill>
            </a:endParaRPr>
          </a:p>
        </p:txBody>
      </p:sp>
      <p:sp>
        <p:nvSpPr>
          <p:cNvPr id="133" name="Rectangle 132"/>
          <p:cNvSpPr/>
          <p:nvPr/>
        </p:nvSpPr>
        <p:spPr>
          <a:xfrm>
            <a:off x="6994458" y="2180481"/>
            <a:ext cx="714459" cy="33855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fi-FI" sz="800" smtClean="0">
                <a:solidFill>
                  <a:prstClr val="black"/>
                </a:solidFill>
              </a:rPr>
              <a:t>Verifikasi Status ODF</a:t>
            </a:r>
            <a:endParaRPr lang="fi-FI" sz="800">
              <a:solidFill>
                <a:prstClr val="black"/>
              </a:solidFill>
            </a:endParaRPr>
          </a:p>
        </p:txBody>
      </p:sp>
      <p:cxnSp>
        <p:nvCxnSpPr>
          <p:cNvPr id="134" name="Straight Arrow Connector 133"/>
          <p:cNvCxnSpPr>
            <a:stCxn id="12" idx="3"/>
            <a:endCxn id="94" idx="1"/>
          </p:cNvCxnSpPr>
          <p:nvPr/>
        </p:nvCxnSpPr>
        <p:spPr>
          <a:xfrm>
            <a:off x="5505650" y="501933"/>
            <a:ext cx="312032" cy="9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/>
          <p:cNvCxnSpPr>
            <a:stCxn id="94" idx="3"/>
            <a:endCxn id="3" idx="1"/>
          </p:cNvCxnSpPr>
          <p:nvPr/>
        </p:nvCxnSpPr>
        <p:spPr>
          <a:xfrm flipV="1">
            <a:off x="7092280" y="501933"/>
            <a:ext cx="299722" cy="9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Rectangle 137"/>
          <p:cNvSpPr/>
          <p:nvPr/>
        </p:nvSpPr>
        <p:spPr>
          <a:xfrm>
            <a:off x="3141365" y="1626540"/>
            <a:ext cx="654346" cy="33855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fi-FI" sz="800" smtClean="0">
                <a:solidFill>
                  <a:prstClr val="black"/>
                </a:solidFill>
              </a:rPr>
              <a:t>Survey </a:t>
            </a:r>
          </a:p>
          <a:p>
            <a:pPr algn="ctr"/>
            <a:r>
              <a:rPr lang="fi-FI" sz="800" smtClean="0">
                <a:solidFill>
                  <a:prstClr val="black"/>
                </a:solidFill>
              </a:rPr>
              <a:t>Mawas Diri</a:t>
            </a:r>
            <a:endParaRPr lang="fi-FI" sz="800">
              <a:solidFill>
                <a:prstClr val="black"/>
              </a:solidFill>
            </a:endParaRPr>
          </a:p>
        </p:txBody>
      </p:sp>
      <p:sp>
        <p:nvSpPr>
          <p:cNvPr id="139" name="Rectangle 138"/>
          <p:cNvSpPr/>
          <p:nvPr/>
        </p:nvSpPr>
        <p:spPr>
          <a:xfrm>
            <a:off x="3932385" y="1626540"/>
            <a:ext cx="726481" cy="33855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fi-FI" sz="800" smtClean="0">
                <a:solidFill>
                  <a:prstClr val="black"/>
                </a:solidFill>
              </a:rPr>
              <a:t>Musyawarah</a:t>
            </a:r>
          </a:p>
          <a:p>
            <a:pPr algn="ctr"/>
            <a:r>
              <a:rPr lang="fi-FI" sz="800" smtClean="0">
                <a:solidFill>
                  <a:prstClr val="black"/>
                </a:solidFill>
              </a:rPr>
              <a:t>Desa</a:t>
            </a:r>
            <a:endParaRPr lang="fi-FI" sz="800">
              <a:solidFill>
                <a:prstClr val="black"/>
              </a:solidFill>
            </a:endParaRPr>
          </a:p>
        </p:txBody>
      </p:sp>
      <p:sp>
        <p:nvSpPr>
          <p:cNvPr id="140" name="Rectangle 139"/>
          <p:cNvSpPr/>
          <p:nvPr/>
        </p:nvSpPr>
        <p:spPr>
          <a:xfrm>
            <a:off x="5688240" y="1628800"/>
            <a:ext cx="1044000" cy="33855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fi-FI" sz="800" smtClean="0">
                <a:solidFill>
                  <a:prstClr val="black"/>
                </a:solidFill>
              </a:rPr>
              <a:t>Renc</a:t>
            </a:r>
            <a:r>
              <a:rPr lang="id-ID" sz="800" smtClean="0">
                <a:solidFill>
                  <a:prstClr val="black"/>
                </a:solidFill>
              </a:rPr>
              <a:t>ana</a:t>
            </a:r>
            <a:r>
              <a:rPr lang="fi-FI" sz="800" smtClean="0">
                <a:solidFill>
                  <a:prstClr val="black"/>
                </a:solidFill>
              </a:rPr>
              <a:t> Kerja Masyarakat (RKM)</a:t>
            </a:r>
            <a:endParaRPr lang="fi-FI" sz="800">
              <a:solidFill>
                <a:prstClr val="black"/>
              </a:solidFill>
            </a:endParaRPr>
          </a:p>
        </p:txBody>
      </p:sp>
      <p:sp>
        <p:nvSpPr>
          <p:cNvPr id="141" name="Rectangle 140"/>
          <p:cNvSpPr/>
          <p:nvPr/>
        </p:nvSpPr>
        <p:spPr>
          <a:xfrm>
            <a:off x="6923881" y="1630996"/>
            <a:ext cx="426720" cy="33855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fi-FI" sz="800" smtClean="0">
                <a:solidFill>
                  <a:prstClr val="black"/>
                </a:solidFill>
              </a:rPr>
              <a:t>Rakor</a:t>
            </a:r>
          </a:p>
          <a:p>
            <a:pPr algn="ctr"/>
            <a:r>
              <a:rPr lang="fi-FI" sz="800" smtClean="0">
                <a:solidFill>
                  <a:prstClr val="black"/>
                </a:solidFill>
              </a:rPr>
              <a:t>Desa</a:t>
            </a:r>
            <a:endParaRPr lang="fi-FI" sz="800">
              <a:solidFill>
                <a:prstClr val="black"/>
              </a:solidFill>
            </a:endParaRPr>
          </a:p>
        </p:txBody>
      </p:sp>
      <p:sp>
        <p:nvSpPr>
          <p:cNvPr id="142" name="Rectangle 141"/>
          <p:cNvSpPr/>
          <p:nvPr/>
        </p:nvSpPr>
        <p:spPr>
          <a:xfrm>
            <a:off x="7596472" y="1618854"/>
            <a:ext cx="1224000" cy="33855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fi-FI" sz="800" smtClean="0">
                <a:solidFill>
                  <a:prstClr val="black"/>
                </a:solidFill>
              </a:rPr>
              <a:t>Penyiapan  Kelembagaan Pengelola Sarana</a:t>
            </a:r>
            <a:endParaRPr lang="fi-FI" sz="800">
              <a:solidFill>
                <a:prstClr val="black"/>
              </a:solidFill>
            </a:endParaRPr>
          </a:p>
        </p:txBody>
      </p:sp>
      <p:cxnSp>
        <p:nvCxnSpPr>
          <p:cNvPr id="146" name="Straight Arrow Connector 145"/>
          <p:cNvCxnSpPr>
            <a:stCxn id="114" idx="3"/>
            <a:endCxn id="115" idx="1"/>
          </p:cNvCxnSpPr>
          <p:nvPr/>
        </p:nvCxnSpPr>
        <p:spPr>
          <a:xfrm>
            <a:off x="3786186" y="1252603"/>
            <a:ext cx="146199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Arrow Connector 147"/>
          <p:cNvCxnSpPr>
            <a:stCxn id="115" idx="3"/>
            <a:endCxn id="116" idx="1"/>
          </p:cNvCxnSpPr>
          <p:nvPr/>
        </p:nvCxnSpPr>
        <p:spPr>
          <a:xfrm flipV="1">
            <a:off x="4658866" y="1247627"/>
            <a:ext cx="146435" cy="49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Arrow Connector 149"/>
          <p:cNvCxnSpPr>
            <a:stCxn id="116" idx="3"/>
            <a:endCxn id="118" idx="1"/>
          </p:cNvCxnSpPr>
          <p:nvPr/>
        </p:nvCxnSpPr>
        <p:spPr>
          <a:xfrm flipV="1">
            <a:off x="5849301" y="1244136"/>
            <a:ext cx="181909" cy="349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Arrow Connector 151"/>
          <p:cNvCxnSpPr>
            <a:stCxn id="118" idx="3"/>
            <a:endCxn id="120" idx="1"/>
          </p:cNvCxnSpPr>
          <p:nvPr/>
        </p:nvCxnSpPr>
        <p:spPr>
          <a:xfrm flipV="1">
            <a:off x="6391210" y="1240642"/>
            <a:ext cx="135949" cy="34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Elbow Connector 153"/>
          <p:cNvCxnSpPr>
            <a:stCxn id="3" idx="3"/>
            <a:endCxn id="110" idx="0"/>
          </p:cNvCxnSpPr>
          <p:nvPr/>
        </p:nvCxnSpPr>
        <p:spPr>
          <a:xfrm flipH="1">
            <a:off x="2729395" y="501933"/>
            <a:ext cx="6019069" cy="638846"/>
          </a:xfrm>
          <a:prstGeom prst="bentConnector4">
            <a:avLst>
              <a:gd name="adj1" fmla="val -3798"/>
              <a:gd name="adj2" fmla="val 44780"/>
            </a:avLst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Arrow Connector 156"/>
          <p:cNvCxnSpPr>
            <a:stCxn id="110" idx="3"/>
            <a:endCxn id="114" idx="1"/>
          </p:cNvCxnSpPr>
          <p:nvPr/>
        </p:nvCxnSpPr>
        <p:spPr>
          <a:xfrm>
            <a:off x="2999395" y="1248501"/>
            <a:ext cx="132445" cy="410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Arrow Connector 158"/>
          <p:cNvCxnSpPr>
            <a:stCxn id="120" idx="3"/>
            <a:endCxn id="122" idx="1"/>
          </p:cNvCxnSpPr>
          <p:nvPr/>
        </p:nvCxnSpPr>
        <p:spPr>
          <a:xfrm>
            <a:off x="7739350" y="1240642"/>
            <a:ext cx="132582" cy="115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Arrow Connector 164"/>
          <p:cNvCxnSpPr>
            <a:stCxn id="112" idx="3"/>
            <a:endCxn id="138" idx="1"/>
          </p:cNvCxnSpPr>
          <p:nvPr/>
        </p:nvCxnSpPr>
        <p:spPr>
          <a:xfrm>
            <a:off x="3012207" y="1792643"/>
            <a:ext cx="129158" cy="317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Arrow Connector 166"/>
          <p:cNvCxnSpPr>
            <a:stCxn id="138" idx="3"/>
            <a:endCxn id="139" idx="1"/>
          </p:cNvCxnSpPr>
          <p:nvPr/>
        </p:nvCxnSpPr>
        <p:spPr>
          <a:xfrm>
            <a:off x="3795711" y="1795817"/>
            <a:ext cx="13667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Arrow Connector 182"/>
          <p:cNvCxnSpPr>
            <a:stCxn id="309" idx="1"/>
            <a:endCxn id="133" idx="3"/>
          </p:cNvCxnSpPr>
          <p:nvPr/>
        </p:nvCxnSpPr>
        <p:spPr>
          <a:xfrm flipH="1" flipV="1">
            <a:off x="7708917" y="2349758"/>
            <a:ext cx="177729" cy="46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Elbow Connector 184"/>
          <p:cNvCxnSpPr>
            <a:stCxn id="3" idx="3"/>
            <a:endCxn id="112" idx="1"/>
          </p:cNvCxnSpPr>
          <p:nvPr/>
        </p:nvCxnSpPr>
        <p:spPr>
          <a:xfrm flipH="1">
            <a:off x="2580207" y="501933"/>
            <a:ext cx="6168257" cy="1290710"/>
          </a:xfrm>
          <a:prstGeom prst="bentConnector5">
            <a:avLst>
              <a:gd name="adj1" fmla="val -3706"/>
              <a:gd name="adj2" fmla="val 28290"/>
              <a:gd name="adj3" fmla="val 101554"/>
            </a:avLst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3" name="Rectangle 212"/>
          <p:cNvSpPr/>
          <p:nvPr/>
        </p:nvSpPr>
        <p:spPr>
          <a:xfrm>
            <a:off x="3625263" y="3501008"/>
            <a:ext cx="1016625" cy="2308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id-ID" sz="900">
                <a:solidFill>
                  <a:prstClr val="black"/>
                </a:solidFill>
              </a:rPr>
              <a:t>Perencanaan DED</a:t>
            </a:r>
          </a:p>
        </p:txBody>
      </p:sp>
      <p:sp>
        <p:nvSpPr>
          <p:cNvPr id="214" name="Rectangle 213"/>
          <p:cNvSpPr/>
          <p:nvPr/>
        </p:nvSpPr>
        <p:spPr>
          <a:xfrm>
            <a:off x="3794121" y="4062264"/>
            <a:ext cx="675185" cy="2308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id-ID" sz="900">
                <a:solidFill>
                  <a:prstClr val="black"/>
                </a:solidFill>
              </a:rPr>
              <a:t>Konstruksi</a:t>
            </a:r>
          </a:p>
        </p:txBody>
      </p:sp>
      <p:sp>
        <p:nvSpPr>
          <p:cNvPr id="215" name="Rectangle 214"/>
          <p:cNvSpPr/>
          <p:nvPr/>
        </p:nvSpPr>
        <p:spPr>
          <a:xfrm>
            <a:off x="2771800" y="4057509"/>
            <a:ext cx="768159" cy="2308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id-ID" sz="900">
                <a:solidFill>
                  <a:prstClr val="black"/>
                </a:solidFill>
              </a:rPr>
              <a:t>Pengawasan</a:t>
            </a:r>
          </a:p>
        </p:txBody>
      </p:sp>
      <p:sp>
        <p:nvSpPr>
          <p:cNvPr id="224" name="Rectangle 223"/>
          <p:cNvSpPr/>
          <p:nvPr/>
        </p:nvSpPr>
        <p:spPr>
          <a:xfrm>
            <a:off x="4978365" y="4057509"/>
            <a:ext cx="1803357" cy="230832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900">
                <a:solidFill>
                  <a:prstClr val="black"/>
                </a:solidFill>
              </a:rPr>
              <a:t>MCK </a:t>
            </a:r>
            <a:r>
              <a:rPr lang="en-US" sz="900" smtClean="0">
                <a:solidFill>
                  <a:prstClr val="black"/>
                </a:solidFill>
              </a:rPr>
              <a:t>Komunal+IPAL+Sumber Air</a:t>
            </a:r>
            <a:endParaRPr lang="en-US" sz="900">
              <a:solidFill>
                <a:prstClr val="black"/>
              </a:solidFill>
            </a:endParaRPr>
          </a:p>
        </p:txBody>
      </p:sp>
      <p:cxnSp>
        <p:nvCxnSpPr>
          <p:cNvPr id="241" name="Straight Arrow Connector 240"/>
          <p:cNvCxnSpPr>
            <a:stCxn id="10" idx="2"/>
            <a:endCxn id="213" idx="0"/>
          </p:cNvCxnSpPr>
          <p:nvPr/>
        </p:nvCxnSpPr>
        <p:spPr>
          <a:xfrm>
            <a:off x="4129934" y="3235128"/>
            <a:ext cx="3642" cy="2658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Straight Arrow Connector 242"/>
          <p:cNvCxnSpPr>
            <a:stCxn id="213" idx="2"/>
            <a:endCxn id="214" idx="0"/>
          </p:cNvCxnSpPr>
          <p:nvPr/>
        </p:nvCxnSpPr>
        <p:spPr>
          <a:xfrm flipH="1">
            <a:off x="4131714" y="3731840"/>
            <a:ext cx="1862" cy="3304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7" name="Straight Arrow Connector 246"/>
          <p:cNvCxnSpPr>
            <a:stCxn id="214" idx="3"/>
            <a:endCxn id="224" idx="1"/>
          </p:cNvCxnSpPr>
          <p:nvPr/>
        </p:nvCxnSpPr>
        <p:spPr>
          <a:xfrm flipV="1">
            <a:off x="4469306" y="4172925"/>
            <a:ext cx="509059" cy="475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4" name="Straight Arrow Connector 253"/>
          <p:cNvCxnSpPr>
            <a:stCxn id="224" idx="2"/>
            <a:endCxn id="11" idx="0"/>
          </p:cNvCxnSpPr>
          <p:nvPr/>
        </p:nvCxnSpPr>
        <p:spPr>
          <a:xfrm>
            <a:off x="5880044" y="4288341"/>
            <a:ext cx="1116" cy="50677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7" name="Straight Arrow Connector 276"/>
          <p:cNvCxnSpPr>
            <a:stCxn id="66" idx="2"/>
            <a:endCxn id="67" idx="0"/>
          </p:cNvCxnSpPr>
          <p:nvPr/>
        </p:nvCxnSpPr>
        <p:spPr>
          <a:xfrm flipH="1">
            <a:off x="1287946" y="3861048"/>
            <a:ext cx="16" cy="115386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8" name="Straight Arrow Connector 287"/>
          <p:cNvCxnSpPr>
            <a:stCxn id="64" idx="2"/>
            <a:endCxn id="66" idx="0"/>
          </p:cNvCxnSpPr>
          <p:nvPr/>
        </p:nvCxnSpPr>
        <p:spPr>
          <a:xfrm flipH="1">
            <a:off x="1287962" y="2564904"/>
            <a:ext cx="4175" cy="7883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1" name="Rectangle 290"/>
          <p:cNvSpPr/>
          <p:nvPr/>
        </p:nvSpPr>
        <p:spPr>
          <a:xfrm>
            <a:off x="4499724" y="2309639"/>
            <a:ext cx="1915909" cy="230832"/>
          </a:xfrm>
          <a:prstGeom prst="rect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fi-FI" sz="900" b="1" smtClean="0">
                <a:solidFill>
                  <a:prstClr val="black"/>
                </a:solidFill>
              </a:rPr>
              <a:t>Kesepakatan Penentuan Titik Lokasi</a:t>
            </a:r>
          </a:p>
        </p:txBody>
      </p:sp>
      <p:cxnSp>
        <p:nvCxnSpPr>
          <p:cNvPr id="295" name="Elbow Connector 294"/>
          <p:cNvCxnSpPr>
            <a:stCxn id="291" idx="2"/>
            <a:endCxn id="10" idx="0"/>
          </p:cNvCxnSpPr>
          <p:nvPr/>
        </p:nvCxnSpPr>
        <p:spPr>
          <a:xfrm rot="5400000">
            <a:off x="4631145" y="2039261"/>
            <a:ext cx="325325" cy="1327745"/>
          </a:xfrm>
          <a:prstGeom prst="bentConnector3">
            <a:avLst>
              <a:gd name="adj1" fmla="val 67567"/>
            </a:avLst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9" name="Straight Arrow Connector 298"/>
          <p:cNvCxnSpPr>
            <a:stCxn id="21" idx="1"/>
            <a:endCxn id="10" idx="3"/>
          </p:cNvCxnSpPr>
          <p:nvPr/>
        </p:nvCxnSpPr>
        <p:spPr>
          <a:xfrm flipH="1">
            <a:off x="4966061" y="3050089"/>
            <a:ext cx="603007" cy="37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2" name="Straight Arrow Connector 301"/>
          <p:cNvCxnSpPr>
            <a:stCxn id="215" idx="3"/>
            <a:endCxn id="214" idx="1"/>
          </p:cNvCxnSpPr>
          <p:nvPr/>
        </p:nvCxnSpPr>
        <p:spPr>
          <a:xfrm>
            <a:off x="3539959" y="4172925"/>
            <a:ext cx="254162" cy="475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6" name="Elbow Connector 305"/>
          <p:cNvCxnSpPr>
            <a:stCxn id="10" idx="1"/>
            <a:endCxn id="37" idx="0"/>
          </p:cNvCxnSpPr>
          <p:nvPr/>
        </p:nvCxnSpPr>
        <p:spPr>
          <a:xfrm rot="10800000" flipH="1" flipV="1">
            <a:off x="3293807" y="3050462"/>
            <a:ext cx="35578" cy="2322754"/>
          </a:xfrm>
          <a:prstGeom prst="bentConnector4">
            <a:avLst>
              <a:gd name="adj1" fmla="val -1900824"/>
              <a:gd name="adj2" fmla="val 63817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9" name="Rectangle 308"/>
          <p:cNvSpPr/>
          <p:nvPr/>
        </p:nvSpPr>
        <p:spPr>
          <a:xfrm>
            <a:off x="7886646" y="2185119"/>
            <a:ext cx="1258678" cy="33855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fi-FI" sz="800" smtClean="0">
                <a:solidFill>
                  <a:prstClr val="black"/>
                </a:solidFill>
              </a:rPr>
              <a:t>Pemantauan dan Evaluasi</a:t>
            </a:r>
          </a:p>
          <a:p>
            <a:pPr algn="ctr"/>
            <a:r>
              <a:rPr lang="fi-FI" sz="800" smtClean="0">
                <a:solidFill>
                  <a:prstClr val="black"/>
                </a:solidFill>
              </a:rPr>
              <a:t>Perubahan Perilaku</a:t>
            </a:r>
            <a:endParaRPr lang="fi-FI" sz="800">
              <a:solidFill>
                <a:prstClr val="black"/>
              </a:solidFill>
            </a:endParaRPr>
          </a:p>
        </p:txBody>
      </p:sp>
      <p:cxnSp>
        <p:nvCxnSpPr>
          <p:cNvPr id="314" name="Elbow Connector 313"/>
          <p:cNvCxnSpPr>
            <a:stCxn id="142" idx="3"/>
            <a:endCxn id="309" idx="0"/>
          </p:cNvCxnSpPr>
          <p:nvPr/>
        </p:nvCxnSpPr>
        <p:spPr>
          <a:xfrm flipH="1">
            <a:off x="8515985" y="1788131"/>
            <a:ext cx="304487" cy="396988"/>
          </a:xfrm>
          <a:prstGeom prst="bentConnector4">
            <a:avLst>
              <a:gd name="adj1" fmla="val -75077"/>
              <a:gd name="adj2" fmla="val 7132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5" name="Straight Arrow Connector 334"/>
          <p:cNvCxnSpPr>
            <a:stCxn id="139" idx="3"/>
            <a:endCxn id="129" idx="1"/>
          </p:cNvCxnSpPr>
          <p:nvPr/>
        </p:nvCxnSpPr>
        <p:spPr>
          <a:xfrm>
            <a:off x="4658866" y="1795817"/>
            <a:ext cx="14643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8" name="Straight Arrow Connector 337"/>
          <p:cNvCxnSpPr>
            <a:stCxn id="129" idx="3"/>
            <a:endCxn id="140" idx="1"/>
          </p:cNvCxnSpPr>
          <p:nvPr/>
        </p:nvCxnSpPr>
        <p:spPr>
          <a:xfrm>
            <a:off x="5401939" y="1795817"/>
            <a:ext cx="286301" cy="22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1" name="Straight Arrow Connector 340"/>
          <p:cNvCxnSpPr>
            <a:stCxn id="140" idx="3"/>
            <a:endCxn id="141" idx="1"/>
          </p:cNvCxnSpPr>
          <p:nvPr/>
        </p:nvCxnSpPr>
        <p:spPr>
          <a:xfrm>
            <a:off x="6732240" y="1798077"/>
            <a:ext cx="191641" cy="21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4" name="Straight Arrow Connector 343"/>
          <p:cNvCxnSpPr>
            <a:stCxn id="141" idx="3"/>
            <a:endCxn id="142" idx="1"/>
          </p:cNvCxnSpPr>
          <p:nvPr/>
        </p:nvCxnSpPr>
        <p:spPr>
          <a:xfrm flipV="1">
            <a:off x="7350601" y="1788131"/>
            <a:ext cx="245871" cy="1214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3" name="Straight Arrow Connector 352"/>
          <p:cNvCxnSpPr>
            <a:endCxn id="291" idx="0"/>
          </p:cNvCxnSpPr>
          <p:nvPr/>
        </p:nvCxnSpPr>
        <p:spPr>
          <a:xfrm flipH="1">
            <a:off x="5457679" y="1570351"/>
            <a:ext cx="1" cy="739288"/>
          </a:xfrm>
          <a:prstGeom prst="straightConnector1">
            <a:avLst/>
          </a:prstGeom>
          <a:ln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5" name="Elbow Connector 354"/>
          <p:cNvCxnSpPr>
            <a:stCxn id="334" idx="2"/>
            <a:endCxn id="291" idx="0"/>
          </p:cNvCxnSpPr>
          <p:nvPr/>
        </p:nvCxnSpPr>
        <p:spPr>
          <a:xfrm rot="5400000">
            <a:off x="5683039" y="1848991"/>
            <a:ext cx="235288" cy="686008"/>
          </a:xfrm>
          <a:prstGeom prst="bentConnector3">
            <a:avLst/>
          </a:prstGeom>
          <a:ln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8" name="Straight Arrow Connector 357"/>
          <p:cNvCxnSpPr>
            <a:stCxn id="22" idx="2"/>
            <a:endCxn id="15" idx="0"/>
          </p:cNvCxnSpPr>
          <p:nvPr/>
        </p:nvCxnSpPr>
        <p:spPr>
          <a:xfrm>
            <a:off x="1286492" y="759188"/>
            <a:ext cx="3675" cy="5002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0" name="Straight Arrow Connector 359"/>
          <p:cNvCxnSpPr>
            <a:stCxn id="15" idx="2"/>
            <a:endCxn id="64" idx="0"/>
          </p:cNvCxnSpPr>
          <p:nvPr/>
        </p:nvCxnSpPr>
        <p:spPr>
          <a:xfrm>
            <a:off x="1290167" y="1628800"/>
            <a:ext cx="1970" cy="5667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>
          <a:xfrm>
            <a:off x="7048036" y="3155716"/>
            <a:ext cx="2051720" cy="1061829"/>
          </a:xfrm>
          <a:prstGeom prst="rect">
            <a:avLst/>
          </a:prstGeom>
          <a:solidFill>
            <a:schemeClr val="bg1">
              <a:lumMod val="6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88900" indent="-88900"/>
            <a:r>
              <a:rPr lang="id-ID" sz="700" smtClean="0"/>
              <a:t>Jenis Pembangunan Sarana Sanitasi lainnya:</a:t>
            </a:r>
          </a:p>
          <a:p>
            <a:pPr marL="88900" indent="-88900">
              <a:buFont typeface="+mj-lt"/>
              <a:buAutoNum type="arabicPeriod"/>
            </a:pPr>
            <a:r>
              <a:rPr lang="en-US" sz="700" smtClean="0"/>
              <a:t>MCK Komunal</a:t>
            </a:r>
            <a:r>
              <a:rPr lang="id-ID" sz="700" smtClean="0"/>
              <a:t> +</a:t>
            </a:r>
            <a:r>
              <a:rPr lang="en-US" sz="700" smtClean="0"/>
              <a:t> IPAL Komunal</a:t>
            </a:r>
            <a:r>
              <a:rPr lang="id-ID" sz="700" smtClean="0"/>
              <a:t> + S</a:t>
            </a:r>
            <a:r>
              <a:rPr lang="en-US" sz="700" smtClean="0"/>
              <a:t>umber </a:t>
            </a:r>
            <a:r>
              <a:rPr lang="id-ID" sz="700" smtClean="0"/>
              <a:t>A</a:t>
            </a:r>
            <a:r>
              <a:rPr lang="en-US" sz="700" smtClean="0"/>
              <a:t>ir</a:t>
            </a:r>
          </a:p>
          <a:p>
            <a:pPr marL="88900" indent="-88900">
              <a:buFont typeface="+mj-lt"/>
              <a:buAutoNum type="arabicPeriod"/>
            </a:pPr>
            <a:r>
              <a:rPr lang="en-US" sz="700" smtClean="0"/>
              <a:t>IPAL Komunal </a:t>
            </a:r>
            <a:r>
              <a:rPr lang="id-ID" sz="700" smtClean="0"/>
              <a:t> + </a:t>
            </a:r>
            <a:r>
              <a:rPr lang="en-US" sz="700" smtClean="0"/>
              <a:t>Jaringan SR</a:t>
            </a:r>
            <a:r>
              <a:rPr lang="id-ID" sz="700" smtClean="0"/>
              <a:t> (Sambungan Rmh)</a:t>
            </a:r>
            <a:endParaRPr lang="en-US" sz="700" smtClean="0"/>
          </a:p>
          <a:p>
            <a:pPr marL="88900" indent="-88900">
              <a:buFont typeface="+mj-lt"/>
              <a:buAutoNum type="arabicPeriod"/>
            </a:pPr>
            <a:r>
              <a:rPr lang="en-US" sz="700" smtClean="0"/>
              <a:t>Jamban </a:t>
            </a:r>
            <a:r>
              <a:rPr lang="id-ID" sz="700" smtClean="0"/>
              <a:t>Keluarga pada</a:t>
            </a:r>
            <a:r>
              <a:rPr lang="en-US" sz="700" smtClean="0"/>
              <a:t> Rutilahu </a:t>
            </a:r>
            <a:r>
              <a:rPr lang="id-ID" sz="700" smtClean="0"/>
              <a:t>+ </a:t>
            </a:r>
            <a:r>
              <a:rPr lang="en-US" sz="700" smtClean="0"/>
              <a:t>Jaringan SR</a:t>
            </a:r>
            <a:r>
              <a:rPr lang="id-ID" sz="700" smtClean="0"/>
              <a:t> +</a:t>
            </a:r>
            <a:r>
              <a:rPr lang="en-US" sz="700" smtClean="0"/>
              <a:t> IPAL Komunal</a:t>
            </a:r>
          </a:p>
          <a:p>
            <a:pPr marL="88900" indent="-88900">
              <a:buFont typeface="+mj-lt"/>
              <a:buAutoNum type="arabicPeriod"/>
            </a:pPr>
            <a:r>
              <a:rPr lang="en-US" sz="700" smtClean="0"/>
              <a:t>Jamban Sekolah/Pesantren/Tempat Peribadatan</a:t>
            </a:r>
            <a:r>
              <a:rPr lang="id-ID" sz="700" smtClean="0"/>
              <a:t> +</a:t>
            </a:r>
            <a:r>
              <a:rPr lang="en-US" sz="700" smtClean="0"/>
              <a:t> Tempat Cuci Tangan</a:t>
            </a:r>
            <a:r>
              <a:rPr lang="id-ID" sz="700" smtClean="0"/>
              <a:t>+</a:t>
            </a:r>
            <a:r>
              <a:rPr lang="en-US" sz="700" smtClean="0"/>
              <a:t>IPAL</a:t>
            </a:r>
            <a:r>
              <a:rPr lang="id-ID" sz="700" smtClean="0"/>
              <a:t> +</a:t>
            </a:r>
            <a:r>
              <a:rPr lang="en-US" sz="700" smtClean="0"/>
              <a:t> </a:t>
            </a:r>
            <a:r>
              <a:rPr lang="id-ID" sz="700" smtClean="0"/>
              <a:t>S</a:t>
            </a:r>
            <a:r>
              <a:rPr lang="en-US" sz="700" smtClean="0"/>
              <a:t>umber </a:t>
            </a:r>
            <a:r>
              <a:rPr lang="id-ID" sz="700" smtClean="0"/>
              <a:t>A</a:t>
            </a:r>
            <a:r>
              <a:rPr lang="en-US" sz="700" smtClean="0"/>
              <a:t>ir</a:t>
            </a:r>
          </a:p>
          <a:p>
            <a:pPr marL="88900" indent="-88900">
              <a:buFont typeface="+mj-lt"/>
              <a:buAutoNum type="arabicPeriod"/>
            </a:pPr>
            <a:r>
              <a:rPr lang="en-US" sz="700" smtClean="0"/>
              <a:t>Jamban Terminal/Pasar</a:t>
            </a:r>
            <a:r>
              <a:rPr lang="id-ID" sz="700" smtClean="0"/>
              <a:t> +</a:t>
            </a:r>
            <a:r>
              <a:rPr lang="en-US" sz="700" smtClean="0"/>
              <a:t> Tempat Cuci Tangan</a:t>
            </a:r>
            <a:r>
              <a:rPr lang="id-ID" sz="700" smtClean="0"/>
              <a:t> +</a:t>
            </a:r>
            <a:r>
              <a:rPr lang="en-US" sz="700" smtClean="0"/>
              <a:t> IPAL</a:t>
            </a:r>
            <a:r>
              <a:rPr lang="id-ID" sz="700" smtClean="0"/>
              <a:t> +</a:t>
            </a:r>
            <a:r>
              <a:rPr lang="en-US" sz="700" smtClean="0"/>
              <a:t> </a:t>
            </a:r>
            <a:r>
              <a:rPr lang="id-ID" sz="700" smtClean="0"/>
              <a:t>S</a:t>
            </a:r>
            <a:r>
              <a:rPr lang="en-US" sz="700" smtClean="0"/>
              <a:t>umber </a:t>
            </a:r>
            <a:r>
              <a:rPr lang="id-ID" sz="700" smtClean="0"/>
              <a:t>A</a:t>
            </a:r>
            <a:r>
              <a:rPr lang="en-US" sz="700" smtClean="0"/>
              <a:t>ir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  <a:solidFill>
            <a:srgbClr val="C00000"/>
          </a:solidFill>
        </p:spPr>
        <p:txBody>
          <a:bodyPr>
            <a:normAutofit/>
          </a:bodyPr>
          <a:lstStyle/>
          <a:p>
            <a:r>
              <a:rPr lang="en-US" sz="2800" b="1" dirty="0" err="1" smtClean="0">
                <a:solidFill>
                  <a:schemeClr val="bg1">
                    <a:lumMod val="85000"/>
                  </a:schemeClr>
                </a:solidFill>
              </a:rPr>
              <a:t>Tantangan</a:t>
            </a:r>
            <a:r>
              <a:rPr lang="en-US" sz="2800" b="1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bg1">
                    <a:lumMod val="85000"/>
                  </a:schemeClr>
                </a:solidFill>
              </a:rPr>
              <a:t>Penganggaran</a:t>
            </a:r>
            <a:r>
              <a:rPr lang="en-US" sz="2800" b="1" dirty="0" smtClean="0">
                <a:solidFill>
                  <a:schemeClr val="bg1">
                    <a:lumMod val="85000"/>
                  </a:schemeClr>
                </a:solidFill>
              </a:rPr>
              <a:t>/</a:t>
            </a:r>
            <a:r>
              <a:rPr lang="en-US" sz="2800" b="1" dirty="0" err="1" smtClean="0">
                <a:solidFill>
                  <a:schemeClr val="bg1">
                    <a:lumMod val="85000"/>
                  </a:schemeClr>
                </a:solidFill>
              </a:rPr>
              <a:t>Pelaksanaan</a:t>
            </a:r>
            <a:r>
              <a:rPr lang="en-US" sz="2800" b="1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bg1">
                    <a:lumMod val="85000"/>
                  </a:schemeClr>
                </a:solidFill>
              </a:rPr>
              <a:t>Bankeu</a:t>
            </a:r>
            <a:r>
              <a:rPr lang="en-US" sz="2800" b="1" dirty="0" smtClean="0">
                <a:solidFill>
                  <a:schemeClr val="bg1">
                    <a:lumMod val="85000"/>
                  </a:schemeClr>
                </a:solidFill>
              </a:rPr>
              <a:t> Pembangunan </a:t>
            </a:r>
            <a:r>
              <a:rPr lang="en-US" sz="2800" b="1" dirty="0" err="1" smtClean="0">
                <a:solidFill>
                  <a:schemeClr val="bg1">
                    <a:lumMod val="85000"/>
                  </a:schemeClr>
                </a:solidFill>
              </a:rPr>
              <a:t>Sanitasi</a:t>
            </a:r>
            <a:r>
              <a:rPr lang="en-US" sz="2800" b="1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bg1">
                    <a:lumMod val="85000"/>
                  </a:schemeClr>
                </a:solidFill>
              </a:rPr>
              <a:t>ke</a:t>
            </a:r>
            <a:r>
              <a:rPr lang="en-US" sz="2800" b="1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bg1">
                    <a:lumMod val="85000"/>
                  </a:schemeClr>
                </a:solidFill>
              </a:rPr>
              <a:t>Kab</a:t>
            </a:r>
            <a:r>
              <a:rPr lang="en-US" sz="2800" b="1" dirty="0" smtClean="0">
                <a:solidFill>
                  <a:schemeClr val="bg1">
                    <a:lumMod val="85000"/>
                  </a:schemeClr>
                </a:solidFill>
              </a:rPr>
              <a:t>/Kota</a:t>
            </a:r>
            <a:endParaRPr lang="en-US" sz="28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4267200" cy="4525963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85000" lnSpcReduction="20000"/>
          </a:bodyPr>
          <a:lstStyle/>
          <a:p>
            <a:r>
              <a:rPr lang="en-US" sz="2400" dirty="0" err="1" smtClean="0"/>
              <a:t>Memberikan</a:t>
            </a:r>
            <a:r>
              <a:rPr lang="en-US" sz="2400" dirty="0" smtClean="0"/>
              <a:t> </a:t>
            </a:r>
            <a:r>
              <a:rPr lang="en-US" sz="2400" dirty="0" err="1" smtClean="0"/>
              <a:t>pemahaman</a:t>
            </a:r>
            <a:r>
              <a:rPr lang="en-US" sz="2400" dirty="0" smtClean="0"/>
              <a:t> </a:t>
            </a:r>
            <a:r>
              <a:rPr lang="en-US" sz="2400" dirty="0" err="1" smtClean="0"/>
              <a:t>kepada</a:t>
            </a:r>
            <a:r>
              <a:rPr lang="en-US" sz="2400" dirty="0" smtClean="0"/>
              <a:t> </a:t>
            </a:r>
            <a:r>
              <a:rPr lang="en-US" sz="2400" dirty="0" err="1" smtClean="0"/>
              <a:t>semua</a:t>
            </a:r>
            <a:r>
              <a:rPr lang="en-US" sz="2400" dirty="0" smtClean="0"/>
              <a:t> </a:t>
            </a:r>
            <a:r>
              <a:rPr lang="en-US" sz="2400" dirty="0" err="1" smtClean="0"/>
              <a:t>pihak</a:t>
            </a:r>
            <a:r>
              <a:rPr lang="en-US" sz="2400" dirty="0" smtClean="0"/>
              <a:t> </a:t>
            </a:r>
            <a:r>
              <a:rPr lang="en-US" sz="2400" dirty="0" err="1" smtClean="0"/>
              <a:t>bahwa</a:t>
            </a:r>
            <a:r>
              <a:rPr lang="en-US" sz="2400" dirty="0" smtClean="0"/>
              <a:t> </a:t>
            </a:r>
            <a:r>
              <a:rPr lang="en-US" sz="2400" dirty="0" err="1" smtClean="0"/>
              <a:t>sanitasi</a:t>
            </a:r>
            <a:r>
              <a:rPr lang="en-US" sz="2400" dirty="0" smtClean="0"/>
              <a:t> </a:t>
            </a:r>
            <a:r>
              <a:rPr lang="en-US" sz="2400" dirty="0" err="1" smtClean="0"/>
              <a:t>adalah</a:t>
            </a:r>
            <a:r>
              <a:rPr lang="en-US" sz="2400" dirty="0" smtClean="0"/>
              <a:t> </a:t>
            </a:r>
            <a:r>
              <a:rPr lang="en-US" sz="2400" dirty="0" err="1" smtClean="0"/>
              <a:t>bagian</a:t>
            </a:r>
            <a:r>
              <a:rPr lang="en-US" sz="2400" dirty="0" smtClean="0"/>
              <a:t> </a:t>
            </a:r>
            <a:r>
              <a:rPr lang="en-US" sz="2400" dirty="0" err="1" smtClean="0"/>
              <a:t>dari</a:t>
            </a:r>
            <a:r>
              <a:rPr lang="en-US" sz="2400" dirty="0" smtClean="0"/>
              <a:t> </a:t>
            </a:r>
            <a:r>
              <a:rPr lang="en-US" sz="2400" dirty="0" err="1" smtClean="0"/>
              <a:t>fungsi</a:t>
            </a:r>
            <a:r>
              <a:rPr lang="en-US" sz="2400" dirty="0" smtClean="0"/>
              <a:t> </a:t>
            </a:r>
            <a:r>
              <a:rPr lang="en-US" sz="2400" dirty="0" err="1" smtClean="0"/>
              <a:t>kesehatan</a:t>
            </a:r>
            <a:endParaRPr lang="en-US" sz="2400" dirty="0" smtClean="0"/>
          </a:p>
          <a:p>
            <a:pPr>
              <a:buNone/>
            </a:pPr>
            <a:endParaRPr lang="en-US" sz="2400" dirty="0" smtClean="0"/>
          </a:p>
          <a:p>
            <a:r>
              <a:rPr lang="en-US" sz="2400" dirty="0" err="1" smtClean="0"/>
              <a:t>Persoalan</a:t>
            </a:r>
            <a:r>
              <a:rPr lang="en-US" sz="2400" dirty="0" smtClean="0"/>
              <a:t> </a:t>
            </a:r>
            <a:r>
              <a:rPr lang="en-US" sz="2400" dirty="0" err="1" smtClean="0"/>
              <a:t>sanitasi</a:t>
            </a:r>
            <a:r>
              <a:rPr lang="en-US" sz="2400" dirty="0" smtClean="0"/>
              <a:t> </a:t>
            </a:r>
            <a:r>
              <a:rPr lang="en-US" sz="2400" dirty="0" err="1" smtClean="0"/>
              <a:t>bukan</a:t>
            </a:r>
            <a:r>
              <a:rPr lang="en-US" sz="2400" dirty="0" smtClean="0"/>
              <a:t> </a:t>
            </a:r>
            <a:r>
              <a:rPr lang="en-US" sz="2400" dirty="0" err="1" smtClean="0"/>
              <a:t>masalah</a:t>
            </a:r>
            <a:r>
              <a:rPr lang="en-US" sz="2400" dirty="0" smtClean="0"/>
              <a:t> </a:t>
            </a:r>
            <a:r>
              <a:rPr lang="en-US" sz="2400" dirty="0" err="1" smtClean="0"/>
              <a:t>pembangunan</a:t>
            </a:r>
            <a:r>
              <a:rPr lang="en-US" sz="2400" dirty="0" smtClean="0"/>
              <a:t> </a:t>
            </a:r>
            <a:r>
              <a:rPr lang="en-US" sz="2400" dirty="0" err="1" smtClean="0"/>
              <a:t>fisik</a:t>
            </a:r>
            <a:r>
              <a:rPr lang="en-US" sz="2400" dirty="0" smtClean="0"/>
              <a:t> </a:t>
            </a:r>
            <a:r>
              <a:rPr lang="en-US" sz="2400" dirty="0" err="1" smtClean="0"/>
              <a:t>semata</a:t>
            </a:r>
            <a:r>
              <a:rPr lang="en-US" sz="2400" dirty="0" smtClean="0"/>
              <a:t> </a:t>
            </a:r>
            <a:r>
              <a:rPr lang="en-US" sz="2400" dirty="0" err="1" smtClean="0"/>
              <a:t>tetapi</a:t>
            </a:r>
            <a:r>
              <a:rPr lang="en-US" sz="2400" dirty="0" smtClean="0"/>
              <a:t> </a:t>
            </a:r>
            <a:r>
              <a:rPr lang="en-US" sz="2400" dirty="0" err="1" smtClean="0"/>
              <a:t>perubahan</a:t>
            </a:r>
            <a:r>
              <a:rPr lang="en-US" sz="2400" dirty="0" smtClean="0"/>
              <a:t> </a:t>
            </a:r>
            <a:r>
              <a:rPr lang="en-US" sz="2400" dirty="0" err="1" smtClean="0"/>
              <a:t>perilaku</a:t>
            </a:r>
            <a:r>
              <a:rPr lang="en-US" sz="2400" dirty="0" smtClean="0"/>
              <a:t> </a:t>
            </a:r>
            <a:r>
              <a:rPr lang="en-US" sz="2400" dirty="0" err="1" smtClean="0"/>
              <a:t>masyarakat</a:t>
            </a:r>
            <a:r>
              <a:rPr lang="en-US" sz="2400" dirty="0" smtClean="0"/>
              <a:t> </a:t>
            </a:r>
            <a:r>
              <a:rPr lang="en-US" sz="2400" dirty="0" err="1" smtClean="0"/>
              <a:t>dan</a:t>
            </a:r>
            <a:r>
              <a:rPr lang="en-US" sz="2400" dirty="0" smtClean="0"/>
              <a:t> </a:t>
            </a:r>
            <a:r>
              <a:rPr lang="en-US" sz="2400" dirty="0" err="1" smtClean="0"/>
              <a:t>konsistensi</a:t>
            </a:r>
            <a:r>
              <a:rPr lang="en-US" sz="2400" dirty="0" smtClean="0"/>
              <a:t> </a:t>
            </a:r>
            <a:r>
              <a:rPr lang="en-US" sz="2400" dirty="0" err="1" smtClean="0"/>
              <a:t>masyarakat</a:t>
            </a:r>
            <a:r>
              <a:rPr lang="en-US" sz="2400" dirty="0" smtClean="0"/>
              <a:t> </a:t>
            </a:r>
            <a:r>
              <a:rPr lang="en-US" sz="2400" dirty="0" err="1" smtClean="0"/>
              <a:t>dalam</a:t>
            </a:r>
            <a:r>
              <a:rPr lang="en-US" sz="2400" dirty="0" smtClean="0"/>
              <a:t> </a:t>
            </a:r>
            <a:r>
              <a:rPr lang="en-US" sz="2400" dirty="0" err="1" smtClean="0"/>
              <a:t>pemanfaatan</a:t>
            </a:r>
            <a:r>
              <a:rPr lang="en-US" sz="2400" dirty="0" smtClean="0"/>
              <a:t> </a:t>
            </a:r>
            <a:r>
              <a:rPr lang="en-US" sz="2400" dirty="0" err="1" smtClean="0"/>
              <a:t>dan</a:t>
            </a:r>
            <a:r>
              <a:rPr lang="en-US" sz="2400" dirty="0" smtClean="0"/>
              <a:t> </a:t>
            </a:r>
            <a:r>
              <a:rPr lang="en-US" sz="2400" dirty="0" err="1" smtClean="0"/>
              <a:t>pengelolaannya</a:t>
            </a:r>
            <a:r>
              <a:rPr lang="en-US" sz="2400" dirty="0" smtClean="0"/>
              <a:t> </a:t>
            </a:r>
          </a:p>
          <a:p>
            <a:endParaRPr lang="en-US" sz="2400" dirty="0" smtClean="0"/>
          </a:p>
          <a:p>
            <a:r>
              <a:rPr lang="en-US" sz="2400" dirty="0" err="1" smtClean="0"/>
              <a:t>Sistem</a:t>
            </a:r>
            <a:r>
              <a:rPr lang="en-US" sz="2400" dirty="0" smtClean="0"/>
              <a:t> </a:t>
            </a:r>
            <a:r>
              <a:rPr lang="en-US" sz="2400" dirty="0" err="1" smtClean="0"/>
              <a:t>penganggaran</a:t>
            </a:r>
            <a:r>
              <a:rPr lang="en-US" sz="2400" dirty="0" smtClean="0"/>
              <a:t> </a:t>
            </a:r>
            <a:r>
              <a:rPr lang="en-US" sz="2400" dirty="0" err="1" smtClean="0"/>
              <a:t>melalui</a:t>
            </a:r>
            <a:r>
              <a:rPr lang="en-US" sz="2400" dirty="0" smtClean="0"/>
              <a:t> </a:t>
            </a:r>
            <a:r>
              <a:rPr lang="en-US" sz="2400" dirty="0" err="1" smtClean="0"/>
              <a:t>Bankeu</a:t>
            </a:r>
            <a:r>
              <a:rPr lang="en-US" sz="2400" dirty="0" smtClean="0"/>
              <a:t> </a:t>
            </a:r>
            <a:r>
              <a:rPr lang="en-US" sz="2400" dirty="0" err="1" smtClean="0"/>
              <a:t>dan</a:t>
            </a:r>
            <a:r>
              <a:rPr lang="en-US" sz="2400" dirty="0" smtClean="0"/>
              <a:t> </a:t>
            </a:r>
            <a:r>
              <a:rPr lang="en-US" sz="2400" dirty="0" err="1" smtClean="0"/>
              <a:t>Hibah</a:t>
            </a:r>
            <a:r>
              <a:rPr lang="en-US" sz="2400" dirty="0" smtClean="0"/>
              <a:t> </a:t>
            </a:r>
            <a:r>
              <a:rPr lang="en-US" sz="2400" dirty="0" err="1" smtClean="0"/>
              <a:t>dengan</a:t>
            </a:r>
            <a:r>
              <a:rPr lang="en-US" sz="2400" dirty="0" smtClean="0"/>
              <a:t> </a:t>
            </a:r>
            <a:r>
              <a:rPr lang="en-US" sz="2400" dirty="0" err="1" smtClean="0"/>
              <a:t>berbagai</a:t>
            </a:r>
            <a:r>
              <a:rPr lang="en-US" sz="2400" dirty="0" smtClean="0"/>
              <a:t> </a:t>
            </a:r>
            <a:r>
              <a:rPr lang="en-US" sz="2400" dirty="0" err="1" smtClean="0"/>
              <a:t>mekanisme</a:t>
            </a:r>
            <a:r>
              <a:rPr lang="en-US" sz="2400" dirty="0" smtClean="0"/>
              <a:t> </a:t>
            </a:r>
            <a:r>
              <a:rPr lang="en-US" sz="2400" dirty="0" err="1" smtClean="0"/>
              <a:t>dan</a:t>
            </a:r>
            <a:r>
              <a:rPr lang="en-US" sz="2400" dirty="0" smtClean="0"/>
              <a:t> </a:t>
            </a:r>
            <a:r>
              <a:rPr lang="en-US" sz="2400" dirty="0" err="1" smtClean="0"/>
              <a:t>persyaratan</a:t>
            </a:r>
            <a:r>
              <a:rPr lang="en-US" sz="2400" dirty="0" smtClean="0"/>
              <a:t> </a:t>
            </a:r>
            <a:r>
              <a:rPr lang="en-US" sz="2400" dirty="0" err="1" smtClean="0"/>
              <a:t>sesuai</a:t>
            </a:r>
            <a:r>
              <a:rPr lang="en-US" sz="2400" dirty="0" smtClean="0"/>
              <a:t> </a:t>
            </a:r>
            <a:r>
              <a:rPr lang="en-US" sz="2400" dirty="0" err="1" smtClean="0"/>
              <a:t>peraturan</a:t>
            </a:r>
            <a:r>
              <a:rPr lang="en-US" sz="2400" dirty="0" smtClean="0"/>
              <a:t> </a:t>
            </a:r>
            <a:r>
              <a:rPr lang="en-US" sz="2400" dirty="0" err="1" smtClean="0"/>
              <a:t>perundangan</a:t>
            </a:r>
            <a:r>
              <a:rPr lang="en-US" sz="2400" dirty="0" smtClean="0"/>
              <a:t> </a:t>
            </a:r>
            <a:r>
              <a:rPr lang="en-US" sz="2400" dirty="0" err="1" smtClean="0"/>
              <a:t>pada</a:t>
            </a:r>
            <a:r>
              <a:rPr lang="en-US" sz="2400" dirty="0" smtClean="0"/>
              <a:t> </a:t>
            </a:r>
            <a:r>
              <a:rPr lang="en-US" sz="2400" dirty="0" err="1" smtClean="0"/>
              <a:t>akhirnya</a:t>
            </a:r>
            <a:r>
              <a:rPr lang="en-US" sz="2400" dirty="0" smtClean="0"/>
              <a:t> </a:t>
            </a:r>
            <a:r>
              <a:rPr lang="en-US" sz="2400" dirty="0" err="1" smtClean="0"/>
              <a:t>menyulitkan</a:t>
            </a:r>
            <a:r>
              <a:rPr lang="en-US" sz="2400" dirty="0" smtClean="0"/>
              <a:t> </a:t>
            </a:r>
            <a:r>
              <a:rPr lang="en-US" sz="2400" dirty="0" err="1" smtClean="0"/>
              <a:t>penyaluran</a:t>
            </a:r>
            <a:r>
              <a:rPr lang="en-US" sz="2400" dirty="0" smtClean="0"/>
              <a:t> </a:t>
            </a:r>
            <a:r>
              <a:rPr lang="en-US" sz="2400" dirty="0" err="1" smtClean="0"/>
              <a:t>bantuan</a:t>
            </a:r>
            <a:r>
              <a:rPr lang="en-US" sz="2400" dirty="0" smtClean="0"/>
              <a:t> </a:t>
            </a:r>
            <a:r>
              <a:rPr lang="en-US" sz="2400" dirty="0" err="1" smtClean="0"/>
              <a:t>ke</a:t>
            </a:r>
            <a:r>
              <a:rPr lang="en-US" sz="2400" dirty="0" smtClean="0"/>
              <a:t> </a:t>
            </a:r>
            <a:r>
              <a:rPr lang="en-US" sz="2400" dirty="0" err="1" smtClean="0"/>
              <a:t>kab</a:t>
            </a:r>
            <a:r>
              <a:rPr lang="en-US" sz="2400" dirty="0" smtClean="0"/>
              <a:t>/</a:t>
            </a:r>
            <a:r>
              <a:rPr lang="en-US" sz="2400" dirty="0" err="1" smtClean="0"/>
              <a:t>kota</a:t>
            </a:r>
            <a:endParaRPr lang="en-US" sz="2400" dirty="0" smtClean="0"/>
          </a:p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876800" y="1219200"/>
            <a:ext cx="3962400" cy="45259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Membangun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kesepakatan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/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mengedukasi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DPRD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menjadi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hal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yang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sangat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krusial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9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Persoalan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perilaku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perlu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menjadi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perhatian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utama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dan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dijadikan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prioritas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semua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pihak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dalam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pembangunan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sanitasi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sz="900" dirty="0" smtClean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000" dirty="0" err="1" smtClean="0"/>
              <a:t>Perlu</a:t>
            </a:r>
            <a:r>
              <a:rPr lang="en-US" sz="2000" dirty="0" smtClean="0"/>
              <a:t> </a:t>
            </a:r>
            <a:r>
              <a:rPr lang="en-US" sz="2000" dirty="0" err="1" smtClean="0"/>
              <a:t>ada</a:t>
            </a:r>
            <a:r>
              <a:rPr lang="en-US" sz="2000" dirty="0" smtClean="0"/>
              <a:t> </a:t>
            </a:r>
            <a:r>
              <a:rPr lang="en-US" sz="2000" dirty="0" err="1" smtClean="0"/>
              <a:t>mekanisme</a:t>
            </a:r>
            <a:r>
              <a:rPr lang="en-US" sz="2000" dirty="0" smtClean="0"/>
              <a:t> </a:t>
            </a:r>
            <a:r>
              <a:rPr lang="en-US" sz="2000" dirty="0" err="1" smtClean="0"/>
              <a:t>khusus</a:t>
            </a:r>
            <a:r>
              <a:rPr lang="en-US" sz="2000" dirty="0" smtClean="0"/>
              <a:t> </a:t>
            </a:r>
            <a:r>
              <a:rPr lang="en-US" sz="2000" dirty="0" err="1" smtClean="0"/>
              <a:t>untuk</a:t>
            </a:r>
            <a:r>
              <a:rPr lang="en-US" sz="2000" dirty="0" smtClean="0"/>
              <a:t> </a:t>
            </a:r>
            <a:r>
              <a:rPr lang="en-US" sz="2000" dirty="0" err="1" smtClean="0"/>
              <a:t>menyalurkan</a:t>
            </a:r>
            <a:r>
              <a:rPr lang="en-US" sz="2000" dirty="0" smtClean="0"/>
              <a:t> </a:t>
            </a:r>
            <a:r>
              <a:rPr lang="en-US" sz="2000" dirty="0" err="1" smtClean="0"/>
              <a:t>bantuan</a:t>
            </a:r>
            <a:r>
              <a:rPr lang="en-US" sz="2000" dirty="0" smtClean="0"/>
              <a:t> agar </a:t>
            </a:r>
            <a:r>
              <a:rPr lang="en-US" sz="2000" dirty="0" err="1" smtClean="0"/>
              <a:t>bisa</a:t>
            </a:r>
            <a:r>
              <a:rPr lang="en-US" sz="2000" dirty="0" smtClean="0"/>
              <a:t> </a:t>
            </a:r>
            <a:r>
              <a:rPr lang="en-US" sz="2000" dirty="0" err="1" smtClean="0"/>
              <a:t>mempercepat</a:t>
            </a:r>
            <a:r>
              <a:rPr lang="en-US" sz="2000" dirty="0" smtClean="0"/>
              <a:t> </a:t>
            </a:r>
            <a:r>
              <a:rPr lang="en-US" sz="2000" dirty="0" err="1" smtClean="0"/>
              <a:t>pencapaian</a:t>
            </a:r>
            <a:r>
              <a:rPr lang="en-US" sz="2000" dirty="0" smtClean="0"/>
              <a:t> target </a:t>
            </a:r>
            <a:r>
              <a:rPr lang="en-US" sz="2000" dirty="0" err="1" smtClean="0"/>
              <a:t>pembangunan</a:t>
            </a:r>
            <a:r>
              <a:rPr lang="en-US" sz="2000" dirty="0" smtClean="0"/>
              <a:t> </a:t>
            </a:r>
            <a:r>
              <a:rPr lang="en-US" sz="2000" dirty="0" err="1" smtClean="0"/>
              <a:t>sanitasi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4343400" y="1524000"/>
            <a:ext cx="6096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4343400" y="2743200"/>
            <a:ext cx="6096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0" y="5943600"/>
            <a:ext cx="9144000" cy="914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Pembangunan</a:t>
            </a:r>
            <a:r>
              <a:rPr kumimoji="0" lang="en-US" sz="2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Sanitasi</a:t>
            </a:r>
            <a:r>
              <a:rPr kumimoji="0" lang="en-US" sz="2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perlu</a:t>
            </a:r>
            <a:r>
              <a:rPr kumimoji="0" lang="en-US" sz="2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dilakukan</a:t>
            </a:r>
            <a:r>
              <a:rPr kumimoji="0" lang="en-US" sz="2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secara</a:t>
            </a:r>
            <a:r>
              <a:rPr kumimoji="0" lang="en-US" sz="2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sistematis</a:t>
            </a:r>
            <a:r>
              <a:rPr kumimoji="0" lang="en-US" sz="2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antara</a:t>
            </a:r>
            <a:r>
              <a:rPr kumimoji="0" lang="en-US" sz="2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pusat</a:t>
            </a:r>
            <a:r>
              <a:rPr kumimoji="0" lang="en-US" sz="2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US" sz="2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provinsi</a:t>
            </a:r>
            <a:r>
              <a:rPr kumimoji="0" lang="en-US" sz="2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dan</a:t>
            </a:r>
            <a:r>
              <a:rPr kumimoji="0" lang="en-US" sz="2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kabupaten</a:t>
            </a:r>
            <a:r>
              <a:rPr kumimoji="0" lang="en-US" sz="2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/</a:t>
            </a:r>
            <a:r>
              <a:rPr kumimoji="0" lang="en-US" sz="2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kota</a:t>
            </a:r>
            <a:endParaRPr kumimoji="0" lang="en-US" sz="2600" b="1" i="0" u="none" strike="noStrike" kern="1200" cap="none" spc="0" normalizeH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4343400" y="4191000"/>
            <a:ext cx="6096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460432" y="6488668"/>
            <a:ext cx="683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8295977-0CD6-4BB0-B888-B37037E33CC0}" type="slidenum">
              <a:rPr lang="id-ID" b="1" smtClean="0"/>
              <a:pPr algn="r"/>
              <a:t>53</a:t>
            </a:fld>
            <a:endParaRPr lang="id-ID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:\My Documents\My Pictures\Logo Pokja AMPL-SANITASI Jaba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" y="0"/>
            <a:ext cx="1981751" cy="1285860"/>
          </a:xfrm>
          <a:prstGeom prst="rect">
            <a:avLst/>
          </a:prstGeom>
          <a:noFill/>
        </p:spPr>
      </p:pic>
      <p:pic>
        <p:nvPicPr>
          <p:cNvPr id="3" name="Picture 2"/>
          <p:cNvPicPr/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5572132" y="285733"/>
            <a:ext cx="3571868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0000" endA="300" endPos="90000" dist="50800" dir="5400000" sy="-100000" algn="bl" rotWithShape="0"/>
          </a:effectLst>
        </p:spPr>
      </p:pic>
      <p:pic>
        <p:nvPicPr>
          <p:cNvPr id="4" name="Picture 2" descr="http://www.volarefm.com/wp-content/uploads/2012/01/keran.jp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2786050" y="285733"/>
            <a:ext cx="2786058" cy="2857520"/>
          </a:xfrm>
          <a:prstGeom prst="rect">
            <a:avLst/>
          </a:prstGeom>
          <a:noFill/>
          <a:effectLst>
            <a:reflection blurRad="6350" stA="50000" endA="300" endPos="90000" dist="508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0" y="5249962"/>
            <a:ext cx="9144000" cy="70788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</a:rPr>
              <a:t> </a:t>
            </a:r>
            <a:r>
              <a:rPr lang="en-US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</a:rPr>
              <a:t>Opsi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</a:rPr>
              <a:t> Pembangunan </a:t>
            </a:r>
            <a:r>
              <a:rPr lang="en-US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</a:rPr>
              <a:t>Sanitasi</a:t>
            </a:r>
            <a:endParaRPr lang="id-ID" sz="4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nard MT Condense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 77"/>
          <p:cNvSpPr/>
          <p:nvPr/>
        </p:nvSpPr>
        <p:spPr>
          <a:xfrm>
            <a:off x="0" y="0"/>
            <a:ext cx="1905000" cy="6858000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0" y="160950"/>
            <a:ext cx="9067800" cy="6355352"/>
            <a:chOff x="-425313" y="160950"/>
            <a:chExt cx="9067800" cy="6355352"/>
          </a:xfrm>
        </p:grpSpPr>
        <p:sp>
          <p:nvSpPr>
            <p:cNvPr id="114" name="Freeform 113"/>
            <p:cNvSpPr/>
            <p:nvPr/>
          </p:nvSpPr>
          <p:spPr>
            <a:xfrm>
              <a:off x="31793" y="4030439"/>
              <a:ext cx="4838995" cy="2399237"/>
            </a:xfrm>
            <a:custGeom>
              <a:avLst/>
              <a:gdLst>
                <a:gd name="connsiteX0" fmla="*/ 875994 w 4553124"/>
                <a:gd name="connsiteY0" fmla="*/ 77609 h 2070397"/>
                <a:gd name="connsiteX1" fmla="*/ 875994 w 4553124"/>
                <a:gd name="connsiteY1" fmla="*/ 77609 h 2070397"/>
                <a:gd name="connsiteX2" fmla="*/ 779742 w 4553124"/>
                <a:gd name="connsiteY2" fmla="*/ 144986 h 2070397"/>
                <a:gd name="connsiteX3" fmla="*/ 731615 w 4553124"/>
                <a:gd name="connsiteY3" fmla="*/ 183487 h 2070397"/>
                <a:gd name="connsiteX4" fmla="*/ 673864 w 4553124"/>
                <a:gd name="connsiteY4" fmla="*/ 221988 h 2070397"/>
                <a:gd name="connsiteX5" fmla="*/ 616112 w 4553124"/>
                <a:gd name="connsiteY5" fmla="*/ 270115 h 2070397"/>
                <a:gd name="connsiteX6" fmla="*/ 481359 w 4553124"/>
                <a:gd name="connsiteY6" fmla="*/ 356742 h 2070397"/>
                <a:gd name="connsiteX7" fmla="*/ 423607 w 4553124"/>
                <a:gd name="connsiteY7" fmla="*/ 414494 h 2070397"/>
                <a:gd name="connsiteX8" fmla="*/ 279228 w 4553124"/>
                <a:gd name="connsiteY8" fmla="*/ 501121 h 2070397"/>
                <a:gd name="connsiteX9" fmla="*/ 134849 w 4553124"/>
                <a:gd name="connsiteY9" fmla="*/ 616624 h 2070397"/>
                <a:gd name="connsiteX10" fmla="*/ 77098 w 4553124"/>
                <a:gd name="connsiteY10" fmla="*/ 645500 h 2070397"/>
                <a:gd name="connsiteX11" fmla="*/ 28971 w 4553124"/>
                <a:gd name="connsiteY11" fmla="*/ 712877 h 2070397"/>
                <a:gd name="connsiteX12" fmla="*/ 9721 w 4553124"/>
                <a:gd name="connsiteY12" fmla="*/ 741752 h 2070397"/>
                <a:gd name="connsiteX13" fmla="*/ 95 w 4553124"/>
                <a:gd name="connsiteY13" fmla="*/ 789879 h 2070397"/>
                <a:gd name="connsiteX14" fmla="*/ 38596 w 4553124"/>
                <a:gd name="connsiteY14" fmla="*/ 934258 h 2070397"/>
                <a:gd name="connsiteX15" fmla="*/ 67472 w 4553124"/>
                <a:gd name="connsiteY15" fmla="*/ 963134 h 2070397"/>
                <a:gd name="connsiteX16" fmla="*/ 105973 w 4553124"/>
                <a:gd name="connsiteY16" fmla="*/ 1020885 h 2070397"/>
                <a:gd name="connsiteX17" fmla="*/ 192601 w 4553124"/>
                <a:gd name="connsiteY17" fmla="*/ 1126763 h 2070397"/>
                <a:gd name="connsiteX18" fmla="*/ 298479 w 4553124"/>
                <a:gd name="connsiteY18" fmla="*/ 1232641 h 2070397"/>
                <a:gd name="connsiteX19" fmla="*/ 336980 w 4553124"/>
                <a:gd name="connsiteY19" fmla="*/ 1251891 h 2070397"/>
                <a:gd name="connsiteX20" fmla="*/ 365855 w 4553124"/>
                <a:gd name="connsiteY20" fmla="*/ 1271142 h 2070397"/>
                <a:gd name="connsiteX21" fmla="*/ 490984 w 4553124"/>
                <a:gd name="connsiteY21" fmla="*/ 1319268 h 2070397"/>
                <a:gd name="connsiteX22" fmla="*/ 539110 w 4553124"/>
                <a:gd name="connsiteY22" fmla="*/ 1348144 h 2070397"/>
                <a:gd name="connsiteX23" fmla="*/ 577611 w 4553124"/>
                <a:gd name="connsiteY23" fmla="*/ 1367395 h 2070397"/>
                <a:gd name="connsiteX24" fmla="*/ 616112 w 4553124"/>
                <a:gd name="connsiteY24" fmla="*/ 1377020 h 2070397"/>
                <a:gd name="connsiteX25" fmla="*/ 683489 w 4553124"/>
                <a:gd name="connsiteY25" fmla="*/ 1396270 h 2070397"/>
                <a:gd name="connsiteX26" fmla="*/ 760491 w 4553124"/>
                <a:gd name="connsiteY26" fmla="*/ 1425146 h 2070397"/>
                <a:gd name="connsiteX27" fmla="*/ 847119 w 4553124"/>
                <a:gd name="connsiteY27" fmla="*/ 1454022 h 2070397"/>
                <a:gd name="connsiteX28" fmla="*/ 952996 w 4553124"/>
                <a:gd name="connsiteY28" fmla="*/ 1502148 h 2070397"/>
                <a:gd name="connsiteX29" fmla="*/ 1039624 w 4553124"/>
                <a:gd name="connsiteY29" fmla="*/ 1521399 h 2070397"/>
                <a:gd name="connsiteX30" fmla="*/ 1222504 w 4553124"/>
                <a:gd name="connsiteY30" fmla="*/ 1598401 h 2070397"/>
                <a:gd name="connsiteX31" fmla="*/ 1492011 w 4553124"/>
                <a:gd name="connsiteY31" fmla="*/ 1713904 h 2070397"/>
                <a:gd name="connsiteX32" fmla="*/ 1549763 w 4553124"/>
                <a:gd name="connsiteY32" fmla="*/ 1733155 h 2070397"/>
                <a:gd name="connsiteX33" fmla="*/ 1607514 w 4553124"/>
                <a:gd name="connsiteY33" fmla="*/ 1771656 h 2070397"/>
                <a:gd name="connsiteX34" fmla="*/ 1646015 w 4553124"/>
                <a:gd name="connsiteY34" fmla="*/ 1781281 h 2070397"/>
                <a:gd name="connsiteX35" fmla="*/ 1713392 w 4553124"/>
                <a:gd name="connsiteY35" fmla="*/ 1819782 h 2070397"/>
                <a:gd name="connsiteX36" fmla="*/ 1742268 w 4553124"/>
                <a:gd name="connsiteY36" fmla="*/ 1829407 h 2070397"/>
                <a:gd name="connsiteX37" fmla="*/ 1828895 w 4553124"/>
                <a:gd name="connsiteY37" fmla="*/ 1858283 h 2070397"/>
                <a:gd name="connsiteX38" fmla="*/ 1886647 w 4553124"/>
                <a:gd name="connsiteY38" fmla="*/ 1877534 h 2070397"/>
                <a:gd name="connsiteX39" fmla="*/ 2021401 w 4553124"/>
                <a:gd name="connsiteY39" fmla="*/ 1916035 h 2070397"/>
                <a:gd name="connsiteX40" fmla="*/ 2050276 w 4553124"/>
                <a:gd name="connsiteY40" fmla="*/ 1935285 h 2070397"/>
                <a:gd name="connsiteX41" fmla="*/ 2088778 w 4553124"/>
                <a:gd name="connsiteY41" fmla="*/ 1964161 h 2070397"/>
                <a:gd name="connsiteX42" fmla="*/ 2194655 w 4553124"/>
                <a:gd name="connsiteY42" fmla="*/ 1954536 h 2070397"/>
                <a:gd name="connsiteX43" fmla="*/ 2262032 w 4553124"/>
                <a:gd name="connsiteY43" fmla="*/ 1935285 h 2070397"/>
                <a:gd name="connsiteX44" fmla="*/ 2300533 w 4553124"/>
                <a:gd name="connsiteY44" fmla="*/ 1925660 h 2070397"/>
                <a:gd name="connsiteX45" fmla="*/ 2367910 w 4553124"/>
                <a:gd name="connsiteY45" fmla="*/ 1906409 h 2070397"/>
                <a:gd name="connsiteX46" fmla="*/ 2560415 w 4553124"/>
                <a:gd name="connsiteY46" fmla="*/ 1925660 h 2070397"/>
                <a:gd name="connsiteX47" fmla="*/ 2685544 w 4553124"/>
                <a:gd name="connsiteY47" fmla="*/ 1954536 h 2070397"/>
                <a:gd name="connsiteX48" fmla="*/ 3080180 w 4553124"/>
                <a:gd name="connsiteY48" fmla="*/ 2021912 h 2070397"/>
                <a:gd name="connsiteX49" fmla="*/ 3561443 w 4553124"/>
                <a:gd name="connsiteY49" fmla="*/ 2021912 h 2070397"/>
                <a:gd name="connsiteX50" fmla="*/ 3619194 w 4553124"/>
                <a:gd name="connsiteY50" fmla="*/ 2041163 h 2070397"/>
                <a:gd name="connsiteX51" fmla="*/ 3725072 w 4553124"/>
                <a:gd name="connsiteY51" fmla="*/ 2050788 h 2070397"/>
                <a:gd name="connsiteX52" fmla="*/ 3898327 w 4553124"/>
                <a:gd name="connsiteY52" fmla="*/ 2060414 h 2070397"/>
                <a:gd name="connsiteX53" fmla="*/ 3975329 w 4553124"/>
                <a:gd name="connsiteY53" fmla="*/ 2021912 h 2070397"/>
                <a:gd name="connsiteX54" fmla="*/ 4052331 w 4553124"/>
                <a:gd name="connsiteY54" fmla="*/ 1993037 h 2070397"/>
                <a:gd name="connsiteX55" fmla="*/ 4138959 w 4553124"/>
                <a:gd name="connsiteY55" fmla="*/ 1964161 h 2070397"/>
                <a:gd name="connsiteX56" fmla="*/ 4167834 w 4553124"/>
                <a:gd name="connsiteY56" fmla="*/ 1944910 h 2070397"/>
                <a:gd name="connsiteX57" fmla="*/ 4215961 w 4553124"/>
                <a:gd name="connsiteY57" fmla="*/ 1916035 h 2070397"/>
                <a:gd name="connsiteX58" fmla="*/ 4264087 w 4553124"/>
                <a:gd name="connsiteY58" fmla="*/ 1858283 h 2070397"/>
                <a:gd name="connsiteX59" fmla="*/ 4292963 w 4553124"/>
                <a:gd name="connsiteY59" fmla="*/ 1810157 h 2070397"/>
                <a:gd name="connsiteX60" fmla="*/ 4321839 w 4553124"/>
                <a:gd name="connsiteY60" fmla="*/ 1800531 h 2070397"/>
                <a:gd name="connsiteX61" fmla="*/ 4350714 w 4553124"/>
                <a:gd name="connsiteY61" fmla="*/ 1771656 h 2070397"/>
                <a:gd name="connsiteX62" fmla="*/ 4418091 w 4553124"/>
                <a:gd name="connsiteY62" fmla="*/ 1723529 h 2070397"/>
                <a:gd name="connsiteX63" fmla="*/ 4504719 w 4553124"/>
                <a:gd name="connsiteY63" fmla="*/ 1665778 h 2070397"/>
                <a:gd name="connsiteX64" fmla="*/ 4533594 w 4553124"/>
                <a:gd name="connsiteY64" fmla="*/ 1627277 h 2070397"/>
                <a:gd name="connsiteX65" fmla="*/ 4552845 w 4553124"/>
                <a:gd name="connsiteY65" fmla="*/ 1598401 h 2070397"/>
                <a:gd name="connsiteX66" fmla="*/ 4514344 w 4553124"/>
                <a:gd name="connsiteY66" fmla="*/ 1540649 h 2070397"/>
                <a:gd name="connsiteX67" fmla="*/ 4495093 w 4553124"/>
                <a:gd name="connsiteY67" fmla="*/ 1425146 h 2070397"/>
                <a:gd name="connsiteX68" fmla="*/ 4485468 w 4553124"/>
                <a:gd name="connsiteY68" fmla="*/ 1348144 h 2070397"/>
                <a:gd name="connsiteX69" fmla="*/ 4456592 w 4553124"/>
                <a:gd name="connsiteY69" fmla="*/ 1251891 h 2070397"/>
                <a:gd name="connsiteX70" fmla="*/ 4427716 w 4553124"/>
                <a:gd name="connsiteY70" fmla="*/ 1232641 h 2070397"/>
                <a:gd name="connsiteX71" fmla="*/ 4408466 w 4553124"/>
                <a:gd name="connsiteY71" fmla="*/ 1203765 h 2070397"/>
                <a:gd name="connsiteX72" fmla="*/ 4379590 w 4553124"/>
                <a:gd name="connsiteY72" fmla="*/ 1194140 h 2070397"/>
                <a:gd name="connsiteX73" fmla="*/ 4369965 w 4553124"/>
                <a:gd name="connsiteY73" fmla="*/ 1165264 h 2070397"/>
                <a:gd name="connsiteX74" fmla="*/ 4341089 w 4553124"/>
                <a:gd name="connsiteY74" fmla="*/ 1146014 h 2070397"/>
                <a:gd name="connsiteX75" fmla="*/ 4273712 w 4553124"/>
                <a:gd name="connsiteY75" fmla="*/ 1059386 h 2070397"/>
                <a:gd name="connsiteX76" fmla="*/ 4264087 w 4553124"/>
                <a:gd name="connsiteY76" fmla="*/ 1030510 h 2070397"/>
                <a:gd name="connsiteX77" fmla="*/ 4235211 w 4553124"/>
                <a:gd name="connsiteY77" fmla="*/ 1011260 h 2070397"/>
                <a:gd name="connsiteX78" fmla="*/ 4225586 w 4553124"/>
                <a:gd name="connsiteY78" fmla="*/ 982384 h 2070397"/>
                <a:gd name="connsiteX79" fmla="*/ 4215961 w 4553124"/>
                <a:gd name="connsiteY79" fmla="*/ 943883 h 2070397"/>
                <a:gd name="connsiteX80" fmla="*/ 4196710 w 4553124"/>
                <a:gd name="connsiteY80" fmla="*/ 915007 h 2070397"/>
                <a:gd name="connsiteX81" fmla="*/ 4177460 w 4553124"/>
                <a:gd name="connsiteY81" fmla="*/ 876506 h 2070397"/>
                <a:gd name="connsiteX82" fmla="*/ 4167834 w 4553124"/>
                <a:gd name="connsiteY82" fmla="*/ 847630 h 2070397"/>
                <a:gd name="connsiteX83" fmla="*/ 4119708 w 4553124"/>
                <a:gd name="connsiteY83" fmla="*/ 789879 h 2070397"/>
                <a:gd name="connsiteX84" fmla="*/ 3984954 w 4553124"/>
                <a:gd name="connsiteY84" fmla="*/ 741752 h 2070397"/>
                <a:gd name="connsiteX85" fmla="*/ 3869451 w 4553124"/>
                <a:gd name="connsiteY85" fmla="*/ 693626 h 2070397"/>
                <a:gd name="connsiteX86" fmla="*/ 3609569 w 4553124"/>
                <a:gd name="connsiteY86" fmla="*/ 616624 h 2070397"/>
                <a:gd name="connsiteX87" fmla="*/ 3522942 w 4553124"/>
                <a:gd name="connsiteY87" fmla="*/ 578123 h 2070397"/>
                <a:gd name="connsiteX88" fmla="*/ 3465190 w 4553124"/>
                <a:gd name="connsiteY88" fmla="*/ 558872 h 2070397"/>
                <a:gd name="connsiteX89" fmla="*/ 3436314 w 4553124"/>
                <a:gd name="connsiteY89" fmla="*/ 443369 h 2070397"/>
                <a:gd name="connsiteX90" fmla="*/ 3378563 w 4553124"/>
                <a:gd name="connsiteY90" fmla="*/ 318241 h 2070397"/>
                <a:gd name="connsiteX91" fmla="*/ 3368938 w 4553124"/>
                <a:gd name="connsiteY91" fmla="*/ 289365 h 2070397"/>
                <a:gd name="connsiteX92" fmla="*/ 3301561 w 4553124"/>
                <a:gd name="connsiteY92" fmla="*/ 193112 h 2070397"/>
                <a:gd name="connsiteX93" fmla="*/ 3272685 w 4553124"/>
                <a:gd name="connsiteY93" fmla="*/ 164237 h 2070397"/>
                <a:gd name="connsiteX94" fmla="*/ 3243809 w 4553124"/>
                <a:gd name="connsiteY94" fmla="*/ 154611 h 2070397"/>
                <a:gd name="connsiteX95" fmla="*/ 3109055 w 4553124"/>
                <a:gd name="connsiteY95" fmla="*/ 96860 h 2070397"/>
                <a:gd name="connsiteX96" fmla="*/ 3080180 w 4553124"/>
                <a:gd name="connsiteY96" fmla="*/ 77609 h 2070397"/>
                <a:gd name="connsiteX97" fmla="*/ 3032053 w 4553124"/>
                <a:gd name="connsiteY97" fmla="*/ 67984 h 2070397"/>
                <a:gd name="connsiteX98" fmla="*/ 2935801 w 4553124"/>
                <a:gd name="connsiteY98" fmla="*/ 48734 h 2070397"/>
                <a:gd name="connsiteX99" fmla="*/ 2897300 w 4553124"/>
                <a:gd name="connsiteY99" fmla="*/ 29483 h 2070397"/>
                <a:gd name="connsiteX100" fmla="*/ 2829923 w 4553124"/>
                <a:gd name="connsiteY100" fmla="*/ 10232 h 2070397"/>
                <a:gd name="connsiteX101" fmla="*/ 2647043 w 4553124"/>
                <a:gd name="connsiteY101" fmla="*/ 19858 h 2070397"/>
                <a:gd name="connsiteX102" fmla="*/ 2579666 w 4553124"/>
                <a:gd name="connsiteY102" fmla="*/ 29483 h 2070397"/>
                <a:gd name="connsiteX103" fmla="*/ 2262032 w 4553124"/>
                <a:gd name="connsiteY103" fmla="*/ 19858 h 2070397"/>
                <a:gd name="connsiteX104" fmla="*/ 1665266 w 4553124"/>
                <a:gd name="connsiteY104" fmla="*/ 10232 h 2070397"/>
                <a:gd name="connsiteX105" fmla="*/ 1559388 w 4553124"/>
                <a:gd name="connsiteY105" fmla="*/ 19858 h 2070397"/>
                <a:gd name="connsiteX106" fmla="*/ 1405384 w 4553124"/>
                <a:gd name="connsiteY106" fmla="*/ 48734 h 2070397"/>
                <a:gd name="connsiteX107" fmla="*/ 943371 w 4553124"/>
                <a:gd name="connsiteY107" fmla="*/ 58359 h 2070397"/>
                <a:gd name="connsiteX108" fmla="*/ 875994 w 4553124"/>
                <a:gd name="connsiteY108" fmla="*/ 77609 h 2070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</a:cxnLst>
              <a:rect l="l" t="t" r="r" b="b"/>
              <a:pathLst>
                <a:path w="4553124" h="2070397">
                  <a:moveTo>
                    <a:pt x="875994" y="77609"/>
                  </a:moveTo>
                  <a:lnTo>
                    <a:pt x="875994" y="77609"/>
                  </a:lnTo>
                  <a:cubicBezTo>
                    <a:pt x="843910" y="100068"/>
                    <a:pt x="811324" y="121826"/>
                    <a:pt x="779742" y="144986"/>
                  </a:cubicBezTo>
                  <a:cubicBezTo>
                    <a:pt x="763175" y="157135"/>
                    <a:pt x="748230" y="171404"/>
                    <a:pt x="731615" y="183487"/>
                  </a:cubicBezTo>
                  <a:cubicBezTo>
                    <a:pt x="712904" y="197095"/>
                    <a:pt x="692373" y="208106"/>
                    <a:pt x="673864" y="221988"/>
                  </a:cubicBezTo>
                  <a:cubicBezTo>
                    <a:pt x="653817" y="237023"/>
                    <a:pt x="636641" y="255745"/>
                    <a:pt x="616112" y="270115"/>
                  </a:cubicBezTo>
                  <a:cubicBezTo>
                    <a:pt x="572366" y="300737"/>
                    <a:pt x="519117" y="318984"/>
                    <a:pt x="481359" y="356742"/>
                  </a:cubicBezTo>
                  <a:cubicBezTo>
                    <a:pt x="462108" y="375993"/>
                    <a:pt x="445761" y="398670"/>
                    <a:pt x="423607" y="414494"/>
                  </a:cubicBezTo>
                  <a:cubicBezTo>
                    <a:pt x="377937" y="447116"/>
                    <a:pt x="322344" y="465191"/>
                    <a:pt x="279228" y="501121"/>
                  </a:cubicBezTo>
                  <a:cubicBezTo>
                    <a:pt x="277117" y="502880"/>
                    <a:pt x="177201" y="593095"/>
                    <a:pt x="134849" y="616624"/>
                  </a:cubicBezTo>
                  <a:cubicBezTo>
                    <a:pt x="116035" y="627076"/>
                    <a:pt x="96348" y="635875"/>
                    <a:pt x="77098" y="645500"/>
                  </a:cubicBezTo>
                  <a:cubicBezTo>
                    <a:pt x="31726" y="713557"/>
                    <a:pt x="88671" y="629297"/>
                    <a:pt x="28971" y="712877"/>
                  </a:cubicBezTo>
                  <a:cubicBezTo>
                    <a:pt x="22247" y="722290"/>
                    <a:pt x="16138" y="732127"/>
                    <a:pt x="9721" y="741752"/>
                  </a:cubicBezTo>
                  <a:cubicBezTo>
                    <a:pt x="6512" y="757794"/>
                    <a:pt x="-925" y="773551"/>
                    <a:pt x="95" y="789879"/>
                  </a:cubicBezTo>
                  <a:cubicBezTo>
                    <a:pt x="2595" y="829888"/>
                    <a:pt x="11031" y="895667"/>
                    <a:pt x="38596" y="934258"/>
                  </a:cubicBezTo>
                  <a:cubicBezTo>
                    <a:pt x="46508" y="945335"/>
                    <a:pt x="59115" y="952389"/>
                    <a:pt x="67472" y="963134"/>
                  </a:cubicBezTo>
                  <a:cubicBezTo>
                    <a:pt x="81676" y="981396"/>
                    <a:pt x="91919" y="1002507"/>
                    <a:pt x="105973" y="1020885"/>
                  </a:cubicBezTo>
                  <a:cubicBezTo>
                    <a:pt x="133673" y="1057108"/>
                    <a:pt x="163725" y="1091470"/>
                    <a:pt x="192601" y="1126763"/>
                  </a:cubicBezTo>
                  <a:lnTo>
                    <a:pt x="298479" y="1232641"/>
                  </a:lnTo>
                  <a:cubicBezTo>
                    <a:pt x="308625" y="1242787"/>
                    <a:pt x="324522" y="1244772"/>
                    <a:pt x="336980" y="1251891"/>
                  </a:cubicBezTo>
                  <a:cubicBezTo>
                    <a:pt x="347024" y="1257630"/>
                    <a:pt x="355508" y="1265969"/>
                    <a:pt x="365855" y="1271142"/>
                  </a:cubicBezTo>
                  <a:cubicBezTo>
                    <a:pt x="415015" y="1295722"/>
                    <a:pt x="440669" y="1302497"/>
                    <a:pt x="490984" y="1319268"/>
                  </a:cubicBezTo>
                  <a:cubicBezTo>
                    <a:pt x="508732" y="1325184"/>
                    <a:pt x="522756" y="1339058"/>
                    <a:pt x="539110" y="1348144"/>
                  </a:cubicBezTo>
                  <a:cubicBezTo>
                    <a:pt x="551653" y="1355112"/>
                    <a:pt x="564176" y="1362357"/>
                    <a:pt x="577611" y="1367395"/>
                  </a:cubicBezTo>
                  <a:cubicBezTo>
                    <a:pt x="589997" y="1372040"/>
                    <a:pt x="603349" y="1373539"/>
                    <a:pt x="616112" y="1377020"/>
                  </a:cubicBezTo>
                  <a:cubicBezTo>
                    <a:pt x="638647" y="1383166"/>
                    <a:pt x="661330" y="1388884"/>
                    <a:pt x="683489" y="1396270"/>
                  </a:cubicBezTo>
                  <a:cubicBezTo>
                    <a:pt x="709495" y="1404939"/>
                    <a:pt x="734641" y="1416022"/>
                    <a:pt x="760491" y="1425146"/>
                  </a:cubicBezTo>
                  <a:cubicBezTo>
                    <a:pt x="789194" y="1435276"/>
                    <a:pt x="818858" y="1442718"/>
                    <a:pt x="847119" y="1454022"/>
                  </a:cubicBezTo>
                  <a:cubicBezTo>
                    <a:pt x="883113" y="1468420"/>
                    <a:pt x="916405" y="1489341"/>
                    <a:pt x="952996" y="1502148"/>
                  </a:cubicBezTo>
                  <a:cubicBezTo>
                    <a:pt x="980916" y="1511920"/>
                    <a:pt x="1010748" y="1514982"/>
                    <a:pt x="1039624" y="1521399"/>
                  </a:cubicBezTo>
                  <a:cubicBezTo>
                    <a:pt x="1212525" y="1625139"/>
                    <a:pt x="1058807" y="1546707"/>
                    <a:pt x="1222504" y="1598401"/>
                  </a:cubicBezTo>
                  <a:cubicBezTo>
                    <a:pt x="1276023" y="1615302"/>
                    <a:pt x="1472650" y="1705299"/>
                    <a:pt x="1492011" y="1713904"/>
                  </a:cubicBezTo>
                  <a:cubicBezTo>
                    <a:pt x="1510554" y="1722145"/>
                    <a:pt x="1531613" y="1724080"/>
                    <a:pt x="1549763" y="1733155"/>
                  </a:cubicBezTo>
                  <a:cubicBezTo>
                    <a:pt x="1570457" y="1743502"/>
                    <a:pt x="1586820" y="1761309"/>
                    <a:pt x="1607514" y="1771656"/>
                  </a:cubicBezTo>
                  <a:cubicBezTo>
                    <a:pt x="1619346" y="1777572"/>
                    <a:pt x="1633629" y="1776636"/>
                    <a:pt x="1646015" y="1781281"/>
                  </a:cubicBezTo>
                  <a:cubicBezTo>
                    <a:pt x="1713517" y="1806594"/>
                    <a:pt x="1657538" y="1791855"/>
                    <a:pt x="1713392" y="1819782"/>
                  </a:cubicBezTo>
                  <a:cubicBezTo>
                    <a:pt x="1722467" y="1824319"/>
                    <a:pt x="1732768" y="1825844"/>
                    <a:pt x="1742268" y="1829407"/>
                  </a:cubicBezTo>
                  <a:cubicBezTo>
                    <a:pt x="1870944" y="1877661"/>
                    <a:pt x="1721363" y="1826023"/>
                    <a:pt x="1828895" y="1858283"/>
                  </a:cubicBezTo>
                  <a:cubicBezTo>
                    <a:pt x="1848331" y="1864114"/>
                    <a:pt x="1867279" y="1871481"/>
                    <a:pt x="1886647" y="1877534"/>
                  </a:cubicBezTo>
                  <a:cubicBezTo>
                    <a:pt x="1973768" y="1904759"/>
                    <a:pt x="1959014" y="1900437"/>
                    <a:pt x="2021401" y="1916035"/>
                  </a:cubicBezTo>
                  <a:cubicBezTo>
                    <a:pt x="2031026" y="1922452"/>
                    <a:pt x="2040863" y="1928561"/>
                    <a:pt x="2050276" y="1935285"/>
                  </a:cubicBezTo>
                  <a:cubicBezTo>
                    <a:pt x="2063330" y="1944609"/>
                    <a:pt x="2072876" y="1962041"/>
                    <a:pt x="2088778" y="1964161"/>
                  </a:cubicBezTo>
                  <a:cubicBezTo>
                    <a:pt x="2123905" y="1968845"/>
                    <a:pt x="2159363" y="1957744"/>
                    <a:pt x="2194655" y="1954536"/>
                  </a:cubicBezTo>
                  <a:cubicBezTo>
                    <a:pt x="2315068" y="1924430"/>
                    <a:pt x="2165332" y="1962913"/>
                    <a:pt x="2262032" y="1935285"/>
                  </a:cubicBezTo>
                  <a:cubicBezTo>
                    <a:pt x="2274752" y="1931651"/>
                    <a:pt x="2287813" y="1929294"/>
                    <a:pt x="2300533" y="1925660"/>
                  </a:cubicBezTo>
                  <a:cubicBezTo>
                    <a:pt x="2397233" y="1898032"/>
                    <a:pt x="2247497" y="1936515"/>
                    <a:pt x="2367910" y="1906409"/>
                  </a:cubicBezTo>
                  <a:cubicBezTo>
                    <a:pt x="2412108" y="1909566"/>
                    <a:pt x="2505925" y="1912038"/>
                    <a:pt x="2560415" y="1925660"/>
                  </a:cubicBezTo>
                  <a:cubicBezTo>
                    <a:pt x="2701354" y="1960894"/>
                    <a:pt x="2529136" y="1932190"/>
                    <a:pt x="2685544" y="1954536"/>
                  </a:cubicBezTo>
                  <a:cubicBezTo>
                    <a:pt x="2935803" y="2033564"/>
                    <a:pt x="2804563" y="2009384"/>
                    <a:pt x="3080180" y="2021912"/>
                  </a:cubicBezTo>
                  <a:cubicBezTo>
                    <a:pt x="3273900" y="1997698"/>
                    <a:pt x="3220081" y="2000577"/>
                    <a:pt x="3561443" y="2021912"/>
                  </a:cubicBezTo>
                  <a:cubicBezTo>
                    <a:pt x="3581695" y="2023178"/>
                    <a:pt x="3599211" y="2037637"/>
                    <a:pt x="3619194" y="2041163"/>
                  </a:cubicBezTo>
                  <a:cubicBezTo>
                    <a:pt x="3654093" y="2047322"/>
                    <a:pt x="3689779" y="2047580"/>
                    <a:pt x="3725072" y="2050788"/>
                  </a:cubicBezTo>
                  <a:cubicBezTo>
                    <a:pt x="3833356" y="2077860"/>
                    <a:pt x="3775748" y="2072672"/>
                    <a:pt x="3898327" y="2060414"/>
                  </a:cubicBezTo>
                  <a:cubicBezTo>
                    <a:pt x="4002901" y="1997669"/>
                    <a:pt x="3902810" y="2052992"/>
                    <a:pt x="3975329" y="2021912"/>
                  </a:cubicBezTo>
                  <a:cubicBezTo>
                    <a:pt x="4045790" y="1991714"/>
                    <a:pt x="3981353" y="2010781"/>
                    <a:pt x="4052331" y="1993037"/>
                  </a:cubicBezTo>
                  <a:cubicBezTo>
                    <a:pt x="4117944" y="1949294"/>
                    <a:pt x="4035213" y="1998743"/>
                    <a:pt x="4138959" y="1964161"/>
                  </a:cubicBezTo>
                  <a:cubicBezTo>
                    <a:pt x="4149933" y="1960503"/>
                    <a:pt x="4158024" y="1951041"/>
                    <a:pt x="4167834" y="1944910"/>
                  </a:cubicBezTo>
                  <a:cubicBezTo>
                    <a:pt x="4183699" y="1934995"/>
                    <a:pt x="4200994" y="1927260"/>
                    <a:pt x="4215961" y="1916035"/>
                  </a:cubicBezTo>
                  <a:cubicBezTo>
                    <a:pt x="4238405" y="1899202"/>
                    <a:pt x="4249702" y="1881298"/>
                    <a:pt x="4264087" y="1858283"/>
                  </a:cubicBezTo>
                  <a:cubicBezTo>
                    <a:pt x="4274002" y="1842419"/>
                    <a:pt x="4279734" y="1823386"/>
                    <a:pt x="4292963" y="1810157"/>
                  </a:cubicBezTo>
                  <a:cubicBezTo>
                    <a:pt x="4300137" y="1802983"/>
                    <a:pt x="4312214" y="1803740"/>
                    <a:pt x="4321839" y="1800531"/>
                  </a:cubicBezTo>
                  <a:cubicBezTo>
                    <a:pt x="4331464" y="1790906"/>
                    <a:pt x="4340379" y="1780514"/>
                    <a:pt x="4350714" y="1771656"/>
                  </a:cubicBezTo>
                  <a:cubicBezTo>
                    <a:pt x="4396249" y="1732626"/>
                    <a:pt x="4377468" y="1753996"/>
                    <a:pt x="4418091" y="1723529"/>
                  </a:cubicBezTo>
                  <a:cubicBezTo>
                    <a:pt x="4489286" y="1670133"/>
                    <a:pt x="4439557" y="1698358"/>
                    <a:pt x="4504719" y="1665778"/>
                  </a:cubicBezTo>
                  <a:cubicBezTo>
                    <a:pt x="4514344" y="1652944"/>
                    <a:pt x="4524270" y="1640331"/>
                    <a:pt x="4533594" y="1627277"/>
                  </a:cubicBezTo>
                  <a:cubicBezTo>
                    <a:pt x="4540318" y="1617863"/>
                    <a:pt x="4555354" y="1609694"/>
                    <a:pt x="4552845" y="1598401"/>
                  </a:cubicBezTo>
                  <a:cubicBezTo>
                    <a:pt x="4547826" y="1575816"/>
                    <a:pt x="4514344" y="1540649"/>
                    <a:pt x="4514344" y="1540649"/>
                  </a:cubicBezTo>
                  <a:cubicBezTo>
                    <a:pt x="4501993" y="1478893"/>
                    <a:pt x="4504643" y="1496769"/>
                    <a:pt x="4495093" y="1425146"/>
                  </a:cubicBezTo>
                  <a:cubicBezTo>
                    <a:pt x="4491674" y="1399506"/>
                    <a:pt x="4489720" y="1373659"/>
                    <a:pt x="4485468" y="1348144"/>
                  </a:cubicBezTo>
                  <a:cubicBezTo>
                    <a:pt x="4483060" y="1333695"/>
                    <a:pt x="4461407" y="1255101"/>
                    <a:pt x="4456592" y="1251891"/>
                  </a:cubicBezTo>
                  <a:lnTo>
                    <a:pt x="4427716" y="1232641"/>
                  </a:lnTo>
                  <a:cubicBezTo>
                    <a:pt x="4421299" y="1223016"/>
                    <a:pt x="4417499" y="1210992"/>
                    <a:pt x="4408466" y="1203765"/>
                  </a:cubicBezTo>
                  <a:cubicBezTo>
                    <a:pt x="4400543" y="1197427"/>
                    <a:pt x="4386764" y="1201314"/>
                    <a:pt x="4379590" y="1194140"/>
                  </a:cubicBezTo>
                  <a:cubicBezTo>
                    <a:pt x="4372416" y="1186966"/>
                    <a:pt x="4376303" y="1173187"/>
                    <a:pt x="4369965" y="1165264"/>
                  </a:cubicBezTo>
                  <a:cubicBezTo>
                    <a:pt x="4362738" y="1156231"/>
                    <a:pt x="4350714" y="1152431"/>
                    <a:pt x="4341089" y="1146014"/>
                  </a:cubicBezTo>
                  <a:cubicBezTo>
                    <a:pt x="4318630" y="1117138"/>
                    <a:pt x="4285280" y="1094091"/>
                    <a:pt x="4273712" y="1059386"/>
                  </a:cubicBezTo>
                  <a:cubicBezTo>
                    <a:pt x="4270504" y="1049761"/>
                    <a:pt x="4270425" y="1038433"/>
                    <a:pt x="4264087" y="1030510"/>
                  </a:cubicBezTo>
                  <a:cubicBezTo>
                    <a:pt x="4256860" y="1021477"/>
                    <a:pt x="4244836" y="1017677"/>
                    <a:pt x="4235211" y="1011260"/>
                  </a:cubicBezTo>
                  <a:cubicBezTo>
                    <a:pt x="4232003" y="1001635"/>
                    <a:pt x="4228373" y="992140"/>
                    <a:pt x="4225586" y="982384"/>
                  </a:cubicBezTo>
                  <a:cubicBezTo>
                    <a:pt x="4221952" y="969664"/>
                    <a:pt x="4221172" y="956042"/>
                    <a:pt x="4215961" y="943883"/>
                  </a:cubicBezTo>
                  <a:cubicBezTo>
                    <a:pt x="4211404" y="933250"/>
                    <a:pt x="4202449" y="925051"/>
                    <a:pt x="4196710" y="915007"/>
                  </a:cubicBezTo>
                  <a:cubicBezTo>
                    <a:pt x="4189591" y="902549"/>
                    <a:pt x="4183112" y="889694"/>
                    <a:pt x="4177460" y="876506"/>
                  </a:cubicBezTo>
                  <a:cubicBezTo>
                    <a:pt x="4173463" y="867180"/>
                    <a:pt x="4172372" y="856705"/>
                    <a:pt x="4167834" y="847630"/>
                  </a:cubicBezTo>
                  <a:cubicBezTo>
                    <a:pt x="4159602" y="831166"/>
                    <a:pt x="4134913" y="799002"/>
                    <a:pt x="4119708" y="789879"/>
                  </a:cubicBezTo>
                  <a:cubicBezTo>
                    <a:pt x="4062683" y="755664"/>
                    <a:pt x="4045407" y="764024"/>
                    <a:pt x="3984954" y="741752"/>
                  </a:cubicBezTo>
                  <a:cubicBezTo>
                    <a:pt x="3945816" y="727333"/>
                    <a:pt x="3909020" y="706816"/>
                    <a:pt x="3869451" y="693626"/>
                  </a:cubicBezTo>
                  <a:cubicBezTo>
                    <a:pt x="3783738" y="665055"/>
                    <a:pt x="3696196" y="642291"/>
                    <a:pt x="3609569" y="616624"/>
                  </a:cubicBezTo>
                  <a:cubicBezTo>
                    <a:pt x="3579272" y="607647"/>
                    <a:pt x="3552281" y="589859"/>
                    <a:pt x="3522942" y="578123"/>
                  </a:cubicBezTo>
                  <a:cubicBezTo>
                    <a:pt x="3504101" y="570587"/>
                    <a:pt x="3484441" y="565289"/>
                    <a:pt x="3465190" y="558872"/>
                  </a:cubicBezTo>
                  <a:cubicBezTo>
                    <a:pt x="3423884" y="496913"/>
                    <a:pt x="3462136" y="563872"/>
                    <a:pt x="3436314" y="443369"/>
                  </a:cubicBezTo>
                  <a:cubicBezTo>
                    <a:pt x="3428585" y="407302"/>
                    <a:pt x="3387953" y="346413"/>
                    <a:pt x="3378563" y="318241"/>
                  </a:cubicBezTo>
                  <a:cubicBezTo>
                    <a:pt x="3375355" y="308616"/>
                    <a:pt x="3373865" y="298234"/>
                    <a:pt x="3368938" y="289365"/>
                  </a:cubicBezTo>
                  <a:cubicBezTo>
                    <a:pt x="3360227" y="273686"/>
                    <a:pt x="3317490" y="211697"/>
                    <a:pt x="3301561" y="193112"/>
                  </a:cubicBezTo>
                  <a:cubicBezTo>
                    <a:pt x="3292702" y="182777"/>
                    <a:pt x="3284011" y="171788"/>
                    <a:pt x="3272685" y="164237"/>
                  </a:cubicBezTo>
                  <a:cubicBezTo>
                    <a:pt x="3264243" y="158609"/>
                    <a:pt x="3253021" y="158863"/>
                    <a:pt x="3243809" y="154611"/>
                  </a:cubicBezTo>
                  <a:cubicBezTo>
                    <a:pt x="3116076" y="95657"/>
                    <a:pt x="3189602" y="116996"/>
                    <a:pt x="3109055" y="96860"/>
                  </a:cubicBezTo>
                  <a:cubicBezTo>
                    <a:pt x="3099430" y="90443"/>
                    <a:pt x="3091011" y="81671"/>
                    <a:pt x="3080180" y="77609"/>
                  </a:cubicBezTo>
                  <a:cubicBezTo>
                    <a:pt x="3064862" y="71865"/>
                    <a:pt x="3048149" y="70910"/>
                    <a:pt x="3032053" y="67984"/>
                  </a:cubicBezTo>
                  <a:cubicBezTo>
                    <a:pt x="2945522" y="52252"/>
                    <a:pt x="3003898" y="65758"/>
                    <a:pt x="2935801" y="48734"/>
                  </a:cubicBezTo>
                  <a:cubicBezTo>
                    <a:pt x="2922967" y="42317"/>
                    <a:pt x="2910488" y="35135"/>
                    <a:pt x="2897300" y="29483"/>
                  </a:cubicBezTo>
                  <a:cubicBezTo>
                    <a:pt x="2877973" y="21200"/>
                    <a:pt x="2849453" y="15115"/>
                    <a:pt x="2829923" y="10232"/>
                  </a:cubicBezTo>
                  <a:cubicBezTo>
                    <a:pt x="2768963" y="13441"/>
                    <a:pt x="2707908" y="15176"/>
                    <a:pt x="2647043" y="19858"/>
                  </a:cubicBezTo>
                  <a:cubicBezTo>
                    <a:pt x="2624423" y="21598"/>
                    <a:pt x="2602353" y="29483"/>
                    <a:pt x="2579666" y="29483"/>
                  </a:cubicBezTo>
                  <a:cubicBezTo>
                    <a:pt x="2473739" y="29483"/>
                    <a:pt x="2367910" y="23066"/>
                    <a:pt x="2262032" y="19858"/>
                  </a:cubicBezTo>
                  <a:cubicBezTo>
                    <a:pt x="1896568" y="-8255"/>
                    <a:pt x="2095408" y="-1716"/>
                    <a:pt x="1665266" y="10232"/>
                  </a:cubicBezTo>
                  <a:cubicBezTo>
                    <a:pt x="1629973" y="13441"/>
                    <a:pt x="1594393" y="14331"/>
                    <a:pt x="1559388" y="19858"/>
                  </a:cubicBezTo>
                  <a:cubicBezTo>
                    <a:pt x="1457517" y="35943"/>
                    <a:pt x="1508418" y="45054"/>
                    <a:pt x="1405384" y="48734"/>
                  </a:cubicBezTo>
                  <a:cubicBezTo>
                    <a:pt x="1251444" y="54232"/>
                    <a:pt x="1097375" y="55151"/>
                    <a:pt x="943371" y="58359"/>
                  </a:cubicBezTo>
                  <a:cubicBezTo>
                    <a:pt x="885807" y="69872"/>
                    <a:pt x="887224" y="74401"/>
                    <a:pt x="875994" y="7760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7" name="Freeform 36"/>
            <p:cNvSpPr/>
            <p:nvPr/>
          </p:nvSpPr>
          <p:spPr>
            <a:xfrm>
              <a:off x="125033" y="884917"/>
              <a:ext cx="4553124" cy="2070397"/>
            </a:xfrm>
            <a:custGeom>
              <a:avLst/>
              <a:gdLst>
                <a:gd name="connsiteX0" fmla="*/ 875994 w 4553124"/>
                <a:gd name="connsiteY0" fmla="*/ 77609 h 2070397"/>
                <a:gd name="connsiteX1" fmla="*/ 875994 w 4553124"/>
                <a:gd name="connsiteY1" fmla="*/ 77609 h 2070397"/>
                <a:gd name="connsiteX2" fmla="*/ 779742 w 4553124"/>
                <a:gd name="connsiteY2" fmla="*/ 144986 h 2070397"/>
                <a:gd name="connsiteX3" fmla="*/ 731615 w 4553124"/>
                <a:gd name="connsiteY3" fmla="*/ 183487 h 2070397"/>
                <a:gd name="connsiteX4" fmla="*/ 673864 w 4553124"/>
                <a:gd name="connsiteY4" fmla="*/ 221988 h 2070397"/>
                <a:gd name="connsiteX5" fmla="*/ 616112 w 4553124"/>
                <a:gd name="connsiteY5" fmla="*/ 270115 h 2070397"/>
                <a:gd name="connsiteX6" fmla="*/ 481359 w 4553124"/>
                <a:gd name="connsiteY6" fmla="*/ 356742 h 2070397"/>
                <a:gd name="connsiteX7" fmla="*/ 423607 w 4553124"/>
                <a:gd name="connsiteY7" fmla="*/ 414494 h 2070397"/>
                <a:gd name="connsiteX8" fmla="*/ 279228 w 4553124"/>
                <a:gd name="connsiteY8" fmla="*/ 501121 h 2070397"/>
                <a:gd name="connsiteX9" fmla="*/ 134849 w 4553124"/>
                <a:gd name="connsiteY9" fmla="*/ 616624 h 2070397"/>
                <a:gd name="connsiteX10" fmla="*/ 77098 w 4553124"/>
                <a:gd name="connsiteY10" fmla="*/ 645500 h 2070397"/>
                <a:gd name="connsiteX11" fmla="*/ 28971 w 4553124"/>
                <a:gd name="connsiteY11" fmla="*/ 712877 h 2070397"/>
                <a:gd name="connsiteX12" fmla="*/ 9721 w 4553124"/>
                <a:gd name="connsiteY12" fmla="*/ 741752 h 2070397"/>
                <a:gd name="connsiteX13" fmla="*/ 95 w 4553124"/>
                <a:gd name="connsiteY13" fmla="*/ 789879 h 2070397"/>
                <a:gd name="connsiteX14" fmla="*/ 38596 w 4553124"/>
                <a:gd name="connsiteY14" fmla="*/ 934258 h 2070397"/>
                <a:gd name="connsiteX15" fmla="*/ 67472 w 4553124"/>
                <a:gd name="connsiteY15" fmla="*/ 963134 h 2070397"/>
                <a:gd name="connsiteX16" fmla="*/ 105973 w 4553124"/>
                <a:gd name="connsiteY16" fmla="*/ 1020885 h 2070397"/>
                <a:gd name="connsiteX17" fmla="*/ 192601 w 4553124"/>
                <a:gd name="connsiteY17" fmla="*/ 1126763 h 2070397"/>
                <a:gd name="connsiteX18" fmla="*/ 298479 w 4553124"/>
                <a:gd name="connsiteY18" fmla="*/ 1232641 h 2070397"/>
                <a:gd name="connsiteX19" fmla="*/ 336980 w 4553124"/>
                <a:gd name="connsiteY19" fmla="*/ 1251891 h 2070397"/>
                <a:gd name="connsiteX20" fmla="*/ 365855 w 4553124"/>
                <a:gd name="connsiteY20" fmla="*/ 1271142 h 2070397"/>
                <a:gd name="connsiteX21" fmla="*/ 490984 w 4553124"/>
                <a:gd name="connsiteY21" fmla="*/ 1319268 h 2070397"/>
                <a:gd name="connsiteX22" fmla="*/ 539110 w 4553124"/>
                <a:gd name="connsiteY22" fmla="*/ 1348144 h 2070397"/>
                <a:gd name="connsiteX23" fmla="*/ 577611 w 4553124"/>
                <a:gd name="connsiteY23" fmla="*/ 1367395 h 2070397"/>
                <a:gd name="connsiteX24" fmla="*/ 616112 w 4553124"/>
                <a:gd name="connsiteY24" fmla="*/ 1377020 h 2070397"/>
                <a:gd name="connsiteX25" fmla="*/ 683489 w 4553124"/>
                <a:gd name="connsiteY25" fmla="*/ 1396270 h 2070397"/>
                <a:gd name="connsiteX26" fmla="*/ 760491 w 4553124"/>
                <a:gd name="connsiteY26" fmla="*/ 1425146 h 2070397"/>
                <a:gd name="connsiteX27" fmla="*/ 847119 w 4553124"/>
                <a:gd name="connsiteY27" fmla="*/ 1454022 h 2070397"/>
                <a:gd name="connsiteX28" fmla="*/ 952996 w 4553124"/>
                <a:gd name="connsiteY28" fmla="*/ 1502148 h 2070397"/>
                <a:gd name="connsiteX29" fmla="*/ 1039624 w 4553124"/>
                <a:gd name="connsiteY29" fmla="*/ 1521399 h 2070397"/>
                <a:gd name="connsiteX30" fmla="*/ 1222504 w 4553124"/>
                <a:gd name="connsiteY30" fmla="*/ 1598401 h 2070397"/>
                <a:gd name="connsiteX31" fmla="*/ 1492011 w 4553124"/>
                <a:gd name="connsiteY31" fmla="*/ 1713904 h 2070397"/>
                <a:gd name="connsiteX32" fmla="*/ 1549763 w 4553124"/>
                <a:gd name="connsiteY32" fmla="*/ 1733155 h 2070397"/>
                <a:gd name="connsiteX33" fmla="*/ 1607514 w 4553124"/>
                <a:gd name="connsiteY33" fmla="*/ 1771656 h 2070397"/>
                <a:gd name="connsiteX34" fmla="*/ 1646015 w 4553124"/>
                <a:gd name="connsiteY34" fmla="*/ 1781281 h 2070397"/>
                <a:gd name="connsiteX35" fmla="*/ 1713392 w 4553124"/>
                <a:gd name="connsiteY35" fmla="*/ 1819782 h 2070397"/>
                <a:gd name="connsiteX36" fmla="*/ 1742268 w 4553124"/>
                <a:gd name="connsiteY36" fmla="*/ 1829407 h 2070397"/>
                <a:gd name="connsiteX37" fmla="*/ 1828895 w 4553124"/>
                <a:gd name="connsiteY37" fmla="*/ 1858283 h 2070397"/>
                <a:gd name="connsiteX38" fmla="*/ 1886647 w 4553124"/>
                <a:gd name="connsiteY38" fmla="*/ 1877534 h 2070397"/>
                <a:gd name="connsiteX39" fmla="*/ 2021401 w 4553124"/>
                <a:gd name="connsiteY39" fmla="*/ 1916035 h 2070397"/>
                <a:gd name="connsiteX40" fmla="*/ 2050276 w 4553124"/>
                <a:gd name="connsiteY40" fmla="*/ 1935285 h 2070397"/>
                <a:gd name="connsiteX41" fmla="*/ 2088778 w 4553124"/>
                <a:gd name="connsiteY41" fmla="*/ 1964161 h 2070397"/>
                <a:gd name="connsiteX42" fmla="*/ 2194655 w 4553124"/>
                <a:gd name="connsiteY42" fmla="*/ 1954536 h 2070397"/>
                <a:gd name="connsiteX43" fmla="*/ 2262032 w 4553124"/>
                <a:gd name="connsiteY43" fmla="*/ 1935285 h 2070397"/>
                <a:gd name="connsiteX44" fmla="*/ 2300533 w 4553124"/>
                <a:gd name="connsiteY44" fmla="*/ 1925660 h 2070397"/>
                <a:gd name="connsiteX45" fmla="*/ 2367910 w 4553124"/>
                <a:gd name="connsiteY45" fmla="*/ 1906409 h 2070397"/>
                <a:gd name="connsiteX46" fmla="*/ 2560415 w 4553124"/>
                <a:gd name="connsiteY46" fmla="*/ 1925660 h 2070397"/>
                <a:gd name="connsiteX47" fmla="*/ 2685544 w 4553124"/>
                <a:gd name="connsiteY47" fmla="*/ 1954536 h 2070397"/>
                <a:gd name="connsiteX48" fmla="*/ 3080180 w 4553124"/>
                <a:gd name="connsiteY48" fmla="*/ 2021912 h 2070397"/>
                <a:gd name="connsiteX49" fmla="*/ 3561443 w 4553124"/>
                <a:gd name="connsiteY49" fmla="*/ 2021912 h 2070397"/>
                <a:gd name="connsiteX50" fmla="*/ 3619194 w 4553124"/>
                <a:gd name="connsiteY50" fmla="*/ 2041163 h 2070397"/>
                <a:gd name="connsiteX51" fmla="*/ 3725072 w 4553124"/>
                <a:gd name="connsiteY51" fmla="*/ 2050788 h 2070397"/>
                <a:gd name="connsiteX52" fmla="*/ 3898327 w 4553124"/>
                <a:gd name="connsiteY52" fmla="*/ 2060414 h 2070397"/>
                <a:gd name="connsiteX53" fmla="*/ 3975329 w 4553124"/>
                <a:gd name="connsiteY53" fmla="*/ 2021912 h 2070397"/>
                <a:gd name="connsiteX54" fmla="*/ 4052331 w 4553124"/>
                <a:gd name="connsiteY54" fmla="*/ 1993037 h 2070397"/>
                <a:gd name="connsiteX55" fmla="*/ 4138959 w 4553124"/>
                <a:gd name="connsiteY55" fmla="*/ 1964161 h 2070397"/>
                <a:gd name="connsiteX56" fmla="*/ 4167834 w 4553124"/>
                <a:gd name="connsiteY56" fmla="*/ 1944910 h 2070397"/>
                <a:gd name="connsiteX57" fmla="*/ 4215961 w 4553124"/>
                <a:gd name="connsiteY57" fmla="*/ 1916035 h 2070397"/>
                <a:gd name="connsiteX58" fmla="*/ 4264087 w 4553124"/>
                <a:gd name="connsiteY58" fmla="*/ 1858283 h 2070397"/>
                <a:gd name="connsiteX59" fmla="*/ 4292963 w 4553124"/>
                <a:gd name="connsiteY59" fmla="*/ 1810157 h 2070397"/>
                <a:gd name="connsiteX60" fmla="*/ 4321839 w 4553124"/>
                <a:gd name="connsiteY60" fmla="*/ 1800531 h 2070397"/>
                <a:gd name="connsiteX61" fmla="*/ 4350714 w 4553124"/>
                <a:gd name="connsiteY61" fmla="*/ 1771656 h 2070397"/>
                <a:gd name="connsiteX62" fmla="*/ 4418091 w 4553124"/>
                <a:gd name="connsiteY62" fmla="*/ 1723529 h 2070397"/>
                <a:gd name="connsiteX63" fmla="*/ 4504719 w 4553124"/>
                <a:gd name="connsiteY63" fmla="*/ 1665778 h 2070397"/>
                <a:gd name="connsiteX64" fmla="*/ 4533594 w 4553124"/>
                <a:gd name="connsiteY64" fmla="*/ 1627277 h 2070397"/>
                <a:gd name="connsiteX65" fmla="*/ 4552845 w 4553124"/>
                <a:gd name="connsiteY65" fmla="*/ 1598401 h 2070397"/>
                <a:gd name="connsiteX66" fmla="*/ 4514344 w 4553124"/>
                <a:gd name="connsiteY66" fmla="*/ 1540649 h 2070397"/>
                <a:gd name="connsiteX67" fmla="*/ 4495093 w 4553124"/>
                <a:gd name="connsiteY67" fmla="*/ 1425146 h 2070397"/>
                <a:gd name="connsiteX68" fmla="*/ 4485468 w 4553124"/>
                <a:gd name="connsiteY68" fmla="*/ 1348144 h 2070397"/>
                <a:gd name="connsiteX69" fmla="*/ 4456592 w 4553124"/>
                <a:gd name="connsiteY69" fmla="*/ 1251891 h 2070397"/>
                <a:gd name="connsiteX70" fmla="*/ 4427716 w 4553124"/>
                <a:gd name="connsiteY70" fmla="*/ 1232641 h 2070397"/>
                <a:gd name="connsiteX71" fmla="*/ 4408466 w 4553124"/>
                <a:gd name="connsiteY71" fmla="*/ 1203765 h 2070397"/>
                <a:gd name="connsiteX72" fmla="*/ 4379590 w 4553124"/>
                <a:gd name="connsiteY72" fmla="*/ 1194140 h 2070397"/>
                <a:gd name="connsiteX73" fmla="*/ 4369965 w 4553124"/>
                <a:gd name="connsiteY73" fmla="*/ 1165264 h 2070397"/>
                <a:gd name="connsiteX74" fmla="*/ 4341089 w 4553124"/>
                <a:gd name="connsiteY74" fmla="*/ 1146014 h 2070397"/>
                <a:gd name="connsiteX75" fmla="*/ 4273712 w 4553124"/>
                <a:gd name="connsiteY75" fmla="*/ 1059386 h 2070397"/>
                <a:gd name="connsiteX76" fmla="*/ 4264087 w 4553124"/>
                <a:gd name="connsiteY76" fmla="*/ 1030510 h 2070397"/>
                <a:gd name="connsiteX77" fmla="*/ 4235211 w 4553124"/>
                <a:gd name="connsiteY77" fmla="*/ 1011260 h 2070397"/>
                <a:gd name="connsiteX78" fmla="*/ 4225586 w 4553124"/>
                <a:gd name="connsiteY78" fmla="*/ 982384 h 2070397"/>
                <a:gd name="connsiteX79" fmla="*/ 4215961 w 4553124"/>
                <a:gd name="connsiteY79" fmla="*/ 943883 h 2070397"/>
                <a:gd name="connsiteX80" fmla="*/ 4196710 w 4553124"/>
                <a:gd name="connsiteY80" fmla="*/ 915007 h 2070397"/>
                <a:gd name="connsiteX81" fmla="*/ 4177460 w 4553124"/>
                <a:gd name="connsiteY81" fmla="*/ 876506 h 2070397"/>
                <a:gd name="connsiteX82" fmla="*/ 4167834 w 4553124"/>
                <a:gd name="connsiteY82" fmla="*/ 847630 h 2070397"/>
                <a:gd name="connsiteX83" fmla="*/ 4119708 w 4553124"/>
                <a:gd name="connsiteY83" fmla="*/ 789879 h 2070397"/>
                <a:gd name="connsiteX84" fmla="*/ 3984954 w 4553124"/>
                <a:gd name="connsiteY84" fmla="*/ 741752 h 2070397"/>
                <a:gd name="connsiteX85" fmla="*/ 3869451 w 4553124"/>
                <a:gd name="connsiteY85" fmla="*/ 693626 h 2070397"/>
                <a:gd name="connsiteX86" fmla="*/ 3609569 w 4553124"/>
                <a:gd name="connsiteY86" fmla="*/ 616624 h 2070397"/>
                <a:gd name="connsiteX87" fmla="*/ 3522942 w 4553124"/>
                <a:gd name="connsiteY87" fmla="*/ 578123 h 2070397"/>
                <a:gd name="connsiteX88" fmla="*/ 3465190 w 4553124"/>
                <a:gd name="connsiteY88" fmla="*/ 558872 h 2070397"/>
                <a:gd name="connsiteX89" fmla="*/ 3436314 w 4553124"/>
                <a:gd name="connsiteY89" fmla="*/ 443369 h 2070397"/>
                <a:gd name="connsiteX90" fmla="*/ 3378563 w 4553124"/>
                <a:gd name="connsiteY90" fmla="*/ 318241 h 2070397"/>
                <a:gd name="connsiteX91" fmla="*/ 3368938 w 4553124"/>
                <a:gd name="connsiteY91" fmla="*/ 289365 h 2070397"/>
                <a:gd name="connsiteX92" fmla="*/ 3301561 w 4553124"/>
                <a:gd name="connsiteY92" fmla="*/ 193112 h 2070397"/>
                <a:gd name="connsiteX93" fmla="*/ 3272685 w 4553124"/>
                <a:gd name="connsiteY93" fmla="*/ 164237 h 2070397"/>
                <a:gd name="connsiteX94" fmla="*/ 3243809 w 4553124"/>
                <a:gd name="connsiteY94" fmla="*/ 154611 h 2070397"/>
                <a:gd name="connsiteX95" fmla="*/ 3109055 w 4553124"/>
                <a:gd name="connsiteY95" fmla="*/ 96860 h 2070397"/>
                <a:gd name="connsiteX96" fmla="*/ 3080180 w 4553124"/>
                <a:gd name="connsiteY96" fmla="*/ 77609 h 2070397"/>
                <a:gd name="connsiteX97" fmla="*/ 3032053 w 4553124"/>
                <a:gd name="connsiteY97" fmla="*/ 67984 h 2070397"/>
                <a:gd name="connsiteX98" fmla="*/ 2935801 w 4553124"/>
                <a:gd name="connsiteY98" fmla="*/ 48734 h 2070397"/>
                <a:gd name="connsiteX99" fmla="*/ 2897300 w 4553124"/>
                <a:gd name="connsiteY99" fmla="*/ 29483 h 2070397"/>
                <a:gd name="connsiteX100" fmla="*/ 2829923 w 4553124"/>
                <a:gd name="connsiteY100" fmla="*/ 10232 h 2070397"/>
                <a:gd name="connsiteX101" fmla="*/ 2647043 w 4553124"/>
                <a:gd name="connsiteY101" fmla="*/ 19858 h 2070397"/>
                <a:gd name="connsiteX102" fmla="*/ 2579666 w 4553124"/>
                <a:gd name="connsiteY102" fmla="*/ 29483 h 2070397"/>
                <a:gd name="connsiteX103" fmla="*/ 2262032 w 4553124"/>
                <a:gd name="connsiteY103" fmla="*/ 19858 h 2070397"/>
                <a:gd name="connsiteX104" fmla="*/ 1665266 w 4553124"/>
                <a:gd name="connsiteY104" fmla="*/ 10232 h 2070397"/>
                <a:gd name="connsiteX105" fmla="*/ 1559388 w 4553124"/>
                <a:gd name="connsiteY105" fmla="*/ 19858 h 2070397"/>
                <a:gd name="connsiteX106" fmla="*/ 1405384 w 4553124"/>
                <a:gd name="connsiteY106" fmla="*/ 48734 h 2070397"/>
                <a:gd name="connsiteX107" fmla="*/ 943371 w 4553124"/>
                <a:gd name="connsiteY107" fmla="*/ 58359 h 2070397"/>
                <a:gd name="connsiteX108" fmla="*/ 875994 w 4553124"/>
                <a:gd name="connsiteY108" fmla="*/ 77609 h 2070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</a:cxnLst>
              <a:rect l="l" t="t" r="r" b="b"/>
              <a:pathLst>
                <a:path w="4553124" h="2070397">
                  <a:moveTo>
                    <a:pt x="875994" y="77609"/>
                  </a:moveTo>
                  <a:lnTo>
                    <a:pt x="875994" y="77609"/>
                  </a:lnTo>
                  <a:cubicBezTo>
                    <a:pt x="843910" y="100068"/>
                    <a:pt x="811324" y="121826"/>
                    <a:pt x="779742" y="144986"/>
                  </a:cubicBezTo>
                  <a:cubicBezTo>
                    <a:pt x="763175" y="157135"/>
                    <a:pt x="748230" y="171404"/>
                    <a:pt x="731615" y="183487"/>
                  </a:cubicBezTo>
                  <a:cubicBezTo>
                    <a:pt x="712904" y="197095"/>
                    <a:pt x="692373" y="208106"/>
                    <a:pt x="673864" y="221988"/>
                  </a:cubicBezTo>
                  <a:cubicBezTo>
                    <a:pt x="653817" y="237023"/>
                    <a:pt x="636641" y="255745"/>
                    <a:pt x="616112" y="270115"/>
                  </a:cubicBezTo>
                  <a:cubicBezTo>
                    <a:pt x="572366" y="300737"/>
                    <a:pt x="519117" y="318984"/>
                    <a:pt x="481359" y="356742"/>
                  </a:cubicBezTo>
                  <a:cubicBezTo>
                    <a:pt x="462108" y="375993"/>
                    <a:pt x="445761" y="398670"/>
                    <a:pt x="423607" y="414494"/>
                  </a:cubicBezTo>
                  <a:cubicBezTo>
                    <a:pt x="377937" y="447116"/>
                    <a:pt x="322344" y="465191"/>
                    <a:pt x="279228" y="501121"/>
                  </a:cubicBezTo>
                  <a:cubicBezTo>
                    <a:pt x="277117" y="502880"/>
                    <a:pt x="177201" y="593095"/>
                    <a:pt x="134849" y="616624"/>
                  </a:cubicBezTo>
                  <a:cubicBezTo>
                    <a:pt x="116035" y="627076"/>
                    <a:pt x="96348" y="635875"/>
                    <a:pt x="77098" y="645500"/>
                  </a:cubicBezTo>
                  <a:cubicBezTo>
                    <a:pt x="31726" y="713557"/>
                    <a:pt x="88671" y="629297"/>
                    <a:pt x="28971" y="712877"/>
                  </a:cubicBezTo>
                  <a:cubicBezTo>
                    <a:pt x="22247" y="722290"/>
                    <a:pt x="16138" y="732127"/>
                    <a:pt x="9721" y="741752"/>
                  </a:cubicBezTo>
                  <a:cubicBezTo>
                    <a:pt x="6512" y="757794"/>
                    <a:pt x="-925" y="773551"/>
                    <a:pt x="95" y="789879"/>
                  </a:cubicBezTo>
                  <a:cubicBezTo>
                    <a:pt x="2595" y="829888"/>
                    <a:pt x="11031" y="895667"/>
                    <a:pt x="38596" y="934258"/>
                  </a:cubicBezTo>
                  <a:cubicBezTo>
                    <a:pt x="46508" y="945335"/>
                    <a:pt x="59115" y="952389"/>
                    <a:pt x="67472" y="963134"/>
                  </a:cubicBezTo>
                  <a:cubicBezTo>
                    <a:pt x="81676" y="981396"/>
                    <a:pt x="91919" y="1002507"/>
                    <a:pt x="105973" y="1020885"/>
                  </a:cubicBezTo>
                  <a:cubicBezTo>
                    <a:pt x="133673" y="1057108"/>
                    <a:pt x="163725" y="1091470"/>
                    <a:pt x="192601" y="1126763"/>
                  </a:cubicBezTo>
                  <a:lnTo>
                    <a:pt x="298479" y="1232641"/>
                  </a:lnTo>
                  <a:cubicBezTo>
                    <a:pt x="308625" y="1242787"/>
                    <a:pt x="324522" y="1244772"/>
                    <a:pt x="336980" y="1251891"/>
                  </a:cubicBezTo>
                  <a:cubicBezTo>
                    <a:pt x="347024" y="1257630"/>
                    <a:pt x="355508" y="1265969"/>
                    <a:pt x="365855" y="1271142"/>
                  </a:cubicBezTo>
                  <a:cubicBezTo>
                    <a:pt x="415015" y="1295722"/>
                    <a:pt x="440669" y="1302497"/>
                    <a:pt x="490984" y="1319268"/>
                  </a:cubicBezTo>
                  <a:cubicBezTo>
                    <a:pt x="508732" y="1325184"/>
                    <a:pt x="522756" y="1339058"/>
                    <a:pt x="539110" y="1348144"/>
                  </a:cubicBezTo>
                  <a:cubicBezTo>
                    <a:pt x="551653" y="1355112"/>
                    <a:pt x="564176" y="1362357"/>
                    <a:pt x="577611" y="1367395"/>
                  </a:cubicBezTo>
                  <a:cubicBezTo>
                    <a:pt x="589997" y="1372040"/>
                    <a:pt x="603349" y="1373539"/>
                    <a:pt x="616112" y="1377020"/>
                  </a:cubicBezTo>
                  <a:cubicBezTo>
                    <a:pt x="638647" y="1383166"/>
                    <a:pt x="661330" y="1388884"/>
                    <a:pt x="683489" y="1396270"/>
                  </a:cubicBezTo>
                  <a:cubicBezTo>
                    <a:pt x="709495" y="1404939"/>
                    <a:pt x="734641" y="1416022"/>
                    <a:pt x="760491" y="1425146"/>
                  </a:cubicBezTo>
                  <a:cubicBezTo>
                    <a:pt x="789194" y="1435276"/>
                    <a:pt x="818858" y="1442718"/>
                    <a:pt x="847119" y="1454022"/>
                  </a:cubicBezTo>
                  <a:cubicBezTo>
                    <a:pt x="883113" y="1468420"/>
                    <a:pt x="916405" y="1489341"/>
                    <a:pt x="952996" y="1502148"/>
                  </a:cubicBezTo>
                  <a:cubicBezTo>
                    <a:pt x="980916" y="1511920"/>
                    <a:pt x="1010748" y="1514982"/>
                    <a:pt x="1039624" y="1521399"/>
                  </a:cubicBezTo>
                  <a:cubicBezTo>
                    <a:pt x="1212525" y="1625139"/>
                    <a:pt x="1058807" y="1546707"/>
                    <a:pt x="1222504" y="1598401"/>
                  </a:cubicBezTo>
                  <a:cubicBezTo>
                    <a:pt x="1276023" y="1615302"/>
                    <a:pt x="1472650" y="1705299"/>
                    <a:pt x="1492011" y="1713904"/>
                  </a:cubicBezTo>
                  <a:cubicBezTo>
                    <a:pt x="1510554" y="1722145"/>
                    <a:pt x="1531613" y="1724080"/>
                    <a:pt x="1549763" y="1733155"/>
                  </a:cubicBezTo>
                  <a:cubicBezTo>
                    <a:pt x="1570457" y="1743502"/>
                    <a:pt x="1586820" y="1761309"/>
                    <a:pt x="1607514" y="1771656"/>
                  </a:cubicBezTo>
                  <a:cubicBezTo>
                    <a:pt x="1619346" y="1777572"/>
                    <a:pt x="1633629" y="1776636"/>
                    <a:pt x="1646015" y="1781281"/>
                  </a:cubicBezTo>
                  <a:cubicBezTo>
                    <a:pt x="1713517" y="1806594"/>
                    <a:pt x="1657538" y="1791855"/>
                    <a:pt x="1713392" y="1819782"/>
                  </a:cubicBezTo>
                  <a:cubicBezTo>
                    <a:pt x="1722467" y="1824319"/>
                    <a:pt x="1732768" y="1825844"/>
                    <a:pt x="1742268" y="1829407"/>
                  </a:cubicBezTo>
                  <a:cubicBezTo>
                    <a:pt x="1870944" y="1877661"/>
                    <a:pt x="1721363" y="1826023"/>
                    <a:pt x="1828895" y="1858283"/>
                  </a:cubicBezTo>
                  <a:cubicBezTo>
                    <a:pt x="1848331" y="1864114"/>
                    <a:pt x="1867279" y="1871481"/>
                    <a:pt x="1886647" y="1877534"/>
                  </a:cubicBezTo>
                  <a:cubicBezTo>
                    <a:pt x="1973768" y="1904759"/>
                    <a:pt x="1959014" y="1900437"/>
                    <a:pt x="2021401" y="1916035"/>
                  </a:cubicBezTo>
                  <a:cubicBezTo>
                    <a:pt x="2031026" y="1922452"/>
                    <a:pt x="2040863" y="1928561"/>
                    <a:pt x="2050276" y="1935285"/>
                  </a:cubicBezTo>
                  <a:cubicBezTo>
                    <a:pt x="2063330" y="1944609"/>
                    <a:pt x="2072876" y="1962041"/>
                    <a:pt x="2088778" y="1964161"/>
                  </a:cubicBezTo>
                  <a:cubicBezTo>
                    <a:pt x="2123905" y="1968845"/>
                    <a:pt x="2159363" y="1957744"/>
                    <a:pt x="2194655" y="1954536"/>
                  </a:cubicBezTo>
                  <a:cubicBezTo>
                    <a:pt x="2315068" y="1924430"/>
                    <a:pt x="2165332" y="1962913"/>
                    <a:pt x="2262032" y="1935285"/>
                  </a:cubicBezTo>
                  <a:cubicBezTo>
                    <a:pt x="2274752" y="1931651"/>
                    <a:pt x="2287813" y="1929294"/>
                    <a:pt x="2300533" y="1925660"/>
                  </a:cubicBezTo>
                  <a:cubicBezTo>
                    <a:pt x="2397233" y="1898032"/>
                    <a:pt x="2247497" y="1936515"/>
                    <a:pt x="2367910" y="1906409"/>
                  </a:cubicBezTo>
                  <a:cubicBezTo>
                    <a:pt x="2412108" y="1909566"/>
                    <a:pt x="2505925" y="1912038"/>
                    <a:pt x="2560415" y="1925660"/>
                  </a:cubicBezTo>
                  <a:cubicBezTo>
                    <a:pt x="2701354" y="1960894"/>
                    <a:pt x="2529136" y="1932190"/>
                    <a:pt x="2685544" y="1954536"/>
                  </a:cubicBezTo>
                  <a:cubicBezTo>
                    <a:pt x="2935803" y="2033564"/>
                    <a:pt x="2804563" y="2009384"/>
                    <a:pt x="3080180" y="2021912"/>
                  </a:cubicBezTo>
                  <a:cubicBezTo>
                    <a:pt x="3273900" y="1997698"/>
                    <a:pt x="3220081" y="2000577"/>
                    <a:pt x="3561443" y="2021912"/>
                  </a:cubicBezTo>
                  <a:cubicBezTo>
                    <a:pt x="3581695" y="2023178"/>
                    <a:pt x="3599211" y="2037637"/>
                    <a:pt x="3619194" y="2041163"/>
                  </a:cubicBezTo>
                  <a:cubicBezTo>
                    <a:pt x="3654093" y="2047322"/>
                    <a:pt x="3689779" y="2047580"/>
                    <a:pt x="3725072" y="2050788"/>
                  </a:cubicBezTo>
                  <a:cubicBezTo>
                    <a:pt x="3833356" y="2077860"/>
                    <a:pt x="3775748" y="2072672"/>
                    <a:pt x="3898327" y="2060414"/>
                  </a:cubicBezTo>
                  <a:cubicBezTo>
                    <a:pt x="4002901" y="1997669"/>
                    <a:pt x="3902810" y="2052992"/>
                    <a:pt x="3975329" y="2021912"/>
                  </a:cubicBezTo>
                  <a:cubicBezTo>
                    <a:pt x="4045790" y="1991714"/>
                    <a:pt x="3981353" y="2010781"/>
                    <a:pt x="4052331" y="1993037"/>
                  </a:cubicBezTo>
                  <a:cubicBezTo>
                    <a:pt x="4117944" y="1949294"/>
                    <a:pt x="4035213" y="1998743"/>
                    <a:pt x="4138959" y="1964161"/>
                  </a:cubicBezTo>
                  <a:cubicBezTo>
                    <a:pt x="4149933" y="1960503"/>
                    <a:pt x="4158024" y="1951041"/>
                    <a:pt x="4167834" y="1944910"/>
                  </a:cubicBezTo>
                  <a:cubicBezTo>
                    <a:pt x="4183699" y="1934995"/>
                    <a:pt x="4200994" y="1927260"/>
                    <a:pt x="4215961" y="1916035"/>
                  </a:cubicBezTo>
                  <a:cubicBezTo>
                    <a:pt x="4238405" y="1899202"/>
                    <a:pt x="4249702" y="1881298"/>
                    <a:pt x="4264087" y="1858283"/>
                  </a:cubicBezTo>
                  <a:cubicBezTo>
                    <a:pt x="4274002" y="1842419"/>
                    <a:pt x="4279734" y="1823386"/>
                    <a:pt x="4292963" y="1810157"/>
                  </a:cubicBezTo>
                  <a:cubicBezTo>
                    <a:pt x="4300137" y="1802983"/>
                    <a:pt x="4312214" y="1803740"/>
                    <a:pt x="4321839" y="1800531"/>
                  </a:cubicBezTo>
                  <a:cubicBezTo>
                    <a:pt x="4331464" y="1790906"/>
                    <a:pt x="4340379" y="1780514"/>
                    <a:pt x="4350714" y="1771656"/>
                  </a:cubicBezTo>
                  <a:cubicBezTo>
                    <a:pt x="4396249" y="1732626"/>
                    <a:pt x="4377468" y="1753996"/>
                    <a:pt x="4418091" y="1723529"/>
                  </a:cubicBezTo>
                  <a:cubicBezTo>
                    <a:pt x="4489286" y="1670133"/>
                    <a:pt x="4439557" y="1698358"/>
                    <a:pt x="4504719" y="1665778"/>
                  </a:cubicBezTo>
                  <a:cubicBezTo>
                    <a:pt x="4514344" y="1652944"/>
                    <a:pt x="4524270" y="1640331"/>
                    <a:pt x="4533594" y="1627277"/>
                  </a:cubicBezTo>
                  <a:cubicBezTo>
                    <a:pt x="4540318" y="1617863"/>
                    <a:pt x="4555354" y="1609694"/>
                    <a:pt x="4552845" y="1598401"/>
                  </a:cubicBezTo>
                  <a:cubicBezTo>
                    <a:pt x="4547826" y="1575816"/>
                    <a:pt x="4514344" y="1540649"/>
                    <a:pt x="4514344" y="1540649"/>
                  </a:cubicBezTo>
                  <a:cubicBezTo>
                    <a:pt x="4501993" y="1478893"/>
                    <a:pt x="4504643" y="1496769"/>
                    <a:pt x="4495093" y="1425146"/>
                  </a:cubicBezTo>
                  <a:cubicBezTo>
                    <a:pt x="4491674" y="1399506"/>
                    <a:pt x="4489720" y="1373659"/>
                    <a:pt x="4485468" y="1348144"/>
                  </a:cubicBezTo>
                  <a:cubicBezTo>
                    <a:pt x="4483060" y="1333695"/>
                    <a:pt x="4461407" y="1255101"/>
                    <a:pt x="4456592" y="1251891"/>
                  </a:cubicBezTo>
                  <a:lnTo>
                    <a:pt x="4427716" y="1232641"/>
                  </a:lnTo>
                  <a:cubicBezTo>
                    <a:pt x="4421299" y="1223016"/>
                    <a:pt x="4417499" y="1210992"/>
                    <a:pt x="4408466" y="1203765"/>
                  </a:cubicBezTo>
                  <a:cubicBezTo>
                    <a:pt x="4400543" y="1197427"/>
                    <a:pt x="4386764" y="1201314"/>
                    <a:pt x="4379590" y="1194140"/>
                  </a:cubicBezTo>
                  <a:cubicBezTo>
                    <a:pt x="4372416" y="1186966"/>
                    <a:pt x="4376303" y="1173187"/>
                    <a:pt x="4369965" y="1165264"/>
                  </a:cubicBezTo>
                  <a:cubicBezTo>
                    <a:pt x="4362738" y="1156231"/>
                    <a:pt x="4350714" y="1152431"/>
                    <a:pt x="4341089" y="1146014"/>
                  </a:cubicBezTo>
                  <a:cubicBezTo>
                    <a:pt x="4318630" y="1117138"/>
                    <a:pt x="4285280" y="1094091"/>
                    <a:pt x="4273712" y="1059386"/>
                  </a:cubicBezTo>
                  <a:cubicBezTo>
                    <a:pt x="4270504" y="1049761"/>
                    <a:pt x="4270425" y="1038433"/>
                    <a:pt x="4264087" y="1030510"/>
                  </a:cubicBezTo>
                  <a:cubicBezTo>
                    <a:pt x="4256860" y="1021477"/>
                    <a:pt x="4244836" y="1017677"/>
                    <a:pt x="4235211" y="1011260"/>
                  </a:cubicBezTo>
                  <a:cubicBezTo>
                    <a:pt x="4232003" y="1001635"/>
                    <a:pt x="4228373" y="992140"/>
                    <a:pt x="4225586" y="982384"/>
                  </a:cubicBezTo>
                  <a:cubicBezTo>
                    <a:pt x="4221952" y="969664"/>
                    <a:pt x="4221172" y="956042"/>
                    <a:pt x="4215961" y="943883"/>
                  </a:cubicBezTo>
                  <a:cubicBezTo>
                    <a:pt x="4211404" y="933250"/>
                    <a:pt x="4202449" y="925051"/>
                    <a:pt x="4196710" y="915007"/>
                  </a:cubicBezTo>
                  <a:cubicBezTo>
                    <a:pt x="4189591" y="902549"/>
                    <a:pt x="4183112" y="889694"/>
                    <a:pt x="4177460" y="876506"/>
                  </a:cubicBezTo>
                  <a:cubicBezTo>
                    <a:pt x="4173463" y="867180"/>
                    <a:pt x="4172372" y="856705"/>
                    <a:pt x="4167834" y="847630"/>
                  </a:cubicBezTo>
                  <a:cubicBezTo>
                    <a:pt x="4159602" y="831166"/>
                    <a:pt x="4134913" y="799002"/>
                    <a:pt x="4119708" y="789879"/>
                  </a:cubicBezTo>
                  <a:cubicBezTo>
                    <a:pt x="4062683" y="755664"/>
                    <a:pt x="4045407" y="764024"/>
                    <a:pt x="3984954" y="741752"/>
                  </a:cubicBezTo>
                  <a:cubicBezTo>
                    <a:pt x="3945816" y="727333"/>
                    <a:pt x="3909020" y="706816"/>
                    <a:pt x="3869451" y="693626"/>
                  </a:cubicBezTo>
                  <a:cubicBezTo>
                    <a:pt x="3783738" y="665055"/>
                    <a:pt x="3696196" y="642291"/>
                    <a:pt x="3609569" y="616624"/>
                  </a:cubicBezTo>
                  <a:cubicBezTo>
                    <a:pt x="3579272" y="607647"/>
                    <a:pt x="3552281" y="589859"/>
                    <a:pt x="3522942" y="578123"/>
                  </a:cubicBezTo>
                  <a:cubicBezTo>
                    <a:pt x="3504101" y="570587"/>
                    <a:pt x="3484441" y="565289"/>
                    <a:pt x="3465190" y="558872"/>
                  </a:cubicBezTo>
                  <a:cubicBezTo>
                    <a:pt x="3423884" y="496913"/>
                    <a:pt x="3462136" y="563872"/>
                    <a:pt x="3436314" y="443369"/>
                  </a:cubicBezTo>
                  <a:cubicBezTo>
                    <a:pt x="3428585" y="407302"/>
                    <a:pt x="3387953" y="346413"/>
                    <a:pt x="3378563" y="318241"/>
                  </a:cubicBezTo>
                  <a:cubicBezTo>
                    <a:pt x="3375355" y="308616"/>
                    <a:pt x="3373865" y="298234"/>
                    <a:pt x="3368938" y="289365"/>
                  </a:cubicBezTo>
                  <a:cubicBezTo>
                    <a:pt x="3360227" y="273686"/>
                    <a:pt x="3317490" y="211697"/>
                    <a:pt x="3301561" y="193112"/>
                  </a:cubicBezTo>
                  <a:cubicBezTo>
                    <a:pt x="3292702" y="182777"/>
                    <a:pt x="3284011" y="171788"/>
                    <a:pt x="3272685" y="164237"/>
                  </a:cubicBezTo>
                  <a:cubicBezTo>
                    <a:pt x="3264243" y="158609"/>
                    <a:pt x="3253021" y="158863"/>
                    <a:pt x="3243809" y="154611"/>
                  </a:cubicBezTo>
                  <a:cubicBezTo>
                    <a:pt x="3116076" y="95657"/>
                    <a:pt x="3189602" y="116996"/>
                    <a:pt x="3109055" y="96860"/>
                  </a:cubicBezTo>
                  <a:cubicBezTo>
                    <a:pt x="3099430" y="90443"/>
                    <a:pt x="3091011" y="81671"/>
                    <a:pt x="3080180" y="77609"/>
                  </a:cubicBezTo>
                  <a:cubicBezTo>
                    <a:pt x="3064862" y="71865"/>
                    <a:pt x="3048149" y="70910"/>
                    <a:pt x="3032053" y="67984"/>
                  </a:cubicBezTo>
                  <a:cubicBezTo>
                    <a:pt x="2945522" y="52252"/>
                    <a:pt x="3003898" y="65758"/>
                    <a:pt x="2935801" y="48734"/>
                  </a:cubicBezTo>
                  <a:cubicBezTo>
                    <a:pt x="2922967" y="42317"/>
                    <a:pt x="2910488" y="35135"/>
                    <a:pt x="2897300" y="29483"/>
                  </a:cubicBezTo>
                  <a:cubicBezTo>
                    <a:pt x="2877973" y="21200"/>
                    <a:pt x="2849453" y="15115"/>
                    <a:pt x="2829923" y="10232"/>
                  </a:cubicBezTo>
                  <a:cubicBezTo>
                    <a:pt x="2768963" y="13441"/>
                    <a:pt x="2707908" y="15176"/>
                    <a:pt x="2647043" y="19858"/>
                  </a:cubicBezTo>
                  <a:cubicBezTo>
                    <a:pt x="2624423" y="21598"/>
                    <a:pt x="2602353" y="29483"/>
                    <a:pt x="2579666" y="29483"/>
                  </a:cubicBezTo>
                  <a:cubicBezTo>
                    <a:pt x="2473739" y="29483"/>
                    <a:pt x="2367910" y="23066"/>
                    <a:pt x="2262032" y="19858"/>
                  </a:cubicBezTo>
                  <a:cubicBezTo>
                    <a:pt x="1896568" y="-8255"/>
                    <a:pt x="2095408" y="-1716"/>
                    <a:pt x="1665266" y="10232"/>
                  </a:cubicBezTo>
                  <a:cubicBezTo>
                    <a:pt x="1629973" y="13441"/>
                    <a:pt x="1594393" y="14331"/>
                    <a:pt x="1559388" y="19858"/>
                  </a:cubicBezTo>
                  <a:cubicBezTo>
                    <a:pt x="1457517" y="35943"/>
                    <a:pt x="1508418" y="45054"/>
                    <a:pt x="1405384" y="48734"/>
                  </a:cubicBezTo>
                  <a:cubicBezTo>
                    <a:pt x="1251444" y="54232"/>
                    <a:pt x="1097375" y="55151"/>
                    <a:pt x="943371" y="58359"/>
                  </a:cubicBezTo>
                  <a:cubicBezTo>
                    <a:pt x="885807" y="69872"/>
                    <a:pt x="887224" y="74401"/>
                    <a:pt x="875994" y="7760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7" name="Freeform 106"/>
            <p:cNvSpPr/>
            <p:nvPr/>
          </p:nvSpPr>
          <p:spPr>
            <a:xfrm>
              <a:off x="2656061" y="1780227"/>
              <a:ext cx="1459433" cy="868572"/>
            </a:xfrm>
            <a:custGeom>
              <a:avLst/>
              <a:gdLst>
                <a:gd name="connsiteX0" fmla="*/ 875994 w 4553124"/>
                <a:gd name="connsiteY0" fmla="*/ 77609 h 2070397"/>
                <a:gd name="connsiteX1" fmla="*/ 875994 w 4553124"/>
                <a:gd name="connsiteY1" fmla="*/ 77609 h 2070397"/>
                <a:gd name="connsiteX2" fmla="*/ 779742 w 4553124"/>
                <a:gd name="connsiteY2" fmla="*/ 144986 h 2070397"/>
                <a:gd name="connsiteX3" fmla="*/ 731615 w 4553124"/>
                <a:gd name="connsiteY3" fmla="*/ 183487 h 2070397"/>
                <a:gd name="connsiteX4" fmla="*/ 673864 w 4553124"/>
                <a:gd name="connsiteY4" fmla="*/ 221988 h 2070397"/>
                <a:gd name="connsiteX5" fmla="*/ 616112 w 4553124"/>
                <a:gd name="connsiteY5" fmla="*/ 270115 h 2070397"/>
                <a:gd name="connsiteX6" fmla="*/ 481359 w 4553124"/>
                <a:gd name="connsiteY6" fmla="*/ 356742 h 2070397"/>
                <a:gd name="connsiteX7" fmla="*/ 423607 w 4553124"/>
                <a:gd name="connsiteY7" fmla="*/ 414494 h 2070397"/>
                <a:gd name="connsiteX8" fmla="*/ 279228 w 4553124"/>
                <a:gd name="connsiteY8" fmla="*/ 501121 h 2070397"/>
                <a:gd name="connsiteX9" fmla="*/ 134849 w 4553124"/>
                <a:gd name="connsiteY9" fmla="*/ 616624 h 2070397"/>
                <a:gd name="connsiteX10" fmla="*/ 77098 w 4553124"/>
                <a:gd name="connsiteY10" fmla="*/ 645500 h 2070397"/>
                <a:gd name="connsiteX11" fmla="*/ 28971 w 4553124"/>
                <a:gd name="connsiteY11" fmla="*/ 712877 h 2070397"/>
                <a:gd name="connsiteX12" fmla="*/ 9721 w 4553124"/>
                <a:gd name="connsiteY12" fmla="*/ 741752 h 2070397"/>
                <a:gd name="connsiteX13" fmla="*/ 95 w 4553124"/>
                <a:gd name="connsiteY13" fmla="*/ 789879 h 2070397"/>
                <a:gd name="connsiteX14" fmla="*/ 38596 w 4553124"/>
                <a:gd name="connsiteY14" fmla="*/ 934258 h 2070397"/>
                <a:gd name="connsiteX15" fmla="*/ 67472 w 4553124"/>
                <a:gd name="connsiteY15" fmla="*/ 963134 h 2070397"/>
                <a:gd name="connsiteX16" fmla="*/ 105973 w 4553124"/>
                <a:gd name="connsiteY16" fmla="*/ 1020885 h 2070397"/>
                <a:gd name="connsiteX17" fmla="*/ 192601 w 4553124"/>
                <a:gd name="connsiteY17" fmla="*/ 1126763 h 2070397"/>
                <a:gd name="connsiteX18" fmla="*/ 298479 w 4553124"/>
                <a:gd name="connsiteY18" fmla="*/ 1232641 h 2070397"/>
                <a:gd name="connsiteX19" fmla="*/ 336980 w 4553124"/>
                <a:gd name="connsiteY19" fmla="*/ 1251891 h 2070397"/>
                <a:gd name="connsiteX20" fmla="*/ 365855 w 4553124"/>
                <a:gd name="connsiteY20" fmla="*/ 1271142 h 2070397"/>
                <a:gd name="connsiteX21" fmla="*/ 490984 w 4553124"/>
                <a:gd name="connsiteY21" fmla="*/ 1319268 h 2070397"/>
                <a:gd name="connsiteX22" fmla="*/ 539110 w 4553124"/>
                <a:gd name="connsiteY22" fmla="*/ 1348144 h 2070397"/>
                <a:gd name="connsiteX23" fmla="*/ 577611 w 4553124"/>
                <a:gd name="connsiteY23" fmla="*/ 1367395 h 2070397"/>
                <a:gd name="connsiteX24" fmla="*/ 616112 w 4553124"/>
                <a:gd name="connsiteY24" fmla="*/ 1377020 h 2070397"/>
                <a:gd name="connsiteX25" fmla="*/ 683489 w 4553124"/>
                <a:gd name="connsiteY25" fmla="*/ 1396270 h 2070397"/>
                <a:gd name="connsiteX26" fmla="*/ 760491 w 4553124"/>
                <a:gd name="connsiteY26" fmla="*/ 1425146 h 2070397"/>
                <a:gd name="connsiteX27" fmla="*/ 847119 w 4553124"/>
                <a:gd name="connsiteY27" fmla="*/ 1454022 h 2070397"/>
                <a:gd name="connsiteX28" fmla="*/ 952996 w 4553124"/>
                <a:gd name="connsiteY28" fmla="*/ 1502148 h 2070397"/>
                <a:gd name="connsiteX29" fmla="*/ 1039624 w 4553124"/>
                <a:gd name="connsiteY29" fmla="*/ 1521399 h 2070397"/>
                <a:gd name="connsiteX30" fmla="*/ 1222504 w 4553124"/>
                <a:gd name="connsiteY30" fmla="*/ 1598401 h 2070397"/>
                <a:gd name="connsiteX31" fmla="*/ 1492011 w 4553124"/>
                <a:gd name="connsiteY31" fmla="*/ 1713904 h 2070397"/>
                <a:gd name="connsiteX32" fmla="*/ 1549763 w 4553124"/>
                <a:gd name="connsiteY32" fmla="*/ 1733155 h 2070397"/>
                <a:gd name="connsiteX33" fmla="*/ 1607514 w 4553124"/>
                <a:gd name="connsiteY33" fmla="*/ 1771656 h 2070397"/>
                <a:gd name="connsiteX34" fmla="*/ 1646015 w 4553124"/>
                <a:gd name="connsiteY34" fmla="*/ 1781281 h 2070397"/>
                <a:gd name="connsiteX35" fmla="*/ 1713392 w 4553124"/>
                <a:gd name="connsiteY35" fmla="*/ 1819782 h 2070397"/>
                <a:gd name="connsiteX36" fmla="*/ 1742268 w 4553124"/>
                <a:gd name="connsiteY36" fmla="*/ 1829407 h 2070397"/>
                <a:gd name="connsiteX37" fmla="*/ 1828895 w 4553124"/>
                <a:gd name="connsiteY37" fmla="*/ 1858283 h 2070397"/>
                <a:gd name="connsiteX38" fmla="*/ 1886647 w 4553124"/>
                <a:gd name="connsiteY38" fmla="*/ 1877534 h 2070397"/>
                <a:gd name="connsiteX39" fmla="*/ 2021401 w 4553124"/>
                <a:gd name="connsiteY39" fmla="*/ 1916035 h 2070397"/>
                <a:gd name="connsiteX40" fmla="*/ 2050276 w 4553124"/>
                <a:gd name="connsiteY40" fmla="*/ 1935285 h 2070397"/>
                <a:gd name="connsiteX41" fmla="*/ 2088778 w 4553124"/>
                <a:gd name="connsiteY41" fmla="*/ 1964161 h 2070397"/>
                <a:gd name="connsiteX42" fmla="*/ 2194655 w 4553124"/>
                <a:gd name="connsiteY42" fmla="*/ 1954536 h 2070397"/>
                <a:gd name="connsiteX43" fmla="*/ 2262032 w 4553124"/>
                <a:gd name="connsiteY43" fmla="*/ 1935285 h 2070397"/>
                <a:gd name="connsiteX44" fmla="*/ 2300533 w 4553124"/>
                <a:gd name="connsiteY44" fmla="*/ 1925660 h 2070397"/>
                <a:gd name="connsiteX45" fmla="*/ 2367910 w 4553124"/>
                <a:gd name="connsiteY45" fmla="*/ 1906409 h 2070397"/>
                <a:gd name="connsiteX46" fmla="*/ 2560415 w 4553124"/>
                <a:gd name="connsiteY46" fmla="*/ 1925660 h 2070397"/>
                <a:gd name="connsiteX47" fmla="*/ 2685544 w 4553124"/>
                <a:gd name="connsiteY47" fmla="*/ 1954536 h 2070397"/>
                <a:gd name="connsiteX48" fmla="*/ 3080180 w 4553124"/>
                <a:gd name="connsiteY48" fmla="*/ 2021912 h 2070397"/>
                <a:gd name="connsiteX49" fmla="*/ 3561443 w 4553124"/>
                <a:gd name="connsiteY49" fmla="*/ 2021912 h 2070397"/>
                <a:gd name="connsiteX50" fmla="*/ 3619194 w 4553124"/>
                <a:gd name="connsiteY50" fmla="*/ 2041163 h 2070397"/>
                <a:gd name="connsiteX51" fmla="*/ 3725072 w 4553124"/>
                <a:gd name="connsiteY51" fmla="*/ 2050788 h 2070397"/>
                <a:gd name="connsiteX52" fmla="*/ 3898327 w 4553124"/>
                <a:gd name="connsiteY52" fmla="*/ 2060414 h 2070397"/>
                <a:gd name="connsiteX53" fmla="*/ 3975329 w 4553124"/>
                <a:gd name="connsiteY53" fmla="*/ 2021912 h 2070397"/>
                <a:gd name="connsiteX54" fmla="*/ 4052331 w 4553124"/>
                <a:gd name="connsiteY54" fmla="*/ 1993037 h 2070397"/>
                <a:gd name="connsiteX55" fmla="*/ 4138959 w 4553124"/>
                <a:gd name="connsiteY55" fmla="*/ 1964161 h 2070397"/>
                <a:gd name="connsiteX56" fmla="*/ 4167834 w 4553124"/>
                <a:gd name="connsiteY56" fmla="*/ 1944910 h 2070397"/>
                <a:gd name="connsiteX57" fmla="*/ 4215961 w 4553124"/>
                <a:gd name="connsiteY57" fmla="*/ 1916035 h 2070397"/>
                <a:gd name="connsiteX58" fmla="*/ 4264087 w 4553124"/>
                <a:gd name="connsiteY58" fmla="*/ 1858283 h 2070397"/>
                <a:gd name="connsiteX59" fmla="*/ 4292963 w 4553124"/>
                <a:gd name="connsiteY59" fmla="*/ 1810157 h 2070397"/>
                <a:gd name="connsiteX60" fmla="*/ 4321839 w 4553124"/>
                <a:gd name="connsiteY60" fmla="*/ 1800531 h 2070397"/>
                <a:gd name="connsiteX61" fmla="*/ 4350714 w 4553124"/>
                <a:gd name="connsiteY61" fmla="*/ 1771656 h 2070397"/>
                <a:gd name="connsiteX62" fmla="*/ 4418091 w 4553124"/>
                <a:gd name="connsiteY62" fmla="*/ 1723529 h 2070397"/>
                <a:gd name="connsiteX63" fmla="*/ 4504719 w 4553124"/>
                <a:gd name="connsiteY63" fmla="*/ 1665778 h 2070397"/>
                <a:gd name="connsiteX64" fmla="*/ 4533594 w 4553124"/>
                <a:gd name="connsiteY64" fmla="*/ 1627277 h 2070397"/>
                <a:gd name="connsiteX65" fmla="*/ 4552845 w 4553124"/>
                <a:gd name="connsiteY65" fmla="*/ 1598401 h 2070397"/>
                <a:gd name="connsiteX66" fmla="*/ 4514344 w 4553124"/>
                <a:gd name="connsiteY66" fmla="*/ 1540649 h 2070397"/>
                <a:gd name="connsiteX67" fmla="*/ 4495093 w 4553124"/>
                <a:gd name="connsiteY67" fmla="*/ 1425146 h 2070397"/>
                <a:gd name="connsiteX68" fmla="*/ 4485468 w 4553124"/>
                <a:gd name="connsiteY68" fmla="*/ 1348144 h 2070397"/>
                <a:gd name="connsiteX69" fmla="*/ 4456592 w 4553124"/>
                <a:gd name="connsiteY69" fmla="*/ 1251891 h 2070397"/>
                <a:gd name="connsiteX70" fmla="*/ 4427716 w 4553124"/>
                <a:gd name="connsiteY70" fmla="*/ 1232641 h 2070397"/>
                <a:gd name="connsiteX71" fmla="*/ 4408466 w 4553124"/>
                <a:gd name="connsiteY71" fmla="*/ 1203765 h 2070397"/>
                <a:gd name="connsiteX72" fmla="*/ 4379590 w 4553124"/>
                <a:gd name="connsiteY72" fmla="*/ 1194140 h 2070397"/>
                <a:gd name="connsiteX73" fmla="*/ 4369965 w 4553124"/>
                <a:gd name="connsiteY73" fmla="*/ 1165264 h 2070397"/>
                <a:gd name="connsiteX74" fmla="*/ 4341089 w 4553124"/>
                <a:gd name="connsiteY74" fmla="*/ 1146014 h 2070397"/>
                <a:gd name="connsiteX75" fmla="*/ 4273712 w 4553124"/>
                <a:gd name="connsiteY75" fmla="*/ 1059386 h 2070397"/>
                <a:gd name="connsiteX76" fmla="*/ 4264087 w 4553124"/>
                <a:gd name="connsiteY76" fmla="*/ 1030510 h 2070397"/>
                <a:gd name="connsiteX77" fmla="*/ 4235211 w 4553124"/>
                <a:gd name="connsiteY77" fmla="*/ 1011260 h 2070397"/>
                <a:gd name="connsiteX78" fmla="*/ 4225586 w 4553124"/>
                <a:gd name="connsiteY78" fmla="*/ 982384 h 2070397"/>
                <a:gd name="connsiteX79" fmla="*/ 4215961 w 4553124"/>
                <a:gd name="connsiteY79" fmla="*/ 943883 h 2070397"/>
                <a:gd name="connsiteX80" fmla="*/ 4196710 w 4553124"/>
                <a:gd name="connsiteY80" fmla="*/ 915007 h 2070397"/>
                <a:gd name="connsiteX81" fmla="*/ 4177460 w 4553124"/>
                <a:gd name="connsiteY81" fmla="*/ 876506 h 2070397"/>
                <a:gd name="connsiteX82" fmla="*/ 4167834 w 4553124"/>
                <a:gd name="connsiteY82" fmla="*/ 847630 h 2070397"/>
                <a:gd name="connsiteX83" fmla="*/ 4119708 w 4553124"/>
                <a:gd name="connsiteY83" fmla="*/ 789879 h 2070397"/>
                <a:gd name="connsiteX84" fmla="*/ 3984954 w 4553124"/>
                <a:gd name="connsiteY84" fmla="*/ 741752 h 2070397"/>
                <a:gd name="connsiteX85" fmla="*/ 3869451 w 4553124"/>
                <a:gd name="connsiteY85" fmla="*/ 693626 h 2070397"/>
                <a:gd name="connsiteX86" fmla="*/ 3609569 w 4553124"/>
                <a:gd name="connsiteY86" fmla="*/ 616624 h 2070397"/>
                <a:gd name="connsiteX87" fmla="*/ 3522942 w 4553124"/>
                <a:gd name="connsiteY87" fmla="*/ 578123 h 2070397"/>
                <a:gd name="connsiteX88" fmla="*/ 3465190 w 4553124"/>
                <a:gd name="connsiteY88" fmla="*/ 558872 h 2070397"/>
                <a:gd name="connsiteX89" fmla="*/ 3436314 w 4553124"/>
                <a:gd name="connsiteY89" fmla="*/ 443369 h 2070397"/>
                <a:gd name="connsiteX90" fmla="*/ 3378563 w 4553124"/>
                <a:gd name="connsiteY90" fmla="*/ 318241 h 2070397"/>
                <a:gd name="connsiteX91" fmla="*/ 3368938 w 4553124"/>
                <a:gd name="connsiteY91" fmla="*/ 289365 h 2070397"/>
                <a:gd name="connsiteX92" fmla="*/ 3301561 w 4553124"/>
                <a:gd name="connsiteY92" fmla="*/ 193112 h 2070397"/>
                <a:gd name="connsiteX93" fmla="*/ 3272685 w 4553124"/>
                <a:gd name="connsiteY93" fmla="*/ 164237 h 2070397"/>
                <a:gd name="connsiteX94" fmla="*/ 3243809 w 4553124"/>
                <a:gd name="connsiteY94" fmla="*/ 154611 h 2070397"/>
                <a:gd name="connsiteX95" fmla="*/ 3109055 w 4553124"/>
                <a:gd name="connsiteY95" fmla="*/ 96860 h 2070397"/>
                <a:gd name="connsiteX96" fmla="*/ 3080180 w 4553124"/>
                <a:gd name="connsiteY96" fmla="*/ 77609 h 2070397"/>
                <a:gd name="connsiteX97" fmla="*/ 3032053 w 4553124"/>
                <a:gd name="connsiteY97" fmla="*/ 67984 h 2070397"/>
                <a:gd name="connsiteX98" fmla="*/ 2935801 w 4553124"/>
                <a:gd name="connsiteY98" fmla="*/ 48734 h 2070397"/>
                <a:gd name="connsiteX99" fmla="*/ 2897300 w 4553124"/>
                <a:gd name="connsiteY99" fmla="*/ 29483 h 2070397"/>
                <a:gd name="connsiteX100" fmla="*/ 2829923 w 4553124"/>
                <a:gd name="connsiteY100" fmla="*/ 10232 h 2070397"/>
                <a:gd name="connsiteX101" fmla="*/ 2647043 w 4553124"/>
                <a:gd name="connsiteY101" fmla="*/ 19858 h 2070397"/>
                <a:gd name="connsiteX102" fmla="*/ 2579666 w 4553124"/>
                <a:gd name="connsiteY102" fmla="*/ 29483 h 2070397"/>
                <a:gd name="connsiteX103" fmla="*/ 2262032 w 4553124"/>
                <a:gd name="connsiteY103" fmla="*/ 19858 h 2070397"/>
                <a:gd name="connsiteX104" fmla="*/ 1665266 w 4553124"/>
                <a:gd name="connsiteY104" fmla="*/ 10232 h 2070397"/>
                <a:gd name="connsiteX105" fmla="*/ 1559388 w 4553124"/>
                <a:gd name="connsiteY105" fmla="*/ 19858 h 2070397"/>
                <a:gd name="connsiteX106" fmla="*/ 1405384 w 4553124"/>
                <a:gd name="connsiteY106" fmla="*/ 48734 h 2070397"/>
                <a:gd name="connsiteX107" fmla="*/ 943371 w 4553124"/>
                <a:gd name="connsiteY107" fmla="*/ 58359 h 2070397"/>
                <a:gd name="connsiteX108" fmla="*/ 875994 w 4553124"/>
                <a:gd name="connsiteY108" fmla="*/ 77609 h 2070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</a:cxnLst>
              <a:rect l="l" t="t" r="r" b="b"/>
              <a:pathLst>
                <a:path w="4553124" h="2070397">
                  <a:moveTo>
                    <a:pt x="875994" y="77609"/>
                  </a:moveTo>
                  <a:lnTo>
                    <a:pt x="875994" y="77609"/>
                  </a:lnTo>
                  <a:cubicBezTo>
                    <a:pt x="843910" y="100068"/>
                    <a:pt x="811324" y="121826"/>
                    <a:pt x="779742" y="144986"/>
                  </a:cubicBezTo>
                  <a:cubicBezTo>
                    <a:pt x="763175" y="157135"/>
                    <a:pt x="748230" y="171404"/>
                    <a:pt x="731615" y="183487"/>
                  </a:cubicBezTo>
                  <a:cubicBezTo>
                    <a:pt x="712904" y="197095"/>
                    <a:pt x="692373" y="208106"/>
                    <a:pt x="673864" y="221988"/>
                  </a:cubicBezTo>
                  <a:cubicBezTo>
                    <a:pt x="653817" y="237023"/>
                    <a:pt x="636641" y="255745"/>
                    <a:pt x="616112" y="270115"/>
                  </a:cubicBezTo>
                  <a:cubicBezTo>
                    <a:pt x="572366" y="300737"/>
                    <a:pt x="519117" y="318984"/>
                    <a:pt x="481359" y="356742"/>
                  </a:cubicBezTo>
                  <a:cubicBezTo>
                    <a:pt x="462108" y="375993"/>
                    <a:pt x="445761" y="398670"/>
                    <a:pt x="423607" y="414494"/>
                  </a:cubicBezTo>
                  <a:cubicBezTo>
                    <a:pt x="377937" y="447116"/>
                    <a:pt x="322344" y="465191"/>
                    <a:pt x="279228" y="501121"/>
                  </a:cubicBezTo>
                  <a:cubicBezTo>
                    <a:pt x="277117" y="502880"/>
                    <a:pt x="177201" y="593095"/>
                    <a:pt x="134849" y="616624"/>
                  </a:cubicBezTo>
                  <a:cubicBezTo>
                    <a:pt x="116035" y="627076"/>
                    <a:pt x="96348" y="635875"/>
                    <a:pt x="77098" y="645500"/>
                  </a:cubicBezTo>
                  <a:cubicBezTo>
                    <a:pt x="31726" y="713557"/>
                    <a:pt x="88671" y="629297"/>
                    <a:pt x="28971" y="712877"/>
                  </a:cubicBezTo>
                  <a:cubicBezTo>
                    <a:pt x="22247" y="722290"/>
                    <a:pt x="16138" y="732127"/>
                    <a:pt x="9721" y="741752"/>
                  </a:cubicBezTo>
                  <a:cubicBezTo>
                    <a:pt x="6512" y="757794"/>
                    <a:pt x="-925" y="773551"/>
                    <a:pt x="95" y="789879"/>
                  </a:cubicBezTo>
                  <a:cubicBezTo>
                    <a:pt x="2595" y="829888"/>
                    <a:pt x="11031" y="895667"/>
                    <a:pt x="38596" y="934258"/>
                  </a:cubicBezTo>
                  <a:cubicBezTo>
                    <a:pt x="46508" y="945335"/>
                    <a:pt x="59115" y="952389"/>
                    <a:pt x="67472" y="963134"/>
                  </a:cubicBezTo>
                  <a:cubicBezTo>
                    <a:pt x="81676" y="981396"/>
                    <a:pt x="91919" y="1002507"/>
                    <a:pt x="105973" y="1020885"/>
                  </a:cubicBezTo>
                  <a:cubicBezTo>
                    <a:pt x="133673" y="1057108"/>
                    <a:pt x="163725" y="1091470"/>
                    <a:pt x="192601" y="1126763"/>
                  </a:cubicBezTo>
                  <a:lnTo>
                    <a:pt x="298479" y="1232641"/>
                  </a:lnTo>
                  <a:cubicBezTo>
                    <a:pt x="308625" y="1242787"/>
                    <a:pt x="324522" y="1244772"/>
                    <a:pt x="336980" y="1251891"/>
                  </a:cubicBezTo>
                  <a:cubicBezTo>
                    <a:pt x="347024" y="1257630"/>
                    <a:pt x="355508" y="1265969"/>
                    <a:pt x="365855" y="1271142"/>
                  </a:cubicBezTo>
                  <a:cubicBezTo>
                    <a:pt x="415015" y="1295722"/>
                    <a:pt x="440669" y="1302497"/>
                    <a:pt x="490984" y="1319268"/>
                  </a:cubicBezTo>
                  <a:cubicBezTo>
                    <a:pt x="508732" y="1325184"/>
                    <a:pt x="522756" y="1339058"/>
                    <a:pt x="539110" y="1348144"/>
                  </a:cubicBezTo>
                  <a:cubicBezTo>
                    <a:pt x="551653" y="1355112"/>
                    <a:pt x="564176" y="1362357"/>
                    <a:pt x="577611" y="1367395"/>
                  </a:cubicBezTo>
                  <a:cubicBezTo>
                    <a:pt x="589997" y="1372040"/>
                    <a:pt x="603349" y="1373539"/>
                    <a:pt x="616112" y="1377020"/>
                  </a:cubicBezTo>
                  <a:cubicBezTo>
                    <a:pt x="638647" y="1383166"/>
                    <a:pt x="661330" y="1388884"/>
                    <a:pt x="683489" y="1396270"/>
                  </a:cubicBezTo>
                  <a:cubicBezTo>
                    <a:pt x="709495" y="1404939"/>
                    <a:pt x="734641" y="1416022"/>
                    <a:pt x="760491" y="1425146"/>
                  </a:cubicBezTo>
                  <a:cubicBezTo>
                    <a:pt x="789194" y="1435276"/>
                    <a:pt x="818858" y="1442718"/>
                    <a:pt x="847119" y="1454022"/>
                  </a:cubicBezTo>
                  <a:cubicBezTo>
                    <a:pt x="883113" y="1468420"/>
                    <a:pt x="916405" y="1489341"/>
                    <a:pt x="952996" y="1502148"/>
                  </a:cubicBezTo>
                  <a:cubicBezTo>
                    <a:pt x="980916" y="1511920"/>
                    <a:pt x="1010748" y="1514982"/>
                    <a:pt x="1039624" y="1521399"/>
                  </a:cubicBezTo>
                  <a:cubicBezTo>
                    <a:pt x="1212525" y="1625139"/>
                    <a:pt x="1058807" y="1546707"/>
                    <a:pt x="1222504" y="1598401"/>
                  </a:cubicBezTo>
                  <a:cubicBezTo>
                    <a:pt x="1276023" y="1615302"/>
                    <a:pt x="1472650" y="1705299"/>
                    <a:pt x="1492011" y="1713904"/>
                  </a:cubicBezTo>
                  <a:cubicBezTo>
                    <a:pt x="1510554" y="1722145"/>
                    <a:pt x="1531613" y="1724080"/>
                    <a:pt x="1549763" y="1733155"/>
                  </a:cubicBezTo>
                  <a:cubicBezTo>
                    <a:pt x="1570457" y="1743502"/>
                    <a:pt x="1586820" y="1761309"/>
                    <a:pt x="1607514" y="1771656"/>
                  </a:cubicBezTo>
                  <a:cubicBezTo>
                    <a:pt x="1619346" y="1777572"/>
                    <a:pt x="1633629" y="1776636"/>
                    <a:pt x="1646015" y="1781281"/>
                  </a:cubicBezTo>
                  <a:cubicBezTo>
                    <a:pt x="1713517" y="1806594"/>
                    <a:pt x="1657538" y="1791855"/>
                    <a:pt x="1713392" y="1819782"/>
                  </a:cubicBezTo>
                  <a:cubicBezTo>
                    <a:pt x="1722467" y="1824319"/>
                    <a:pt x="1732768" y="1825844"/>
                    <a:pt x="1742268" y="1829407"/>
                  </a:cubicBezTo>
                  <a:cubicBezTo>
                    <a:pt x="1870944" y="1877661"/>
                    <a:pt x="1721363" y="1826023"/>
                    <a:pt x="1828895" y="1858283"/>
                  </a:cubicBezTo>
                  <a:cubicBezTo>
                    <a:pt x="1848331" y="1864114"/>
                    <a:pt x="1867279" y="1871481"/>
                    <a:pt x="1886647" y="1877534"/>
                  </a:cubicBezTo>
                  <a:cubicBezTo>
                    <a:pt x="1973768" y="1904759"/>
                    <a:pt x="1959014" y="1900437"/>
                    <a:pt x="2021401" y="1916035"/>
                  </a:cubicBezTo>
                  <a:cubicBezTo>
                    <a:pt x="2031026" y="1922452"/>
                    <a:pt x="2040863" y="1928561"/>
                    <a:pt x="2050276" y="1935285"/>
                  </a:cubicBezTo>
                  <a:cubicBezTo>
                    <a:pt x="2063330" y="1944609"/>
                    <a:pt x="2072876" y="1962041"/>
                    <a:pt x="2088778" y="1964161"/>
                  </a:cubicBezTo>
                  <a:cubicBezTo>
                    <a:pt x="2123905" y="1968845"/>
                    <a:pt x="2159363" y="1957744"/>
                    <a:pt x="2194655" y="1954536"/>
                  </a:cubicBezTo>
                  <a:cubicBezTo>
                    <a:pt x="2315068" y="1924430"/>
                    <a:pt x="2165332" y="1962913"/>
                    <a:pt x="2262032" y="1935285"/>
                  </a:cubicBezTo>
                  <a:cubicBezTo>
                    <a:pt x="2274752" y="1931651"/>
                    <a:pt x="2287813" y="1929294"/>
                    <a:pt x="2300533" y="1925660"/>
                  </a:cubicBezTo>
                  <a:cubicBezTo>
                    <a:pt x="2397233" y="1898032"/>
                    <a:pt x="2247497" y="1936515"/>
                    <a:pt x="2367910" y="1906409"/>
                  </a:cubicBezTo>
                  <a:cubicBezTo>
                    <a:pt x="2412108" y="1909566"/>
                    <a:pt x="2505925" y="1912038"/>
                    <a:pt x="2560415" y="1925660"/>
                  </a:cubicBezTo>
                  <a:cubicBezTo>
                    <a:pt x="2701354" y="1960894"/>
                    <a:pt x="2529136" y="1932190"/>
                    <a:pt x="2685544" y="1954536"/>
                  </a:cubicBezTo>
                  <a:cubicBezTo>
                    <a:pt x="2935803" y="2033564"/>
                    <a:pt x="2804563" y="2009384"/>
                    <a:pt x="3080180" y="2021912"/>
                  </a:cubicBezTo>
                  <a:cubicBezTo>
                    <a:pt x="3273900" y="1997698"/>
                    <a:pt x="3220081" y="2000577"/>
                    <a:pt x="3561443" y="2021912"/>
                  </a:cubicBezTo>
                  <a:cubicBezTo>
                    <a:pt x="3581695" y="2023178"/>
                    <a:pt x="3599211" y="2037637"/>
                    <a:pt x="3619194" y="2041163"/>
                  </a:cubicBezTo>
                  <a:cubicBezTo>
                    <a:pt x="3654093" y="2047322"/>
                    <a:pt x="3689779" y="2047580"/>
                    <a:pt x="3725072" y="2050788"/>
                  </a:cubicBezTo>
                  <a:cubicBezTo>
                    <a:pt x="3833356" y="2077860"/>
                    <a:pt x="3775748" y="2072672"/>
                    <a:pt x="3898327" y="2060414"/>
                  </a:cubicBezTo>
                  <a:cubicBezTo>
                    <a:pt x="4002901" y="1997669"/>
                    <a:pt x="3902810" y="2052992"/>
                    <a:pt x="3975329" y="2021912"/>
                  </a:cubicBezTo>
                  <a:cubicBezTo>
                    <a:pt x="4045790" y="1991714"/>
                    <a:pt x="3981353" y="2010781"/>
                    <a:pt x="4052331" y="1993037"/>
                  </a:cubicBezTo>
                  <a:cubicBezTo>
                    <a:pt x="4117944" y="1949294"/>
                    <a:pt x="4035213" y="1998743"/>
                    <a:pt x="4138959" y="1964161"/>
                  </a:cubicBezTo>
                  <a:cubicBezTo>
                    <a:pt x="4149933" y="1960503"/>
                    <a:pt x="4158024" y="1951041"/>
                    <a:pt x="4167834" y="1944910"/>
                  </a:cubicBezTo>
                  <a:cubicBezTo>
                    <a:pt x="4183699" y="1934995"/>
                    <a:pt x="4200994" y="1927260"/>
                    <a:pt x="4215961" y="1916035"/>
                  </a:cubicBezTo>
                  <a:cubicBezTo>
                    <a:pt x="4238405" y="1899202"/>
                    <a:pt x="4249702" y="1881298"/>
                    <a:pt x="4264087" y="1858283"/>
                  </a:cubicBezTo>
                  <a:cubicBezTo>
                    <a:pt x="4274002" y="1842419"/>
                    <a:pt x="4279734" y="1823386"/>
                    <a:pt x="4292963" y="1810157"/>
                  </a:cubicBezTo>
                  <a:cubicBezTo>
                    <a:pt x="4300137" y="1802983"/>
                    <a:pt x="4312214" y="1803740"/>
                    <a:pt x="4321839" y="1800531"/>
                  </a:cubicBezTo>
                  <a:cubicBezTo>
                    <a:pt x="4331464" y="1790906"/>
                    <a:pt x="4340379" y="1780514"/>
                    <a:pt x="4350714" y="1771656"/>
                  </a:cubicBezTo>
                  <a:cubicBezTo>
                    <a:pt x="4396249" y="1732626"/>
                    <a:pt x="4377468" y="1753996"/>
                    <a:pt x="4418091" y="1723529"/>
                  </a:cubicBezTo>
                  <a:cubicBezTo>
                    <a:pt x="4489286" y="1670133"/>
                    <a:pt x="4439557" y="1698358"/>
                    <a:pt x="4504719" y="1665778"/>
                  </a:cubicBezTo>
                  <a:cubicBezTo>
                    <a:pt x="4514344" y="1652944"/>
                    <a:pt x="4524270" y="1640331"/>
                    <a:pt x="4533594" y="1627277"/>
                  </a:cubicBezTo>
                  <a:cubicBezTo>
                    <a:pt x="4540318" y="1617863"/>
                    <a:pt x="4555354" y="1609694"/>
                    <a:pt x="4552845" y="1598401"/>
                  </a:cubicBezTo>
                  <a:cubicBezTo>
                    <a:pt x="4547826" y="1575816"/>
                    <a:pt x="4514344" y="1540649"/>
                    <a:pt x="4514344" y="1540649"/>
                  </a:cubicBezTo>
                  <a:cubicBezTo>
                    <a:pt x="4501993" y="1478893"/>
                    <a:pt x="4504643" y="1496769"/>
                    <a:pt x="4495093" y="1425146"/>
                  </a:cubicBezTo>
                  <a:cubicBezTo>
                    <a:pt x="4491674" y="1399506"/>
                    <a:pt x="4489720" y="1373659"/>
                    <a:pt x="4485468" y="1348144"/>
                  </a:cubicBezTo>
                  <a:cubicBezTo>
                    <a:pt x="4483060" y="1333695"/>
                    <a:pt x="4461407" y="1255101"/>
                    <a:pt x="4456592" y="1251891"/>
                  </a:cubicBezTo>
                  <a:lnTo>
                    <a:pt x="4427716" y="1232641"/>
                  </a:lnTo>
                  <a:cubicBezTo>
                    <a:pt x="4421299" y="1223016"/>
                    <a:pt x="4417499" y="1210992"/>
                    <a:pt x="4408466" y="1203765"/>
                  </a:cubicBezTo>
                  <a:cubicBezTo>
                    <a:pt x="4400543" y="1197427"/>
                    <a:pt x="4386764" y="1201314"/>
                    <a:pt x="4379590" y="1194140"/>
                  </a:cubicBezTo>
                  <a:cubicBezTo>
                    <a:pt x="4372416" y="1186966"/>
                    <a:pt x="4376303" y="1173187"/>
                    <a:pt x="4369965" y="1165264"/>
                  </a:cubicBezTo>
                  <a:cubicBezTo>
                    <a:pt x="4362738" y="1156231"/>
                    <a:pt x="4350714" y="1152431"/>
                    <a:pt x="4341089" y="1146014"/>
                  </a:cubicBezTo>
                  <a:cubicBezTo>
                    <a:pt x="4318630" y="1117138"/>
                    <a:pt x="4285280" y="1094091"/>
                    <a:pt x="4273712" y="1059386"/>
                  </a:cubicBezTo>
                  <a:cubicBezTo>
                    <a:pt x="4270504" y="1049761"/>
                    <a:pt x="4270425" y="1038433"/>
                    <a:pt x="4264087" y="1030510"/>
                  </a:cubicBezTo>
                  <a:cubicBezTo>
                    <a:pt x="4256860" y="1021477"/>
                    <a:pt x="4244836" y="1017677"/>
                    <a:pt x="4235211" y="1011260"/>
                  </a:cubicBezTo>
                  <a:cubicBezTo>
                    <a:pt x="4232003" y="1001635"/>
                    <a:pt x="4228373" y="992140"/>
                    <a:pt x="4225586" y="982384"/>
                  </a:cubicBezTo>
                  <a:cubicBezTo>
                    <a:pt x="4221952" y="969664"/>
                    <a:pt x="4221172" y="956042"/>
                    <a:pt x="4215961" y="943883"/>
                  </a:cubicBezTo>
                  <a:cubicBezTo>
                    <a:pt x="4211404" y="933250"/>
                    <a:pt x="4202449" y="925051"/>
                    <a:pt x="4196710" y="915007"/>
                  </a:cubicBezTo>
                  <a:cubicBezTo>
                    <a:pt x="4189591" y="902549"/>
                    <a:pt x="4183112" y="889694"/>
                    <a:pt x="4177460" y="876506"/>
                  </a:cubicBezTo>
                  <a:cubicBezTo>
                    <a:pt x="4173463" y="867180"/>
                    <a:pt x="4172372" y="856705"/>
                    <a:pt x="4167834" y="847630"/>
                  </a:cubicBezTo>
                  <a:cubicBezTo>
                    <a:pt x="4159602" y="831166"/>
                    <a:pt x="4134913" y="799002"/>
                    <a:pt x="4119708" y="789879"/>
                  </a:cubicBezTo>
                  <a:cubicBezTo>
                    <a:pt x="4062683" y="755664"/>
                    <a:pt x="4045407" y="764024"/>
                    <a:pt x="3984954" y="741752"/>
                  </a:cubicBezTo>
                  <a:cubicBezTo>
                    <a:pt x="3945816" y="727333"/>
                    <a:pt x="3909020" y="706816"/>
                    <a:pt x="3869451" y="693626"/>
                  </a:cubicBezTo>
                  <a:cubicBezTo>
                    <a:pt x="3783738" y="665055"/>
                    <a:pt x="3696196" y="642291"/>
                    <a:pt x="3609569" y="616624"/>
                  </a:cubicBezTo>
                  <a:cubicBezTo>
                    <a:pt x="3579272" y="607647"/>
                    <a:pt x="3552281" y="589859"/>
                    <a:pt x="3522942" y="578123"/>
                  </a:cubicBezTo>
                  <a:cubicBezTo>
                    <a:pt x="3504101" y="570587"/>
                    <a:pt x="3484441" y="565289"/>
                    <a:pt x="3465190" y="558872"/>
                  </a:cubicBezTo>
                  <a:cubicBezTo>
                    <a:pt x="3423884" y="496913"/>
                    <a:pt x="3462136" y="563872"/>
                    <a:pt x="3436314" y="443369"/>
                  </a:cubicBezTo>
                  <a:cubicBezTo>
                    <a:pt x="3428585" y="407302"/>
                    <a:pt x="3387953" y="346413"/>
                    <a:pt x="3378563" y="318241"/>
                  </a:cubicBezTo>
                  <a:cubicBezTo>
                    <a:pt x="3375355" y="308616"/>
                    <a:pt x="3373865" y="298234"/>
                    <a:pt x="3368938" y="289365"/>
                  </a:cubicBezTo>
                  <a:cubicBezTo>
                    <a:pt x="3360227" y="273686"/>
                    <a:pt x="3317490" y="211697"/>
                    <a:pt x="3301561" y="193112"/>
                  </a:cubicBezTo>
                  <a:cubicBezTo>
                    <a:pt x="3292702" y="182777"/>
                    <a:pt x="3284011" y="171788"/>
                    <a:pt x="3272685" y="164237"/>
                  </a:cubicBezTo>
                  <a:cubicBezTo>
                    <a:pt x="3264243" y="158609"/>
                    <a:pt x="3253021" y="158863"/>
                    <a:pt x="3243809" y="154611"/>
                  </a:cubicBezTo>
                  <a:cubicBezTo>
                    <a:pt x="3116076" y="95657"/>
                    <a:pt x="3189602" y="116996"/>
                    <a:pt x="3109055" y="96860"/>
                  </a:cubicBezTo>
                  <a:cubicBezTo>
                    <a:pt x="3099430" y="90443"/>
                    <a:pt x="3091011" y="81671"/>
                    <a:pt x="3080180" y="77609"/>
                  </a:cubicBezTo>
                  <a:cubicBezTo>
                    <a:pt x="3064862" y="71865"/>
                    <a:pt x="3048149" y="70910"/>
                    <a:pt x="3032053" y="67984"/>
                  </a:cubicBezTo>
                  <a:cubicBezTo>
                    <a:pt x="2945522" y="52252"/>
                    <a:pt x="3003898" y="65758"/>
                    <a:pt x="2935801" y="48734"/>
                  </a:cubicBezTo>
                  <a:cubicBezTo>
                    <a:pt x="2922967" y="42317"/>
                    <a:pt x="2910488" y="35135"/>
                    <a:pt x="2897300" y="29483"/>
                  </a:cubicBezTo>
                  <a:cubicBezTo>
                    <a:pt x="2877973" y="21200"/>
                    <a:pt x="2849453" y="15115"/>
                    <a:pt x="2829923" y="10232"/>
                  </a:cubicBezTo>
                  <a:cubicBezTo>
                    <a:pt x="2768963" y="13441"/>
                    <a:pt x="2707908" y="15176"/>
                    <a:pt x="2647043" y="19858"/>
                  </a:cubicBezTo>
                  <a:cubicBezTo>
                    <a:pt x="2624423" y="21598"/>
                    <a:pt x="2602353" y="29483"/>
                    <a:pt x="2579666" y="29483"/>
                  </a:cubicBezTo>
                  <a:cubicBezTo>
                    <a:pt x="2473739" y="29483"/>
                    <a:pt x="2367910" y="23066"/>
                    <a:pt x="2262032" y="19858"/>
                  </a:cubicBezTo>
                  <a:cubicBezTo>
                    <a:pt x="1896568" y="-8255"/>
                    <a:pt x="2095408" y="-1716"/>
                    <a:pt x="1665266" y="10232"/>
                  </a:cubicBezTo>
                  <a:cubicBezTo>
                    <a:pt x="1629973" y="13441"/>
                    <a:pt x="1594393" y="14331"/>
                    <a:pt x="1559388" y="19858"/>
                  </a:cubicBezTo>
                  <a:cubicBezTo>
                    <a:pt x="1457517" y="35943"/>
                    <a:pt x="1508418" y="45054"/>
                    <a:pt x="1405384" y="48734"/>
                  </a:cubicBezTo>
                  <a:cubicBezTo>
                    <a:pt x="1251444" y="54232"/>
                    <a:pt x="1097375" y="55151"/>
                    <a:pt x="943371" y="58359"/>
                  </a:cubicBezTo>
                  <a:cubicBezTo>
                    <a:pt x="885807" y="69872"/>
                    <a:pt x="887224" y="74401"/>
                    <a:pt x="875994" y="77609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04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8042" y="2648799"/>
              <a:ext cx="721897" cy="907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" name="Group 8"/>
            <p:cNvGrpSpPr/>
            <p:nvPr/>
          </p:nvGrpSpPr>
          <p:grpSpPr>
            <a:xfrm>
              <a:off x="7007192" y="529389"/>
              <a:ext cx="1635295" cy="5986913"/>
              <a:chOff x="7007192" y="529389"/>
              <a:chExt cx="1635295" cy="5986913"/>
            </a:xfrm>
          </p:grpSpPr>
          <p:sp>
            <p:nvSpPr>
              <p:cNvPr id="5" name="Freeform 4"/>
              <p:cNvSpPr/>
              <p:nvPr/>
            </p:nvSpPr>
            <p:spPr>
              <a:xfrm>
                <a:off x="7007192" y="587141"/>
                <a:ext cx="1011109" cy="5871411"/>
              </a:xfrm>
              <a:custGeom>
                <a:avLst/>
                <a:gdLst>
                  <a:gd name="connsiteX0" fmla="*/ 0 w 1011109"/>
                  <a:gd name="connsiteY0" fmla="*/ 0 h 5871411"/>
                  <a:gd name="connsiteX1" fmla="*/ 1010652 w 1011109"/>
                  <a:gd name="connsiteY1" fmla="*/ 2059806 h 5871411"/>
                  <a:gd name="connsiteX2" fmla="*/ 125128 w 1011109"/>
                  <a:gd name="connsiteY2" fmla="*/ 5871411 h 5871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11109" h="5871411">
                    <a:moveTo>
                      <a:pt x="0" y="0"/>
                    </a:moveTo>
                    <a:cubicBezTo>
                      <a:pt x="494898" y="540619"/>
                      <a:pt x="989797" y="1081238"/>
                      <a:pt x="1010652" y="2059806"/>
                    </a:cubicBezTo>
                    <a:cubicBezTo>
                      <a:pt x="1031507" y="3038374"/>
                      <a:pt x="333675" y="5152725"/>
                      <a:pt x="125128" y="5871411"/>
                    </a:cubicBezTo>
                  </a:path>
                </a:pathLst>
              </a:custGeom>
              <a:noFill/>
              <a:ln w="19050">
                <a:solidFill>
                  <a:schemeClr val="accent5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" name="Freeform 6"/>
              <p:cNvSpPr/>
              <p:nvPr/>
            </p:nvSpPr>
            <p:spPr>
              <a:xfrm>
                <a:off x="7394114" y="529389"/>
                <a:ext cx="1248373" cy="5986913"/>
              </a:xfrm>
              <a:custGeom>
                <a:avLst/>
                <a:gdLst>
                  <a:gd name="connsiteX0" fmla="*/ 0 w 1011109"/>
                  <a:gd name="connsiteY0" fmla="*/ 0 h 5871411"/>
                  <a:gd name="connsiteX1" fmla="*/ 1010652 w 1011109"/>
                  <a:gd name="connsiteY1" fmla="*/ 2059806 h 5871411"/>
                  <a:gd name="connsiteX2" fmla="*/ 125128 w 1011109"/>
                  <a:gd name="connsiteY2" fmla="*/ 5871411 h 5871411"/>
                  <a:gd name="connsiteX0" fmla="*/ 0 w 1035303"/>
                  <a:gd name="connsiteY0" fmla="*/ 0 h 5986914"/>
                  <a:gd name="connsiteX1" fmla="*/ 1010652 w 1035303"/>
                  <a:gd name="connsiteY1" fmla="*/ 2059806 h 5986914"/>
                  <a:gd name="connsiteX2" fmla="*/ 643987 w 1035303"/>
                  <a:gd name="connsiteY2" fmla="*/ 5986914 h 5986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35303" h="5986914">
                    <a:moveTo>
                      <a:pt x="0" y="0"/>
                    </a:moveTo>
                    <a:cubicBezTo>
                      <a:pt x="494898" y="540619"/>
                      <a:pt x="903321" y="1061987"/>
                      <a:pt x="1010652" y="2059806"/>
                    </a:cubicBezTo>
                    <a:cubicBezTo>
                      <a:pt x="1117983" y="3057625"/>
                      <a:pt x="852534" y="5268228"/>
                      <a:pt x="643987" y="5986914"/>
                    </a:cubicBezTo>
                  </a:path>
                </a:pathLst>
              </a:custGeom>
              <a:noFill/>
              <a:ln w="19050">
                <a:solidFill>
                  <a:schemeClr val="accent5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6" name="Freeform 5"/>
            <p:cNvSpPr/>
            <p:nvPr/>
          </p:nvSpPr>
          <p:spPr>
            <a:xfrm>
              <a:off x="7238198" y="587141"/>
              <a:ext cx="1126156" cy="5842535"/>
            </a:xfrm>
            <a:custGeom>
              <a:avLst/>
              <a:gdLst>
                <a:gd name="connsiteX0" fmla="*/ 0 w 1126156"/>
                <a:gd name="connsiteY0" fmla="*/ 0 h 5842535"/>
                <a:gd name="connsiteX1" fmla="*/ 38501 w 1126156"/>
                <a:gd name="connsiteY1" fmla="*/ 48126 h 5842535"/>
                <a:gd name="connsiteX2" fmla="*/ 77002 w 1126156"/>
                <a:gd name="connsiteY2" fmla="*/ 105878 h 5842535"/>
                <a:gd name="connsiteX3" fmla="*/ 105878 w 1126156"/>
                <a:gd name="connsiteY3" fmla="*/ 134754 h 5842535"/>
                <a:gd name="connsiteX4" fmla="*/ 154004 w 1126156"/>
                <a:gd name="connsiteY4" fmla="*/ 192505 h 5842535"/>
                <a:gd name="connsiteX5" fmla="*/ 211756 w 1126156"/>
                <a:gd name="connsiteY5" fmla="*/ 231006 h 5842535"/>
                <a:gd name="connsiteX6" fmla="*/ 308008 w 1126156"/>
                <a:gd name="connsiteY6" fmla="*/ 250257 h 5842535"/>
                <a:gd name="connsiteX7" fmla="*/ 365760 w 1126156"/>
                <a:gd name="connsiteY7" fmla="*/ 279133 h 5842535"/>
                <a:gd name="connsiteX8" fmla="*/ 385010 w 1126156"/>
                <a:gd name="connsiteY8" fmla="*/ 308008 h 5842535"/>
                <a:gd name="connsiteX9" fmla="*/ 413886 w 1126156"/>
                <a:gd name="connsiteY9" fmla="*/ 336884 h 5842535"/>
                <a:gd name="connsiteX10" fmla="*/ 442762 w 1126156"/>
                <a:gd name="connsiteY10" fmla="*/ 423512 h 5842535"/>
                <a:gd name="connsiteX11" fmla="*/ 452387 w 1126156"/>
                <a:gd name="connsiteY11" fmla="*/ 452387 h 5842535"/>
                <a:gd name="connsiteX12" fmla="*/ 471638 w 1126156"/>
                <a:gd name="connsiteY12" fmla="*/ 481263 h 5842535"/>
                <a:gd name="connsiteX13" fmla="*/ 500514 w 1126156"/>
                <a:gd name="connsiteY13" fmla="*/ 587141 h 5842535"/>
                <a:gd name="connsiteX14" fmla="*/ 529389 w 1126156"/>
                <a:gd name="connsiteY14" fmla="*/ 606392 h 5842535"/>
                <a:gd name="connsiteX15" fmla="*/ 558265 w 1126156"/>
                <a:gd name="connsiteY15" fmla="*/ 702644 h 5842535"/>
                <a:gd name="connsiteX16" fmla="*/ 616017 w 1126156"/>
                <a:gd name="connsiteY16" fmla="*/ 789272 h 5842535"/>
                <a:gd name="connsiteX17" fmla="*/ 654518 w 1126156"/>
                <a:gd name="connsiteY17" fmla="*/ 847023 h 5842535"/>
                <a:gd name="connsiteX18" fmla="*/ 741145 w 1126156"/>
                <a:gd name="connsiteY18" fmla="*/ 904775 h 5842535"/>
                <a:gd name="connsiteX19" fmla="*/ 770021 w 1126156"/>
                <a:gd name="connsiteY19" fmla="*/ 924025 h 5842535"/>
                <a:gd name="connsiteX20" fmla="*/ 798897 w 1126156"/>
                <a:gd name="connsiteY20" fmla="*/ 943276 h 5842535"/>
                <a:gd name="connsiteX21" fmla="*/ 827773 w 1126156"/>
                <a:gd name="connsiteY21" fmla="*/ 952901 h 5842535"/>
                <a:gd name="connsiteX22" fmla="*/ 856648 w 1126156"/>
                <a:gd name="connsiteY22" fmla="*/ 972152 h 5842535"/>
                <a:gd name="connsiteX23" fmla="*/ 914400 w 1126156"/>
                <a:gd name="connsiteY23" fmla="*/ 1078030 h 5842535"/>
                <a:gd name="connsiteX24" fmla="*/ 933650 w 1126156"/>
                <a:gd name="connsiteY24" fmla="*/ 1106905 h 5842535"/>
                <a:gd name="connsiteX25" fmla="*/ 943276 w 1126156"/>
                <a:gd name="connsiteY25" fmla="*/ 1145406 h 5842535"/>
                <a:gd name="connsiteX26" fmla="*/ 962526 w 1126156"/>
                <a:gd name="connsiteY26" fmla="*/ 1174282 h 5842535"/>
                <a:gd name="connsiteX27" fmla="*/ 972151 w 1126156"/>
                <a:gd name="connsiteY27" fmla="*/ 1203158 h 5842535"/>
                <a:gd name="connsiteX28" fmla="*/ 962526 w 1126156"/>
                <a:gd name="connsiteY28" fmla="*/ 1482291 h 5842535"/>
                <a:gd name="connsiteX29" fmla="*/ 952901 w 1126156"/>
                <a:gd name="connsiteY29" fmla="*/ 1511166 h 5842535"/>
                <a:gd name="connsiteX30" fmla="*/ 962526 w 1126156"/>
                <a:gd name="connsiteY30" fmla="*/ 1751798 h 5842535"/>
                <a:gd name="connsiteX31" fmla="*/ 972151 w 1126156"/>
                <a:gd name="connsiteY31" fmla="*/ 1780674 h 5842535"/>
                <a:gd name="connsiteX32" fmla="*/ 1001027 w 1126156"/>
                <a:gd name="connsiteY32" fmla="*/ 1809550 h 5842535"/>
                <a:gd name="connsiteX33" fmla="*/ 1049154 w 1126156"/>
                <a:gd name="connsiteY33" fmla="*/ 1876926 h 5842535"/>
                <a:gd name="connsiteX34" fmla="*/ 1058779 w 1126156"/>
                <a:gd name="connsiteY34" fmla="*/ 1905802 h 5842535"/>
                <a:gd name="connsiteX35" fmla="*/ 1097280 w 1126156"/>
                <a:gd name="connsiteY35" fmla="*/ 1973179 h 5842535"/>
                <a:gd name="connsiteX36" fmla="*/ 1068404 w 1126156"/>
                <a:gd name="connsiteY36" fmla="*/ 2242686 h 5842535"/>
                <a:gd name="connsiteX37" fmla="*/ 1049154 w 1126156"/>
                <a:gd name="connsiteY37" fmla="*/ 2300438 h 5842535"/>
                <a:gd name="connsiteX38" fmla="*/ 1029903 w 1126156"/>
                <a:gd name="connsiteY38" fmla="*/ 2329314 h 5842535"/>
                <a:gd name="connsiteX39" fmla="*/ 1020278 w 1126156"/>
                <a:gd name="connsiteY39" fmla="*/ 2358190 h 5842535"/>
                <a:gd name="connsiteX40" fmla="*/ 991402 w 1126156"/>
                <a:gd name="connsiteY40" fmla="*/ 2377440 h 5842535"/>
                <a:gd name="connsiteX41" fmla="*/ 972151 w 1126156"/>
                <a:gd name="connsiteY41" fmla="*/ 2435192 h 5842535"/>
                <a:gd name="connsiteX42" fmla="*/ 962526 w 1126156"/>
                <a:gd name="connsiteY42" fmla="*/ 2464067 h 5842535"/>
                <a:gd name="connsiteX43" fmla="*/ 981777 w 1126156"/>
                <a:gd name="connsiteY43" fmla="*/ 2598821 h 5842535"/>
                <a:gd name="connsiteX44" fmla="*/ 991402 w 1126156"/>
                <a:gd name="connsiteY44" fmla="*/ 2627697 h 5842535"/>
                <a:gd name="connsiteX45" fmla="*/ 1020278 w 1126156"/>
                <a:gd name="connsiteY45" fmla="*/ 2646947 h 5842535"/>
                <a:gd name="connsiteX46" fmla="*/ 1068404 w 1126156"/>
                <a:gd name="connsiteY46" fmla="*/ 2714324 h 5842535"/>
                <a:gd name="connsiteX47" fmla="*/ 1106905 w 1126156"/>
                <a:gd name="connsiteY47" fmla="*/ 2849078 h 5842535"/>
                <a:gd name="connsiteX48" fmla="*/ 1126156 w 1126156"/>
                <a:gd name="connsiteY48" fmla="*/ 2916455 h 5842535"/>
                <a:gd name="connsiteX49" fmla="*/ 1116530 w 1126156"/>
                <a:gd name="connsiteY49" fmla="*/ 3474720 h 5842535"/>
                <a:gd name="connsiteX50" fmla="*/ 1106905 w 1126156"/>
                <a:gd name="connsiteY50" fmla="*/ 3503596 h 5842535"/>
                <a:gd name="connsiteX51" fmla="*/ 1087655 w 1126156"/>
                <a:gd name="connsiteY51" fmla="*/ 3580598 h 5842535"/>
                <a:gd name="connsiteX52" fmla="*/ 1068404 w 1126156"/>
                <a:gd name="connsiteY52" fmla="*/ 3638350 h 5842535"/>
                <a:gd name="connsiteX53" fmla="*/ 1039528 w 1126156"/>
                <a:gd name="connsiteY53" fmla="*/ 3696101 h 5842535"/>
                <a:gd name="connsiteX54" fmla="*/ 981777 w 1126156"/>
                <a:gd name="connsiteY54" fmla="*/ 3734602 h 5842535"/>
                <a:gd name="connsiteX55" fmla="*/ 924025 w 1126156"/>
                <a:gd name="connsiteY55" fmla="*/ 3753853 h 5842535"/>
                <a:gd name="connsiteX56" fmla="*/ 866274 w 1126156"/>
                <a:gd name="connsiteY56" fmla="*/ 3792354 h 5842535"/>
                <a:gd name="connsiteX57" fmla="*/ 847023 w 1126156"/>
                <a:gd name="connsiteY57" fmla="*/ 3821230 h 5842535"/>
                <a:gd name="connsiteX58" fmla="*/ 818147 w 1126156"/>
                <a:gd name="connsiteY58" fmla="*/ 3840480 h 5842535"/>
                <a:gd name="connsiteX59" fmla="*/ 808522 w 1126156"/>
                <a:gd name="connsiteY59" fmla="*/ 3888606 h 5842535"/>
                <a:gd name="connsiteX60" fmla="*/ 779646 w 1126156"/>
                <a:gd name="connsiteY60" fmla="*/ 3927107 h 5842535"/>
                <a:gd name="connsiteX61" fmla="*/ 731520 w 1126156"/>
                <a:gd name="connsiteY61" fmla="*/ 3975234 h 5842535"/>
                <a:gd name="connsiteX62" fmla="*/ 721895 w 1126156"/>
                <a:gd name="connsiteY62" fmla="*/ 4004110 h 5842535"/>
                <a:gd name="connsiteX63" fmla="*/ 693019 w 1126156"/>
                <a:gd name="connsiteY63" fmla="*/ 4023360 h 5842535"/>
                <a:gd name="connsiteX64" fmla="*/ 673768 w 1126156"/>
                <a:gd name="connsiteY64" fmla="*/ 4081112 h 5842535"/>
                <a:gd name="connsiteX65" fmla="*/ 664143 w 1126156"/>
                <a:gd name="connsiteY65" fmla="*/ 4109987 h 5842535"/>
                <a:gd name="connsiteX66" fmla="*/ 654518 w 1126156"/>
                <a:gd name="connsiteY66" fmla="*/ 4302493 h 5842535"/>
                <a:gd name="connsiteX67" fmla="*/ 644893 w 1126156"/>
                <a:gd name="connsiteY67" fmla="*/ 4523874 h 5842535"/>
                <a:gd name="connsiteX68" fmla="*/ 625642 w 1126156"/>
                <a:gd name="connsiteY68" fmla="*/ 4581625 h 5842535"/>
                <a:gd name="connsiteX69" fmla="*/ 616017 w 1126156"/>
                <a:gd name="connsiteY69" fmla="*/ 4658627 h 5842535"/>
                <a:gd name="connsiteX70" fmla="*/ 587141 w 1126156"/>
                <a:gd name="connsiteY70" fmla="*/ 4764505 h 5842535"/>
                <a:gd name="connsiteX71" fmla="*/ 577516 w 1126156"/>
                <a:gd name="connsiteY71" fmla="*/ 4803006 h 5842535"/>
                <a:gd name="connsiteX72" fmla="*/ 558265 w 1126156"/>
                <a:gd name="connsiteY72" fmla="*/ 4860758 h 5842535"/>
                <a:gd name="connsiteX73" fmla="*/ 539015 w 1126156"/>
                <a:gd name="connsiteY73" fmla="*/ 4918510 h 5842535"/>
                <a:gd name="connsiteX74" fmla="*/ 529389 w 1126156"/>
                <a:gd name="connsiteY74" fmla="*/ 4976261 h 5842535"/>
                <a:gd name="connsiteX75" fmla="*/ 500514 w 1126156"/>
                <a:gd name="connsiteY75" fmla="*/ 5091764 h 5842535"/>
                <a:gd name="connsiteX76" fmla="*/ 510139 w 1126156"/>
                <a:gd name="connsiteY76" fmla="*/ 5188017 h 5842535"/>
                <a:gd name="connsiteX77" fmla="*/ 529389 w 1126156"/>
                <a:gd name="connsiteY77" fmla="*/ 5255394 h 5842535"/>
                <a:gd name="connsiteX78" fmla="*/ 519764 w 1126156"/>
                <a:gd name="connsiteY78" fmla="*/ 5399773 h 5842535"/>
                <a:gd name="connsiteX79" fmla="*/ 490888 w 1126156"/>
                <a:gd name="connsiteY79" fmla="*/ 5467150 h 5842535"/>
                <a:gd name="connsiteX80" fmla="*/ 471638 w 1126156"/>
                <a:gd name="connsiteY80" fmla="*/ 5524901 h 5842535"/>
                <a:gd name="connsiteX81" fmla="*/ 462013 w 1126156"/>
                <a:gd name="connsiteY81" fmla="*/ 5553777 h 5842535"/>
                <a:gd name="connsiteX82" fmla="*/ 394636 w 1126156"/>
                <a:gd name="connsiteY82" fmla="*/ 5678905 h 5842535"/>
                <a:gd name="connsiteX83" fmla="*/ 365760 w 1126156"/>
                <a:gd name="connsiteY83" fmla="*/ 5746282 h 5842535"/>
                <a:gd name="connsiteX84" fmla="*/ 356135 w 1126156"/>
                <a:gd name="connsiteY84" fmla="*/ 5784783 h 5842535"/>
                <a:gd name="connsiteX85" fmla="*/ 336884 w 1126156"/>
                <a:gd name="connsiteY85" fmla="*/ 5842535 h 5842535"/>
                <a:gd name="connsiteX86" fmla="*/ 327259 w 1126156"/>
                <a:gd name="connsiteY86" fmla="*/ 5804034 h 5842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1126156" h="5842535">
                  <a:moveTo>
                    <a:pt x="0" y="0"/>
                  </a:moveTo>
                  <a:cubicBezTo>
                    <a:pt x="12834" y="16042"/>
                    <a:pt x="26418" y="31511"/>
                    <a:pt x="38501" y="48126"/>
                  </a:cubicBezTo>
                  <a:cubicBezTo>
                    <a:pt x="52109" y="66837"/>
                    <a:pt x="60642" y="89518"/>
                    <a:pt x="77002" y="105878"/>
                  </a:cubicBezTo>
                  <a:cubicBezTo>
                    <a:pt x="86627" y="115503"/>
                    <a:pt x="97164" y="124297"/>
                    <a:pt x="105878" y="134754"/>
                  </a:cubicBezTo>
                  <a:cubicBezTo>
                    <a:pt x="135150" y="169881"/>
                    <a:pt x="114040" y="161423"/>
                    <a:pt x="154004" y="192505"/>
                  </a:cubicBezTo>
                  <a:cubicBezTo>
                    <a:pt x="172267" y="206709"/>
                    <a:pt x="192505" y="218172"/>
                    <a:pt x="211756" y="231006"/>
                  </a:cubicBezTo>
                  <a:cubicBezTo>
                    <a:pt x="230086" y="243226"/>
                    <a:pt x="302293" y="249441"/>
                    <a:pt x="308008" y="250257"/>
                  </a:cubicBezTo>
                  <a:cubicBezTo>
                    <a:pt x="331495" y="258086"/>
                    <a:pt x="347100" y="260473"/>
                    <a:pt x="365760" y="279133"/>
                  </a:cubicBezTo>
                  <a:cubicBezTo>
                    <a:pt x="373940" y="287313"/>
                    <a:pt x="377604" y="299121"/>
                    <a:pt x="385010" y="308008"/>
                  </a:cubicBezTo>
                  <a:cubicBezTo>
                    <a:pt x="393724" y="318465"/>
                    <a:pt x="404261" y="327259"/>
                    <a:pt x="413886" y="336884"/>
                  </a:cubicBezTo>
                  <a:lnTo>
                    <a:pt x="442762" y="423512"/>
                  </a:lnTo>
                  <a:cubicBezTo>
                    <a:pt x="445970" y="433137"/>
                    <a:pt x="446759" y="443945"/>
                    <a:pt x="452387" y="452387"/>
                  </a:cubicBezTo>
                  <a:lnTo>
                    <a:pt x="471638" y="481263"/>
                  </a:lnTo>
                  <a:cubicBezTo>
                    <a:pt x="474640" y="496273"/>
                    <a:pt x="489240" y="579624"/>
                    <a:pt x="500514" y="587141"/>
                  </a:cubicBezTo>
                  <a:lnTo>
                    <a:pt x="529389" y="606392"/>
                  </a:lnTo>
                  <a:cubicBezTo>
                    <a:pt x="543937" y="664579"/>
                    <a:pt x="534832" y="632343"/>
                    <a:pt x="558265" y="702644"/>
                  </a:cubicBezTo>
                  <a:cubicBezTo>
                    <a:pt x="558266" y="702648"/>
                    <a:pt x="606391" y="774832"/>
                    <a:pt x="616017" y="789272"/>
                  </a:cubicBezTo>
                  <a:cubicBezTo>
                    <a:pt x="616018" y="789274"/>
                    <a:pt x="654517" y="847022"/>
                    <a:pt x="654518" y="847023"/>
                  </a:cubicBezTo>
                  <a:lnTo>
                    <a:pt x="741145" y="904775"/>
                  </a:lnTo>
                  <a:lnTo>
                    <a:pt x="770021" y="924025"/>
                  </a:lnTo>
                  <a:cubicBezTo>
                    <a:pt x="779646" y="930442"/>
                    <a:pt x="787922" y="939618"/>
                    <a:pt x="798897" y="943276"/>
                  </a:cubicBezTo>
                  <a:lnTo>
                    <a:pt x="827773" y="952901"/>
                  </a:lnTo>
                  <a:cubicBezTo>
                    <a:pt x="837398" y="959318"/>
                    <a:pt x="849030" y="963446"/>
                    <a:pt x="856648" y="972152"/>
                  </a:cubicBezTo>
                  <a:cubicBezTo>
                    <a:pt x="906447" y="1029066"/>
                    <a:pt x="885277" y="1019783"/>
                    <a:pt x="914400" y="1078030"/>
                  </a:cubicBezTo>
                  <a:cubicBezTo>
                    <a:pt x="919573" y="1088377"/>
                    <a:pt x="927233" y="1097280"/>
                    <a:pt x="933650" y="1106905"/>
                  </a:cubicBezTo>
                  <a:cubicBezTo>
                    <a:pt x="936859" y="1119739"/>
                    <a:pt x="938065" y="1133247"/>
                    <a:pt x="943276" y="1145406"/>
                  </a:cubicBezTo>
                  <a:cubicBezTo>
                    <a:pt x="947833" y="1156039"/>
                    <a:pt x="957353" y="1163935"/>
                    <a:pt x="962526" y="1174282"/>
                  </a:cubicBezTo>
                  <a:cubicBezTo>
                    <a:pt x="967063" y="1183357"/>
                    <a:pt x="968943" y="1193533"/>
                    <a:pt x="972151" y="1203158"/>
                  </a:cubicBezTo>
                  <a:cubicBezTo>
                    <a:pt x="968943" y="1296202"/>
                    <a:pt x="968333" y="1389373"/>
                    <a:pt x="962526" y="1482291"/>
                  </a:cubicBezTo>
                  <a:cubicBezTo>
                    <a:pt x="961893" y="1492417"/>
                    <a:pt x="952901" y="1501020"/>
                    <a:pt x="952901" y="1511166"/>
                  </a:cubicBezTo>
                  <a:cubicBezTo>
                    <a:pt x="952901" y="1591441"/>
                    <a:pt x="956807" y="1671727"/>
                    <a:pt x="962526" y="1751798"/>
                  </a:cubicBezTo>
                  <a:cubicBezTo>
                    <a:pt x="963249" y="1761918"/>
                    <a:pt x="966523" y="1772232"/>
                    <a:pt x="972151" y="1780674"/>
                  </a:cubicBezTo>
                  <a:cubicBezTo>
                    <a:pt x="979702" y="1792000"/>
                    <a:pt x="993115" y="1798473"/>
                    <a:pt x="1001027" y="1809550"/>
                  </a:cubicBezTo>
                  <a:cubicBezTo>
                    <a:pt x="1064370" y="1898229"/>
                    <a:pt x="974079" y="1801853"/>
                    <a:pt x="1049154" y="1876926"/>
                  </a:cubicBezTo>
                  <a:cubicBezTo>
                    <a:pt x="1052362" y="1886551"/>
                    <a:pt x="1054782" y="1896476"/>
                    <a:pt x="1058779" y="1905802"/>
                  </a:cubicBezTo>
                  <a:cubicBezTo>
                    <a:pt x="1073434" y="1939997"/>
                    <a:pt x="1077946" y="1944178"/>
                    <a:pt x="1097280" y="1973179"/>
                  </a:cubicBezTo>
                  <a:cubicBezTo>
                    <a:pt x="1091309" y="2092611"/>
                    <a:pt x="1101189" y="2144327"/>
                    <a:pt x="1068404" y="2242686"/>
                  </a:cubicBezTo>
                  <a:cubicBezTo>
                    <a:pt x="1061987" y="2261937"/>
                    <a:pt x="1060410" y="2283554"/>
                    <a:pt x="1049154" y="2300438"/>
                  </a:cubicBezTo>
                  <a:lnTo>
                    <a:pt x="1029903" y="2329314"/>
                  </a:lnTo>
                  <a:cubicBezTo>
                    <a:pt x="1026695" y="2338939"/>
                    <a:pt x="1026616" y="2350267"/>
                    <a:pt x="1020278" y="2358190"/>
                  </a:cubicBezTo>
                  <a:cubicBezTo>
                    <a:pt x="1013051" y="2367223"/>
                    <a:pt x="997533" y="2367630"/>
                    <a:pt x="991402" y="2377440"/>
                  </a:cubicBezTo>
                  <a:cubicBezTo>
                    <a:pt x="980647" y="2394648"/>
                    <a:pt x="978568" y="2415941"/>
                    <a:pt x="972151" y="2435192"/>
                  </a:cubicBezTo>
                  <a:lnTo>
                    <a:pt x="962526" y="2464067"/>
                  </a:lnTo>
                  <a:cubicBezTo>
                    <a:pt x="970198" y="2540787"/>
                    <a:pt x="965671" y="2542453"/>
                    <a:pt x="981777" y="2598821"/>
                  </a:cubicBezTo>
                  <a:cubicBezTo>
                    <a:pt x="984564" y="2608577"/>
                    <a:pt x="985064" y="2619774"/>
                    <a:pt x="991402" y="2627697"/>
                  </a:cubicBezTo>
                  <a:cubicBezTo>
                    <a:pt x="998629" y="2636730"/>
                    <a:pt x="1010653" y="2640530"/>
                    <a:pt x="1020278" y="2646947"/>
                  </a:cubicBezTo>
                  <a:cubicBezTo>
                    <a:pt x="1024160" y="2652123"/>
                    <a:pt x="1063284" y="2702805"/>
                    <a:pt x="1068404" y="2714324"/>
                  </a:cubicBezTo>
                  <a:cubicBezTo>
                    <a:pt x="1093125" y="2769948"/>
                    <a:pt x="1086510" y="2787890"/>
                    <a:pt x="1106905" y="2849078"/>
                  </a:cubicBezTo>
                  <a:cubicBezTo>
                    <a:pt x="1120713" y="2890504"/>
                    <a:pt x="1114069" y="2868111"/>
                    <a:pt x="1126156" y="2916455"/>
                  </a:cubicBezTo>
                  <a:cubicBezTo>
                    <a:pt x="1122947" y="3102543"/>
                    <a:pt x="1122629" y="3288704"/>
                    <a:pt x="1116530" y="3474720"/>
                  </a:cubicBezTo>
                  <a:cubicBezTo>
                    <a:pt x="1116198" y="3484861"/>
                    <a:pt x="1109575" y="3493808"/>
                    <a:pt x="1106905" y="3503596"/>
                  </a:cubicBezTo>
                  <a:cubicBezTo>
                    <a:pt x="1099944" y="3529121"/>
                    <a:pt x="1096022" y="3555499"/>
                    <a:pt x="1087655" y="3580598"/>
                  </a:cubicBezTo>
                  <a:lnTo>
                    <a:pt x="1068404" y="3638350"/>
                  </a:lnTo>
                  <a:cubicBezTo>
                    <a:pt x="1061538" y="3658948"/>
                    <a:pt x="1057090" y="3680734"/>
                    <a:pt x="1039528" y="3696101"/>
                  </a:cubicBezTo>
                  <a:cubicBezTo>
                    <a:pt x="1022116" y="3711336"/>
                    <a:pt x="1003726" y="3727286"/>
                    <a:pt x="981777" y="3734602"/>
                  </a:cubicBezTo>
                  <a:lnTo>
                    <a:pt x="924025" y="3753853"/>
                  </a:lnTo>
                  <a:cubicBezTo>
                    <a:pt x="902076" y="3761169"/>
                    <a:pt x="866274" y="3792354"/>
                    <a:pt x="866274" y="3792354"/>
                  </a:cubicBezTo>
                  <a:cubicBezTo>
                    <a:pt x="859857" y="3801979"/>
                    <a:pt x="855203" y="3813050"/>
                    <a:pt x="847023" y="3821230"/>
                  </a:cubicBezTo>
                  <a:cubicBezTo>
                    <a:pt x="838843" y="3829410"/>
                    <a:pt x="823886" y="3830436"/>
                    <a:pt x="818147" y="3840480"/>
                  </a:cubicBezTo>
                  <a:cubicBezTo>
                    <a:pt x="810030" y="3854684"/>
                    <a:pt x="815166" y="3873656"/>
                    <a:pt x="808522" y="3888606"/>
                  </a:cubicBezTo>
                  <a:cubicBezTo>
                    <a:pt x="802007" y="3903265"/>
                    <a:pt x="788970" y="3914053"/>
                    <a:pt x="779646" y="3927107"/>
                  </a:cubicBezTo>
                  <a:cubicBezTo>
                    <a:pt x="750478" y="3967943"/>
                    <a:pt x="773523" y="3947232"/>
                    <a:pt x="731520" y="3975234"/>
                  </a:cubicBezTo>
                  <a:cubicBezTo>
                    <a:pt x="728312" y="3984859"/>
                    <a:pt x="728233" y="3996187"/>
                    <a:pt x="721895" y="4004110"/>
                  </a:cubicBezTo>
                  <a:cubicBezTo>
                    <a:pt x="714668" y="4013143"/>
                    <a:pt x="699150" y="4013550"/>
                    <a:pt x="693019" y="4023360"/>
                  </a:cubicBezTo>
                  <a:cubicBezTo>
                    <a:pt x="682264" y="4040568"/>
                    <a:pt x="680185" y="4061861"/>
                    <a:pt x="673768" y="4081112"/>
                  </a:cubicBezTo>
                  <a:lnTo>
                    <a:pt x="664143" y="4109987"/>
                  </a:lnTo>
                  <a:cubicBezTo>
                    <a:pt x="660935" y="4174156"/>
                    <a:pt x="657503" y="4238314"/>
                    <a:pt x="654518" y="4302493"/>
                  </a:cubicBezTo>
                  <a:cubicBezTo>
                    <a:pt x="651086" y="4376277"/>
                    <a:pt x="652494" y="4450403"/>
                    <a:pt x="644893" y="4523874"/>
                  </a:cubicBezTo>
                  <a:cubicBezTo>
                    <a:pt x="642805" y="4544058"/>
                    <a:pt x="625642" y="4581625"/>
                    <a:pt x="625642" y="4581625"/>
                  </a:cubicBezTo>
                  <a:cubicBezTo>
                    <a:pt x="622434" y="4607292"/>
                    <a:pt x="620784" y="4633203"/>
                    <a:pt x="616017" y="4658627"/>
                  </a:cubicBezTo>
                  <a:cubicBezTo>
                    <a:pt x="597299" y="4758456"/>
                    <a:pt x="603985" y="4705551"/>
                    <a:pt x="587141" y="4764505"/>
                  </a:cubicBezTo>
                  <a:cubicBezTo>
                    <a:pt x="583507" y="4777225"/>
                    <a:pt x="581317" y="4790335"/>
                    <a:pt x="577516" y="4803006"/>
                  </a:cubicBezTo>
                  <a:cubicBezTo>
                    <a:pt x="571685" y="4822442"/>
                    <a:pt x="564682" y="4841507"/>
                    <a:pt x="558265" y="4860758"/>
                  </a:cubicBezTo>
                  <a:lnTo>
                    <a:pt x="539015" y="4918510"/>
                  </a:lnTo>
                  <a:cubicBezTo>
                    <a:pt x="532844" y="4937024"/>
                    <a:pt x="534122" y="4957328"/>
                    <a:pt x="529389" y="4976261"/>
                  </a:cubicBezTo>
                  <a:cubicBezTo>
                    <a:pt x="491260" y="5128777"/>
                    <a:pt x="525697" y="4940664"/>
                    <a:pt x="500514" y="5091764"/>
                  </a:cubicBezTo>
                  <a:cubicBezTo>
                    <a:pt x="503722" y="5123848"/>
                    <a:pt x="505579" y="5156097"/>
                    <a:pt x="510139" y="5188017"/>
                  </a:cubicBezTo>
                  <a:cubicBezTo>
                    <a:pt x="513160" y="5209167"/>
                    <a:pt x="522533" y="5234825"/>
                    <a:pt x="529389" y="5255394"/>
                  </a:cubicBezTo>
                  <a:cubicBezTo>
                    <a:pt x="526181" y="5303520"/>
                    <a:pt x="525090" y="5351835"/>
                    <a:pt x="519764" y="5399773"/>
                  </a:cubicBezTo>
                  <a:cubicBezTo>
                    <a:pt x="517381" y="5421222"/>
                    <a:pt x="498017" y="5449328"/>
                    <a:pt x="490888" y="5467150"/>
                  </a:cubicBezTo>
                  <a:cubicBezTo>
                    <a:pt x="483352" y="5485990"/>
                    <a:pt x="478055" y="5505651"/>
                    <a:pt x="471638" y="5524901"/>
                  </a:cubicBezTo>
                  <a:cubicBezTo>
                    <a:pt x="468430" y="5534526"/>
                    <a:pt x="466550" y="5544702"/>
                    <a:pt x="462013" y="5553777"/>
                  </a:cubicBezTo>
                  <a:cubicBezTo>
                    <a:pt x="408713" y="5660377"/>
                    <a:pt x="433784" y="5620183"/>
                    <a:pt x="394636" y="5678905"/>
                  </a:cubicBezTo>
                  <a:cubicBezTo>
                    <a:pt x="366998" y="5789448"/>
                    <a:pt x="405645" y="5653214"/>
                    <a:pt x="365760" y="5746282"/>
                  </a:cubicBezTo>
                  <a:cubicBezTo>
                    <a:pt x="360549" y="5758441"/>
                    <a:pt x="359936" y="5772112"/>
                    <a:pt x="356135" y="5784783"/>
                  </a:cubicBezTo>
                  <a:cubicBezTo>
                    <a:pt x="350304" y="5804219"/>
                    <a:pt x="336884" y="5842535"/>
                    <a:pt x="336884" y="5842535"/>
                  </a:cubicBezTo>
                  <a:lnTo>
                    <a:pt x="327259" y="5804034"/>
                  </a:lnTo>
                </a:path>
              </a:pathLst>
            </a:custGeom>
            <a:noFill/>
            <a:ln w="152400" cap="rnd" cmpd="sng">
              <a:solidFill>
                <a:schemeClr val="accent5"/>
              </a:solidFill>
              <a:round/>
              <a:headEnd w="sm" len="med"/>
              <a:tailEnd type="stealth" w="lg" len="sm"/>
            </a:ln>
            <a:effectLst>
              <a:glow rad="63500">
                <a:schemeClr val="accent5">
                  <a:satMod val="175000"/>
                  <a:alpha val="40000"/>
                </a:schemeClr>
              </a:glow>
              <a:outerShdw blurRad="368300" dist="50800" dir="8100000" algn="tr" rotWithShape="0">
                <a:schemeClr val="accent5">
                  <a:lumMod val="60000"/>
                  <a:lumOff val="40000"/>
                  <a:alpha val="40000"/>
                </a:schemeClr>
              </a:outerShdw>
              <a:reflection blurRad="6350" stA="50000" endA="300" endPos="900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9" name="Content Placeholder 2"/>
            <p:cNvSpPr txBox="1">
              <a:spLocks/>
            </p:cNvSpPr>
            <p:nvPr/>
          </p:nvSpPr>
          <p:spPr>
            <a:xfrm>
              <a:off x="-401187" y="160950"/>
              <a:ext cx="2338074" cy="587141"/>
            </a:xfrm>
            <a:prstGeom prst="homePlate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>
              <a:normAutofit fontScale="25000" lnSpcReduction="20000"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6400" dirty="0" smtClean="0">
                  <a:solidFill>
                    <a:prstClr val="black"/>
                  </a:solidFill>
                  <a:latin typeface="Arial Black" panose="020B0A04020102020204" pitchFamily="34" charset="0"/>
                </a:rPr>
                <a:t>IPAL </a:t>
              </a:r>
              <a:r>
                <a:rPr lang="en-US" sz="6400" dirty="0" err="1" smtClean="0">
                  <a:solidFill>
                    <a:prstClr val="black"/>
                  </a:solidFill>
                  <a:latin typeface="Arial Black" panose="020B0A04020102020204" pitchFamily="34" charset="0"/>
                </a:rPr>
                <a:t>Jamak</a:t>
              </a:r>
              <a:r>
                <a:rPr lang="en-US" sz="6400" dirty="0" smtClean="0">
                  <a:solidFill>
                    <a:prstClr val="black"/>
                  </a:solidFill>
                  <a:latin typeface="Arial Black" panose="020B0A04020102020204" pitchFamily="34" charset="0"/>
                </a:rPr>
                <a:t> </a:t>
              </a: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4500" dirty="0" err="1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Komunal</a:t>
              </a:r>
              <a:r>
                <a:rPr lang="en-US" sz="45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500" dirty="0" err="1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kecil</a:t>
              </a:r>
              <a:r>
                <a:rPr lang="en-US" sz="45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450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(2-</a:t>
              </a:r>
              <a:r>
                <a:rPr lang="id-ID" sz="450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450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 rumah</a:t>
              </a:r>
              <a:r>
                <a:rPr lang="id-ID" sz="450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en-US" sz="1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" name="Group 1044"/>
            <p:cNvGrpSpPr/>
            <p:nvPr/>
          </p:nvGrpSpPr>
          <p:grpSpPr>
            <a:xfrm>
              <a:off x="1078811" y="1609272"/>
              <a:ext cx="6818876" cy="684587"/>
              <a:chOff x="1371880" y="1114086"/>
              <a:chExt cx="7691198" cy="699610"/>
            </a:xfrm>
          </p:grpSpPr>
          <p:cxnSp>
            <p:nvCxnSpPr>
              <p:cNvPr id="14" name="Straight Connector 13"/>
              <p:cNvCxnSpPr>
                <a:endCxn id="10" idx="2"/>
              </p:cNvCxnSpPr>
              <p:nvPr/>
            </p:nvCxnSpPr>
            <p:spPr>
              <a:xfrm>
                <a:off x="1371880" y="1513001"/>
                <a:ext cx="990600" cy="0"/>
              </a:xfrm>
              <a:prstGeom prst="line">
                <a:avLst/>
              </a:prstGeom>
              <a:ln w="57150">
                <a:solidFill>
                  <a:schemeClr val="accent6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Flowchart: Connector 9"/>
              <p:cNvSpPr/>
              <p:nvPr/>
            </p:nvSpPr>
            <p:spPr>
              <a:xfrm>
                <a:off x="2362480" y="1391569"/>
                <a:ext cx="267494" cy="242863"/>
              </a:xfrm>
              <a:prstGeom prst="flowChartConnector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8" name="Group 1038"/>
              <p:cNvGrpSpPr/>
              <p:nvPr/>
            </p:nvGrpSpPr>
            <p:grpSpPr>
              <a:xfrm>
                <a:off x="3372643" y="1338970"/>
                <a:ext cx="846638" cy="474726"/>
                <a:chOff x="3542506" y="1468854"/>
                <a:chExt cx="846638" cy="474726"/>
              </a:xfrm>
            </p:grpSpPr>
            <p:pic>
              <p:nvPicPr>
                <p:cNvPr id="40" name="Picture 39"/>
                <p:cNvPicPr>
                  <a:picLocks noChangeAspect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3542506" y="1468855"/>
                  <a:ext cx="423862" cy="47472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1" name="Picture 40"/>
                <p:cNvPicPr>
                  <a:picLocks noChangeAspect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3965282" y="1468854"/>
                  <a:ext cx="423862" cy="47472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cxnSp>
            <p:nvCxnSpPr>
              <p:cNvPr id="48" name="Straight Connector 47"/>
              <p:cNvCxnSpPr/>
              <p:nvPr/>
            </p:nvCxnSpPr>
            <p:spPr>
              <a:xfrm flipV="1">
                <a:off x="4316357" y="1391570"/>
                <a:ext cx="4746721" cy="65526"/>
              </a:xfrm>
              <a:prstGeom prst="line">
                <a:avLst/>
              </a:prstGeom>
              <a:ln w="57150">
                <a:solidFill>
                  <a:schemeClr val="accent6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>
                <a:stCxn id="10" idx="6"/>
              </p:cNvCxnSpPr>
              <p:nvPr/>
            </p:nvCxnSpPr>
            <p:spPr>
              <a:xfrm flipV="1">
                <a:off x="2629974" y="1513000"/>
                <a:ext cx="475853" cy="1"/>
              </a:xfrm>
              <a:prstGeom prst="line">
                <a:avLst/>
              </a:prstGeom>
              <a:ln w="57150">
                <a:solidFill>
                  <a:schemeClr val="accent6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>
                <a:endCxn id="10" idx="7"/>
              </p:cNvCxnSpPr>
              <p:nvPr/>
            </p:nvCxnSpPr>
            <p:spPr>
              <a:xfrm flipH="1">
                <a:off x="2590800" y="1150451"/>
                <a:ext cx="134717" cy="276684"/>
              </a:xfrm>
              <a:prstGeom prst="line">
                <a:avLst/>
              </a:prstGeom>
              <a:ln w="57150">
                <a:solidFill>
                  <a:schemeClr val="accent6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>
                <a:endCxn id="10" idx="1"/>
              </p:cNvCxnSpPr>
              <p:nvPr/>
            </p:nvCxnSpPr>
            <p:spPr>
              <a:xfrm>
                <a:off x="1877984" y="1114086"/>
                <a:ext cx="523669" cy="313049"/>
              </a:xfrm>
              <a:prstGeom prst="line">
                <a:avLst/>
              </a:prstGeom>
              <a:ln w="57150">
                <a:solidFill>
                  <a:schemeClr val="accent6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0" name="Content Placeholder 2"/>
            <p:cNvSpPr txBox="1">
              <a:spLocks/>
            </p:cNvSpPr>
            <p:nvPr/>
          </p:nvSpPr>
          <p:spPr>
            <a:xfrm>
              <a:off x="-425313" y="3345915"/>
              <a:ext cx="2338074" cy="587141"/>
            </a:xfrm>
            <a:prstGeom prst="homePlat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>
              <a:normAutofit lnSpcReduction="10000"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57150">
                <a:buFont typeface="Arial" panose="020B0604020202020204" pitchFamily="34" charset="0"/>
                <a:buNone/>
              </a:pPr>
              <a:r>
                <a:rPr lang="en-US" sz="1700" b="1" dirty="0" smtClean="0">
                  <a:solidFill>
                    <a:prstClr val="black"/>
                  </a:solidFill>
                  <a:latin typeface="Arial Black" pitchFamily="34" charset="0"/>
                </a:rPr>
                <a:t>MCK (Hybrid)</a:t>
              </a:r>
            </a:p>
            <a:p>
              <a:pPr marL="0" indent="57150">
                <a:buFont typeface="Arial" panose="020B0604020202020204" pitchFamily="34" charset="0"/>
                <a:buNone/>
              </a:pPr>
              <a:r>
                <a:rPr lang="en-US" sz="13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(20-100 </a:t>
              </a:r>
              <a:r>
                <a:rPr lang="en-US" sz="1300" dirty="0" err="1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rumah</a:t>
              </a:r>
              <a:r>
                <a:rPr lang="en-US" sz="13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en-US" sz="1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9" name="Group 1048"/>
            <p:cNvGrpSpPr/>
            <p:nvPr/>
          </p:nvGrpSpPr>
          <p:grpSpPr>
            <a:xfrm>
              <a:off x="979408" y="4083076"/>
              <a:ext cx="6700524" cy="1690439"/>
              <a:chOff x="1249237" y="3069791"/>
              <a:chExt cx="7299514" cy="1616255"/>
            </a:xfrm>
          </p:grpSpPr>
          <p:cxnSp>
            <p:nvCxnSpPr>
              <p:cNvPr id="63" name="Straight Connector 62"/>
              <p:cNvCxnSpPr>
                <a:endCxn id="64" idx="2"/>
              </p:cNvCxnSpPr>
              <p:nvPr/>
            </p:nvCxnSpPr>
            <p:spPr>
              <a:xfrm>
                <a:off x="1249237" y="4037543"/>
                <a:ext cx="990600" cy="0"/>
              </a:xfrm>
              <a:prstGeom prst="line">
                <a:avLst/>
              </a:prstGeom>
              <a:ln w="57150">
                <a:solidFill>
                  <a:schemeClr val="accent6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Flowchart: Connector 63"/>
              <p:cNvSpPr/>
              <p:nvPr/>
            </p:nvSpPr>
            <p:spPr>
              <a:xfrm>
                <a:off x="2239837" y="3916111"/>
                <a:ext cx="267494" cy="242863"/>
              </a:xfrm>
              <a:prstGeom prst="flowChartConnector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1" name="Group 65"/>
              <p:cNvGrpSpPr/>
              <p:nvPr/>
            </p:nvGrpSpPr>
            <p:grpSpPr>
              <a:xfrm>
                <a:off x="3888287" y="3876347"/>
                <a:ext cx="1600200" cy="809699"/>
                <a:chOff x="3124200" y="1359467"/>
                <a:chExt cx="1600200" cy="809699"/>
              </a:xfrm>
            </p:grpSpPr>
            <p:pic>
              <p:nvPicPr>
                <p:cNvPr id="72" name="Picture 3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duotone>
                    <a:schemeClr val="accent6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24200" y="1359467"/>
                  <a:ext cx="1600200" cy="8096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3" name="Picture 72"/>
                <p:cNvPicPr>
                  <a:picLocks noChangeAspect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3542506" y="1468855"/>
                  <a:ext cx="423862" cy="47472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4" name="Picture 73"/>
                <p:cNvPicPr>
                  <a:picLocks noChangeAspect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3965282" y="1468854"/>
                  <a:ext cx="423862" cy="47472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cxnSp>
            <p:nvCxnSpPr>
              <p:cNvPr id="67" name="Straight Connector 66"/>
              <p:cNvCxnSpPr/>
              <p:nvPr/>
            </p:nvCxnSpPr>
            <p:spPr>
              <a:xfrm flipV="1">
                <a:off x="5257800" y="3916111"/>
                <a:ext cx="3290951" cy="53764"/>
              </a:xfrm>
              <a:prstGeom prst="line">
                <a:avLst/>
              </a:prstGeom>
              <a:ln w="57150">
                <a:solidFill>
                  <a:schemeClr val="accent6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>
                <a:stCxn id="64" idx="6"/>
              </p:cNvCxnSpPr>
              <p:nvPr/>
            </p:nvCxnSpPr>
            <p:spPr>
              <a:xfrm>
                <a:off x="2507331" y="4037543"/>
                <a:ext cx="1658344" cy="0"/>
              </a:xfrm>
              <a:prstGeom prst="line">
                <a:avLst/>
              </a:prstGeom>
              <a:ln w="57150">
                <a:solidFill>
                  <a:schemeClr val="accent6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>
                <a:stCxn id="115" idx="2"/>
                <a:endCxn id="64" idx="7"/>
              </p:cNvCxnSpPr>
              <p:nvPr/>
            </p:nvCxnSpPr>
            <p:spPr>
              <a:xfrm flipH="1">
                <a:off x="2468157" y="3593791"/>
                <a:ext cx="155060" cy="357886"/>
              </a:xfrm>
              <a:prstGeom prst="line">
                <a:avLst/>
              </a:prstGeom>
              <a:ln w="57150">
                <a:solidFill>
                  <a:schemeClr val="accent6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046" name="Picture 4"/>
              <p:cNvPicPr>
                <a:picLocks noChangeAspect="1" noChangeArrowheads="1"/>
              </p:cNvPicPr>
              <p:nvPr/>
            </p:nvPicPr>
            <p:blipFill>
              <a:blip r:embed="rId6" cstate="print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68599" y="3069791"/>
                <a:ext cx="1108461" cy="9159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65" name="Straight Connector 64"/>
              <p:cNvCxnSpPr>
                <a:endCxn id="64" idx="1"/>
              </p:cNvCxnSpPr>
              <p:nvPr/>
            </p:nvCxnSpPr>
            <p:spPr>
              <a:xfrm>
                <a:off x="1744537" y="3593791"/>
                <a:ext cx="534473" cy="357886"/>
              </a:xfrm>
              <a:prstGeom prst="line">
                <a:avLst/>
              </a:prstGeom>
              <a:ln w="57150">
                <a:solidFill>
                  <a:schemeClr val="accent6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054"/>
            <p:cNvGrpSpPr/>
            <p:nvPr/>
          </p:nvGrpSpPr>
          <p:grpSpPr>
            <a:xfrm>
              <a:off x="6652504" y="2468356"/>
              <a:ext cx="1350202" cy="876542"/>
              <a:chOff x="6668099" y="2171459"/>
              <a:chExt cx="1350202" cy="876542"/>
            </a:xfrm>
          </p:grpSpPr>
          <p:pic>
            <p:nvPicPr>
              <p:cNvPr id="79" name="Picture 2" descr="http://www.conservativehome.com/wp-content/uploads/2013/11/House-icon-100x100.jpg"/>
              <p:cNvPicPr>
                <a:picLocks noChangeAspect="1" noChangeArrowheads="1"/>
              </p:cNvPicPr>
              <p:nvPr/>
            </p:nvPicPr>
            <p:blipFill>
              <a:blip r:embed="rId7" cstate="print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68099" y="2171459"/>
                <a:ext cx="570099" cy="5363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" name="Picture 79"/>
              <p:cNvPicPr>
                <a:picLocks noChangeAspect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7394114" y="2675961"/>
                <a:ext cx="382959" cy="3720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81" name="Straight Connector 80"/>
              <p:cNvCxnSpPr/>
              <p:nvPr/>
            </p:nvCxnSpPr>
            <p:spPr>
              <a:xfrm>
                <a:off x="7086600" y="2588589"/>
                <a:ext cx="348435" cy="143491"/>
              </a:xfrm>
              <a:prstGeom prst="line">
                <a:avLst/>
              </a:prstGeom>
              <a:ln w="38100">
                <a:solidFill>
                  <a:schemeClr val="accent6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/>
            </p:nvCxnSpPr>
            <p:spPr>
              <a:xfrm>
                <a:off x="7777072" y="2861981"/>
                <a:ext cx="241229" cy="71745"/>
              </a:xfrm>
              <a:prstGeom prst="line">
                <a:avLst/>
              </a:prstGeom>
              <a:ln w="38100">
                <a:solidFill>
                  <a:schemeClr val="accent6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oup 88"/>
            <p:cNvGrpSpPr/>
            <p:nvPr/>
          </p:nvGrpSpPr>
          <p:grpSpPr>
            <a:xfrm>
              <a:off x="6063163" y="424508"/>
              <a:ext cx="1350202" cy="876542"/>
              <a:chOff x="6668099" y="2171459"/>
              <a:chExt cx="1350202" cy="876542"/>
            </a:xfrm>
          </p:grpSpPr>
          <p:pic>
            <p:nvPicPr>
              <p:cNvPr id="90" name="Picture 2" descr="http://www.conservativehome.com/wp-content/uploads/2013/11/House-icon-100x100.jpg"/>
              <p:cNvPicPr>
                <a:picLocks noChangeAspect="1" noChangeArrowheads="1"/>
              </p:cNvPicPr>
              <p:nvPr/>
            </p:nvPicPr>
            <p:blipFill>
              <a:blip r:embed="rId7" cstate="print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68099" y="2171459"/>
                <a:ext cx="570099" cy="5363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" name="Picture 90"/>
              <p:cNvPicPr>
                <a:picLocks noChangeAspect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7394114" y="2675961"/>
                <a:ext cx="382959" cy="3720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92" name="Straight Connector 91"/>
              <p:cNvCxnSpPr/>
              <p:nvPr/>
            </p:nvCxnSpPr>
            <p:spPr>
              <a:xfrm>
                <a:off x="7086600" y="2588589"/>
                <a:ext cx="348435" cy="143491"/>
              </a:xfrm>
              <a:prstGeom prst="line">
                <a:avLst/>
              </a:prstGeom>
              <a:ln w="38100">
                <a:solidFill>
                  <a:schemeClr val="accent6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/>
              <p:cNvCxnSpPr/>
              <p:nvPr/>
            </p:nvCxnSpPr>
            <p:spPr>
              <a:xfrm>
                <a:off x="7777072" y="2861981"/>
                <a:ext cx="241229" cy="71745"/>
              </a:xfrm>
              <a:prstGeom prst="line">
                <a:avLst/>
              </a:prstGeom>
              <a:ln w="38100">
                <a:solidFill>
                  <a:schemeClr val="accent6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oup 93"/>
            <p:cNvGrpSpPr/>
            <p:nvPr/>
          </p:nvGrpSpPr>
          <p:grpSpPr>
            <a:xfrm>
              <a:off x="6547484" y="3286810"/>
              <a:ext cx="1350202" cy="876542"/>
              <a:chOff x="6668099" y="2171459"/>
              <a:chExt cx="1350202" cy="876542"/>
            </a:xfrm>
          </p:grpSpPr>
          <p:pic>
            <p:nvPicPr>
              <p:cNvPr id="95" name="Picture 2" descr="http://www.conservativehome.com/wp-content/uploads/2013/11/House-icon-100x100.jpg"/>
              <p:cNvPicPr>
                <a:picLocks noChangeAspect="1" noChangeArrowheads="1"/>
              </p:cNvPicPr>
              <p:nvPr/>
            </p:nvPicPr>
            <p:blipFill>
              <a:blip r:embed="rId7" cstate="print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68099" y="2171459"/>
                <a:ext cx="570099" cy="5363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" name="Picture 95"/>
              <p:cNvPicPr>
                <a:picLocks noChangeAspect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7394114" y="2675961"/>
                <a:ext cx="382959" cy="3720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97" name="Straight Connector 96"/>
              <p:cNvCxnSpPr/>
              <p:nvPr/>
            </p:nvCxnSpPr>
            <p:spPr>
              <a:xfrm>
                <a:off x="7086600" y="2588589"/>
                <a:ext cx="348435" cy="143491"/>
              </a:xfrm>
              <a:prstGeom prst="line">
                <a:avLst/>
              </a:prstGeom>
              <a:ln w="38100">
                <a:solidFill>
                  <a:schemeClr val="accent6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/>
              <p:cNvCxnSpPr/>
              <p:nvPr/>
            </p:nvCxnSpPr>
            <p:spPr>
              <a:xfrm>
                <a:off x="7777072" y="2861981"/>
                <a:ext cx="241229" cy="71745"/>
              </a:xfrm>
              <a:prstGeom prst="line">
                <a:avLst/>
              </a:prstGeom>
              <a:ln w="38100">
                <a:solidFill>
                  <a:schemeClr val="accent6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" name="Rectangle 31"/>
            <p:cNvSpPr/>
            <p:nvPr/>
          </p:nvSpPr>
          <p:spPr>
            <a:xfrm>
              <a:off x="5871204" y="1301050"/>
              <a:ext cx="95090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indent="57150"/>
              <a:r>
                <a:rPr lang="en-US" sz="1600" b="1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On-site</a:t>
              </a:r>
              <a:endParaRPr lang="en-US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6096000" y="3977332"/>
              <a:ext cx="95090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indent="57150"/>
              <a:r>
                <a:rPr lang="en-US" sz="1600" b="1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On-site</a:t>
              </a:r>
              <a:endParaRPr lang="en-US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5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9939" y="3137940"/>
              <a:ext cx="721897" cy="907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6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0" y="2293858"/>
              <a:ext cx="772766" cy="829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9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203" y="1544810"/>
              <a:ext cx="533400" cy="600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1" name="Picture 9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6356" y="1070307"/>
              <a:ext cx="533400" cy="600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" name="Picture 9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5711" y="1009197"/>
              <a:ext cx="533400" cy="600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5" name="Picture 9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3941" y="4031052"/>
              <a:ext cx="533400" cy="600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6" name="Picture 9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7192" y="4123079"/>
              <a:ext cx="533400" cy="600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7" name="Picture 9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008" y="4622176"/>
              <a:ext cx="533400" cy="600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7" name="Group 58"/>
            <p:cNvGrpSpPr/>
            <p:nvPr/>
          </p:nvGrpSpPr>
          <p:grpSpPr>
            <a:xfrm>
              <a:off x="5332620" y="5610680"/>
              <a:ext cx="521798" cy="466183"/>
              <a:chOff x="6947122" y="1348452"/>
              <a:chExt cx="521798" cy="466183"/>
            </a:xfrm>
          </p:grpSpPr>
          <p:sp>
            <p:nvSpPr>
              <p:cNvPr id="61" name="Flowchart: Connector 60"/>
              <p:cNvSpPr/>
              <p:nvPr/>
            </p:nvSpPr>
            <p:spPr>
              <a:xfrm>
                <a:off x="6976618" y="1348452"/>
                <a:ext cx="462722" cy="466183"/>
              </a:xfrm>
              <a:prstGeom prst="flowChartConnector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6947122" y="1435669"/>
                <a:ext cx="52179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IPLT</a:t>
                </a:r>
                <a:endParaRPr lang="en-US" sz="16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cxnSp>
          <p:nvCxnSpPr>
            <p:cNvPr id="68" name="Straight Arrow Connector 67"/>
            <p:cNvCxnSpPr>
              <a:endCxn id="61" idx="0"/>
            </p:cNvCxnSpPr>
            <p:nvPr/>
          </p:nvCxnSpPr>
          <p:spPr>
            <a:xfrm flipH="1">
              <a:off x="5593477" y="1301050"/>
              <a:ext cx="1387182" cy="4309630"/>
            </a:xfrm>
            <a:prstGeom prst="straightConnector1">
              <a:avLst/>
            </a:prstGeom>
            <a:ln>
              <a:solidFill>
                <a:srgbClr val="FF0000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>
              <a:stCxn id="80" idx="2"/>
            </p:cNvCxnSpPr>
            <p:nvPr/>
          </p:nvCxnSpPr>
          <p:spPr>
            <a:xfrm flipH="1">
              <a:off x="5720383" y="3344898"/>
              <a:ext cx="1849616" cy="2308755"/>
            </a:xfrm>
            <a:prstGeom prst="straightConnector1">
              <a:avLst/>
            </a:prstGeom>
            <a:ln>
              <a:solidFill>
                <a:srgbClr val="FF0000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>
              <a:stCxn id="96" idx="2"/>
            </p:cNvCxnSpPr>
            <p:nvPr/>
          </p:nvCxnSpPr>
          <p:spPr>
            <a:xfrm flipH="1">
              <a:off x="5824838" y="4163352"/>
              <a:ext cx="1640141" cy="1610163"/>
            </a:xfrm>
            <a:prstGeom prst="straightConnector1">
              <a:avLst/>
            </a:prstGeom>
            <a:ln>
              <a:solidFill>
                <a:srgbClr val="FF0000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>
              <a:stCxn id="41" idx="2"/>
            </p:cNvCxnSpPr>
            <p:nvPr/>
          </p:nvCxnSpPr>
          <p:spPr>
            <a:xfrm>
              <a:off x="3415371" y="2293858"/>
              <a:ext cx="2014568" cy="3359795"/>
            </a:xfrm>
            <a:prstGeom prst="straightConnector1">
              <a:avLst/>
            </a:prstGeom>
            <a:ln>
              <a:solidFill>
                <a:srgbClr val="FF0000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>
              <a:stCxn id="74" idx="3"/>
            </p:cNvCxnSpPr>
            <p:nvPr/>
          </p:nvCxnSpPr>
          <p:spPr>
            <a:xfrm>
              <a:off x="4563044" y="5289317"/>
              <a:ext cx="866895" cy="484198"/>
            </a:xfrm>
            <a:prstGeom prst="straightConnector1">
              <a:avLst/>
            </a:prstGeom>
            <a:ln>
              <a:solidFill>
                <a:srgbClr val="FF0000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" name="TextBox 81"/>
          <p:cNvSpPr txBox="1"/>
          <p:nvPr/>
        </p:nvSpPr>
        <p:spPr>
          <a:xfrm>
            <a:off x="3261647" y="29496"/>
            <a:ext cx="5846857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id-ID" sz="2000" b="1" smtClean="0">
                <a:solidFill>
                  <a:prstClr val="black"/>
                </a:solidFill>
              </a:rPr>
              <a:t>Model Sistem Air Limbah Off-Site Untuk Permukiman</a:t>
            </a:r>
            <a:endParaRPr lang="id-ID" sz="2000" b="1">
              <a:solidFill>
                <a:prstClr val="black"/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1575562" y="1988840"/>
            <a:ext cx="332142" cy="2616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d-ID" sz="1100" b="1" smtClean="0">
                <a:solidFill>
                  <a:prstClr val="black"/>
                </a:solidFill>
              </a:rPr>
              <a:t>SR</a:t>
            </a:r>
            <a:endParaRPr lang="id-ID" sz="1100" b="1">
              <a:solidFill>
                <a:prstClr val="black"/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323528" y="1511206"/>
            <a:ext cx="888385" cy="2616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d-ID" sz="1100" b="1" smtClean="0">
                <a:solidFill>
                  <a:prstClr val="black"/>
                </a:solidFill>
              </a:rPr>
              <a:t>Jamban Kel.</a:t>
            </a:r>
            <a:endParaRPr lang="id-ID" sz="1100" b="1">
              <a:solidFill>
                <a:prstClr val="black"/>
              </a:solidFill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2123728" y="2087270"/>
            <a:ext cx="708848" cy="2616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d-ID" sz="1100" b="1" smtClean="0">
                <a:solidFill>
                  <a:prstClr val="black"/>
                </a:solidFill>
              </a:rPr>
              <a:t>Manhole</a:t>
            </a:r>
            <a:endParaRPr lang="id-ID" sz="1100" b="1">
              <a:solidFill>
                <a:prstClr val="black"/>
              </a:solidFill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2529794" y="1788725"/>
            <a:ext cx="1083951" cy="43088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d-ID" sz="1100" b="1" smtClean="0">
                <a:solidFill>
                  <a:prstClr val="black"/>
                </a:solidFill>
              </a:rPr>
              <a:t>Pipa Sekunder/</a:t>
            </a:r>
          </a:p>
          <a:p>
            <a:r>
              <a:rPr lang="id-ID" sz="1100" b="1" smtClean="0">
                <a:solidFill>
                  <a:prstClr val="black"/>
                </a:solidFill>
              </a:rPr>
              <a:t>Primer</a:t>
            </a:r>
            <a:endParaRPr lang="id-ID" sz="1100" b="1">
              <a:solidFill>
                <a:prstClr val="black"/>
              </a:solidFill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3987296" y="1988840"/>
            <a:ext cx="995785" cy="2616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d-ID" sz="1100" b="1" smtClean="0">
                <a:solidFill>
                  <a:prstClr val="black"/>
                </a:solidFill>
              </a:rPr>
              <a:t>IPAL Komunal</a:t>
            </a:r>
            <a:endParaRPr lang="id-ID" sz="1100" b="1">
              <a:solidFill>
                <a:prstClr val="black"/>
              </a:solidFill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4067944" y="5589240"/>
            <a:ext cx="995785" cy="2616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d-ID" sz="1100" b="1" smtClean="0">
                <a:solidFill>
                  <a:prstClr val="black"/>
                </a:solidFill>
              </a:rPr>
              <a:t>IPAL Komunal</a:t>
            </a:r>
            <a:endParaRPr lang="id-ID" sz="1100" b="1">
              <a:solidFill>
                <a:prstClr val="black"/>
              </a:solidFill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3696439" y="3861048"/>
            <a:ext cx="875561" cy="2616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d-ID" sz="1100" b="1" smtClean="0">
                <a:solidFill>
                  <a:prstClr val="black"/>
                </a:solidFill>
              </a:rPr>
              <a:t>MCK Plus++</a:t>
            </a:r>
            <a:endParaRPr lang="id-ID" sz="1100" b="1">
              <a:solidFill>
                <a:prstClr val="black"/>
              </a:solidFill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1547664" y="5085184"/>
            <a:ext cx="332142" cy="2616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d-ID" sz="1100" b="1" smtClean="0">
                <a:solidFill>
                  <a:prstClr val="black"/>
                </a:solidFill>
              </a:rPr>
              <a:t>SR</a:t>
            </a:r>
            <a:endParaRPr lang="id-ID" sz="1100" b="1">
              <a:solidFill>
                <a:prstClr val="black"/>
              </a:solidFill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299239" y="4437112"/>
            <a:ext cx="888385" cy="2616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d-ID" sz="1100" b="1" smtClean="0">
                <a:solidFill>
                  <a:prstClr val="black"/>
                </a:solidFill>
              </a:rPr>
              <a:t>Jamban Kel.</a:t>
            </a:r>
            <a:endParaRPr lang="id-ID" sz="1100" b="1">
              <a:solidFill>
                <a:prstClr val="black"/>
              </a:solidFill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1979712" y="5183614"/>
            <a:ext cx="708848" cy="2616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d-ID" sz="1100" b="1" smtClean="0">
                <a:solidFill>
                  <a:prstClr val="black"/>
                </a:solidFill>
              </a:rPr>
              <a:t>Manhole</a:t>
            </a:r>
            <a:endParaRPr lang="id-ID" sz="1100" b="1">
              <a:solidFill>
                <a:prstClr val="black"/>
              </a:solidFill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2780184" y="4857486"/>
            <a:ext cx="1083951" cy="43088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d-ID" sz="1100" b="1" smtClean="0">
                <a:solidFill>
                  <a:prstClr val="black"/>
                </a:solidFill>
              </a:rPr>
              <a:t>Pipa Sekunder/</a:t>
            </a:r>
          </a:p>
          <a:p>
            <a:r>
              <a:rPr lang="id-ID" sz="1100" b="1" smtClean="0">
                <a:solidFill>
                  <a:prstClr val="black"/>
                </a:solidFill>
              </a:rPr>
              <a:t>Primer</a:t>
            </a:r>
            <a:endParaRPr lang="id-ID" sz="1100" b="1">
              <a:solidFill>
                <a:prstClr val="black"/>
              </a:solidFill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7295288" y="2271244"/>
            <a:ext cx="888385" cy="2616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d-ID" sz="1100" b="1" smtClean="0">
                <a:solidFill>
                  <a:prstClr val="black"/>
                </a:solidFill>
              </a:rPr>
              <a:t>Jamban Kel.</a:t>
            </a:r>
            <a:endParaRPr lang="id-ID" sz="1100" b="1">
              <a:solidFill>
                <a:prstClr val="black"/>
              </a:solidFill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7611084" y="2766180"/>
            <a:ext cx="803425" cy="2616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d-ID" sz="1100" b="1" smtClean="0">
                <a:solidFill>
                  <a:prstClr val="black"/>
                </a:solidFill>
              </a:rPr>
              <a:t>Septictank</a:t>
            </a:r>
            <a:endParaRPr lang="id-ID" sz="1100" b="1">
              <a:solidFill>
                <a:prstClr val="black"/>
              </a:solidFill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5796136" y="620688"/>
            <a:ext cx="888385" cy="2616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d-ID" sz="1100" b="1" smtClean="0">
                <a:solidFill>
                  <a:prstClr val="black"/>
                </a:solidFill>
              </a:rPr>
              <a:t>Jamban Kel.</a:t>
            </a:r>
            <a:endParaRPr lang="id-ID" sz="1100" b="1">
              <a:solidFill>
                <a:prstClr val="black"/>
              </a:solidFill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6504879" y="980728"/>
            <a:ext cx="803425" cy="2616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d-ID" sz="1100" b="1" smtClean="0">
                <a:solidFill>
                  <a:prstClr val="black"/>
                </a:solidFill>
              </a:rPr>
              <a:t>Septictank</a:t>
            </a:r>
            <a:endParaRPr lang="id-ID" sz="1100" b="1">
              <a:solidFill>
                <a:prstClr val="black"/>
              </a:solidFill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7956376" y="5229200"/>
            <a:ext cx="574196" cy="2616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d-ID" sz="1100" b="1" smtClean="0">
                <a:solidFill>
                  <a:prstClr val="black"/>
                </a:solidFill>
              </a:rPr>
              <a:t>Sungai</a:t>
            </a:r>
            <a:endParaRPr lang="id-ID" sz="1100" b="1">
              <a:solidFill>
                <a:prstClr val="black"/>
              </a:solidFill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8460432" y="6488668"/>
            <a:ext cx="683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8295977-0CD6-4BB0-B888-B37037E33CC0}" type="slidenum">
              <a:rPr lang="id-ID" b="1" smtClean="0">
                <a:solidFill>
                  <a:prstClr val="black"/>
                </a:solidFill>
              </a:rPr>
              <a:pPr algn="r"/>
              <a:t>55</a:t>
            </a:fld>
            <a:endParaRPr lang="id-ID" b="1">
              <a:solidFill>
                <a:prstClr val="black"/>
              </a:solidFill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5709070" y="6005198"/>
            <a:ext cx="705642" cy="2616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d-ID" sz="1100" b="1" smtClean="0">
                <a:solidFill>
                  <a:prstClr val="black"/>
                </a:solidFill>
              </a:rPr>
              <a:t>Kawasan</a:t>
            </a:r>
            <a:endParaRPr lang="id-ID" sz="1100" b="1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828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126013"/>
            <a:ext cx="3898776" cy="566936"/>
          </a:xfrm>
        </p:spPr>
        <p:txBody>
          <a:bodyPr>
            <a:normAutofit/>
          </a:bodyPr>
          <a:lstStyle/>
          <a:p>
            <a:r>
              <a:rPr lang="id-ID" sz="20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 MCK </a:t>
            </a:r>
            <a:r>
              <a:rPr lang="id-ID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Type Cipeujeuh</a:t>
            </a:r>
            <a:endParaRPr lang="id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5" y="126014"/>
            <a:ext cx="4499992" cy="337499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003" y="3645024"/>
            <a:ext cx="4673493" cy="31270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300192" y="5949280"/>
            <a:ext cx="2808312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20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Model MCK Type Sukarame</a:t>
            </a:r>
            <a:endParaRPr kumimoji="0" lang="id-ID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Content Placeholder 3" descr="CIMG0495.JPG"/>
          <p:cNvPicPr>
            <a:picLocks noChangeAspect="1"/>
          </p:cNvPicPr>
          <p:nvPr/>
        </p:nvPicPr>
        <p:blipFill>
          <a:blip r:embed="rId5" cstate="print"/>
          <a:srcRect l="20312" r="10938"/>
          <a:stretch>
            <a:fillRect/>
          </a:stretch>
        </p:blipFill>
        <p:spPr bwMode="auto">
          <a:xfrm>
            <a:off x="72008" y="4149080"/>
            <a:ext cx="2555776" cy="2347348"/>
          </a:xfrm>
          <a:prstGeom prst="ellipse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12500"/>
          </a:effectLst>
        </p:spPr>
      </p:pic>
      <p:pic>
        <p:nvPicPr>
          <p:cNvPr id="10" name="Picture 9" descr="CIMG0496.JPG"/>
          <p:cNvPicPr>
            <a:picLocks noChangeAspect="1"/>
          </p:cNvPicPr>
          <p:nvPr/>
        </p:nvPicPr>
        <p:blipFill>
          <a:blip r:embed="rId6" cstate="print"/>
          <a:srcRect l="25610" r="-6098" b="14634"/>
          <a:stretch>
            <a:fillRect/>
          </a:stretch>
        </p:blipFill>
        <p:spPr>
          <a:xfrm>
            <a:off x="2627784" y="3717032"/>
            <a:ext cx="1800200" cy="1414027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12500"/>
          </a:effectLst>
        </p:spPr>
      </p:pic>
      <p:pic>
        <p:nvPicPr>
          <p:cNvPr id="11" name="Picture 10" descr="CIMG0497.JPG"/>
          <p:cNvPicPr>
            <a:picLocks noChangeAspect="1"/>
          </p:cNvPicPr>
          <p:nvPr/>
        </p:nvPicPr>
        <p:blipFill>
          <a:blip r:embed="rId7" cstate="print"/>
          <a:srcRect l="-17045" r="-22727"/>
          <a:stretch>
            <a:fillRect/>
          </a:stretch>
        </p:blipFill>
        <p:spPr>
          <a:xfrm>
            <a:off x="2309433" y="5085184"/>
            <a:ext cx="2406583" cy="1584176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12500"/>
          </a:effectLst>
        </p:spPr>
      </p:pic>
      <p:sp>
        <p:nvSpPr>
          <p:cNvPr id="12" name="Title 1"/>
          <p:cNvSpPr txBox="1">
            <a:spLocks/>
          </p:cNvSpPr>
          <p:nvPr/>
        </p:nvSpPr>
        <p:spPr bwMode="auto">
          <a:xfrm>
            <a:off x="4644008" y="188640"/>
            <a:ext cx="4427984" cy="69269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32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MODEL MCK</a:t>
            </a:r>
            <a:r>
              <a:rPr kumimoji="0" lang="id-ID" sz="3200" b="1" i="0" u="none" strike="noStrike" kern="1200" cap="none" spc="0" normalizeH="0" baseline="3000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++</a:t>
            </a:r>
            <a:r>
              <a:rPr kumimoji="0" lang="id-ID" sz="32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LAINNYA</a:t>
            </a:r>
            <a:br>
              <a:rPr kumimoji="0" lang="id-ID" sz="32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id-ID" sz="20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(MCK + IPAL)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460432" y="6488668"/>
            <a:ext cx="683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8295977-0CD6-4BB0-B888-B37037E33CC0}" type="slidenum">
              <a:rPr lang="id-ID" b="1" smtClean="0"/>
              <a:pPr algn="r"/>
              <a:t>56</a:t>
            </a:fld>
            <a:endParaRPr lang="id-ID" b="1"/>
          </a:p>
        </p:txBody>
      </p:sp>
      <p:sp>
        <p:nvSpPr>
          <p:cNvPr id="14" name="TextBox 13"/>
          <p:cNvSpPr txBox="1"/>
          <p:nvPr/>
        </p:nvSpPr>
        <p:spPr>
          <a:xfrm>
            <a:off x="4644008" y="980728"/>
            <a:ext cx="4490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400" b="1" smtClean="0"/>
              <a:t>*Piloting bangunan MCK di Desa Cipeujeuh dan Sukarame</a:t>
            </a:r>
          </a:p>
          <a:p>
            <a:r>
              <a:rPr lang="id-ID" sz="1400" b="1" smtClean="0"/>
              <a:t>   Kabupaten Bandung (Program Citarum Bestari)</a:t>
            </a:r>
            <a:endParaRPr lang="id-ID" sz="1400" b="1"/>
          </a:p>
        </p:txBody>
      </p:sp>
    </p:spTree>
    <p:extLst>
      <p:ext uri="{BB962C8B-B14F-4D97-AF65-F5344CB8AC3E}">
        <p14:creationId xmlns:p14="http://schemas.microsoft.com/office/powerpoint/2010/main" val="4257767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7824" y="0"/>
            <a:ext cx="6156176" cy="692696"/>
          </a:xfrm>
        </p:spPr>
        <p:txBody>
          <a:bodyPr>
            <a:normAutofit fontScale="90000"/>
          </a:bodyPr>
          <a:lstStyle/>
          <a:p>
            <a:r>
              <a:rPr lang="id-ID" sz="3200" b="1" smtClean="0"/>
              <a:t>MODEL MCK</a:t>
            </a:r>
            <a:r>
              <a:rPr lang="id-ID" sz="3200" b="1" baseline="30000" smtClean="0"/>
              <a:t>++</a:t>
            </a:r>
            <a:r>
              <a:rPr lang="id-ID" sz="3200" b="1" smtClean="0"/>
              <a:t> TYPE </a:t>
            </a:r>
            <a:r>
              <a:rPr lang="en-US" sz="3200" b="1" smtClean="0"/>
              <a:t>MARUYUNG</a:t>
            </a:r>
            <a:r>
              <a:rPr lang="id-ID" sz="3200" b="1" smtClean="0"/>
              <a:t/>
            </a:r>
            <a:br>
              <a:rPr lang="id-ID" sz="3200" b="1" smtClean="0"/>
            </a:br>
            <a:r>
              <a:rPr lang="id-ID" sz="2000" b="1" smtClean="0"/>
              <a:t>(MCK + IPAL)</a:t>
            </a:r>
            <a:endParaRPr lang="en-US" sz="3200" b="1" dirty="0"/>
          </a:p>
        </p:txBody>
      </p:sp>
      <p:pic>
        <p:nvPicPr>
          <p:cNvPr id="4" name="Content Placeholder 3" descr="CIMG046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r="-17857" b="8163"/>
          <a:stretch>
            <a:fillRect/>
          </a:stretch>
        </p:blipFill>
        <p:spPr>
          <a:xfrm>
            <a:off x="304800" y="2276872"/>
            <a:ext cx="5029200" cy="4495800"/>
          </a:xfrm>
          <a:prstGeom prst="ellipse">
            <a:avLst/>
          </a:prstGeom>
          <a:ln w="285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 descr="CIMG0467.JPG"/>
          <p:cNvPicPr>
            <a:picLocks noChangeAspect="1"/>
          </p:cNvPicPr>
          <p:nvPr/>
        </p:nvPicPr>
        <p:blipFill>
          <a:blip r:embed="rId4" cstate="print"/>
          <a:srcRect l="22792" t="9437" b="10345"/>
          <a:stretch>
            <a:fillRect/>
          </a:stretch>
        </p:blipFill>
        <p:spPr>
          <a:xfrm>
            <a:off x="5652120" y="990600"/>
            <a:ext cx="3240360" cy="259080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CIMG0468.JPG"/>
          <p:cNvPicPr>
            <a:picLocks noChangeAspect="1"/>
          </p:cNvPicPr>
          <p:nvPr/>
        </p:nvPicPr>
        <p:blipFill>
          <a:blip r:embed="rId5" cstate="print"/>
          <a:srcRect l="34118" t="53333" r="15294" b="16667"/>
          <a:stretch>
            <a:fillRect/>
          </a:stretch>
        </p:blipFill>
        <p:spPr>
          <a:xfrm>
            <a:off x="5652120" y="3962400"/>
            <a:ext cx="3240360" cy="220644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Content Placeholder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1"/>
            <a:ext cx="2915815" cy="2186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4257946" y="6289575"/>
            <a:ext cx="49538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400" b="1" smtClean="0"/>
              <a:t>*Piloting bangunan MCK di Desa Maruyung Kabupaten Bandung</a:t>
            </a:r>
          </a:p>
          <a:p>
            <a:r>
              <a:rPr lang="id-ID" sz="1400" b="1" smtClean="0"/>
              <a:t>   (Program Citarum Bestari)</a:t>
            </a:r>
            <a:endParaRPr lang="id-ID" sz="1400" b="1"/>
          </a:p>
        </p:txBody>
      </p:sp>
      <p:sp>
        <p:nvSpPr>
          <p:cNvPr id="10" name="TextBox 9"/>
          <p:cNvSpPr txBox="1"/>
          <p:nvPr/>
        </p:nvSpPr>
        <p:spPr>
          <a:xfrm>
            <a:off x="8460432" y="6488668"/>
            <a:ext cx="683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8295977-0CD6-4BB0-B888-B37037E33CC0}" type="slidenum">
              <a:rPr lang="id-ID" b="1" smtClean="0"/>
              <a:pPr algn="r"/>
              <a:t>57</a:t>
            </a:fld>
            <a:endParaRPr lang="id-ID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3496"/>
            <a:ext cx="9144000" cy="857232"/>
          </a:xfrm>
        </p:spPr>
        <p:txBody>
          <a:bodyPr>
            <a:normAutofit/>
          </a:bodyPr>
          <a:lstStyle/>
          <a:p>
            <a:r>
              <a:rPr lang="id-ID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 Sanitasi Sekolah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80728"/>
            <a:ext cx="5436096" cy="3024336"/>
          </a:xfrm>
          <a:ln>
            <a:noFill/>
          </a:ln>
        </p:spPr>
        <p:txBody>
          <a:bodyPr>
            <a:noAutofit/>
          </a:bodyPr>
          <a:lstStyle/>
          <a:p>
            <a:pPr lvl="0">
              <a:spcAft>
                <a:spcPts val="600"/>
              </a:spcAft>
            </a:pPr>
            <a:r>
              <a:rPr lang="id-ID" sz="1600" dirty="0" smtClean="0"/>
              <a:t>Mengusung budaya Jawa Barat yang diintepretasikan dari bentuk atapnya </a:t>
            </a:r>
            <a:endParaRPr lang="en-US" sz="1600" dirty="0" smtClean="0"/>
          </a:p>
          <a:p>
            <a:pPr lvl="0">
              <a:spcAft>
                <a:spcPts val="600"/>
              </a:spcAft>
            </a:pPr>
            <a:r>
              <a:rPr lang="id-ID" sz="1600" dirty="0" smtClean="0"/>
              <a:t>Tempat cuci tangan yang terlihat dari luar</a:t>
            </a:r>
            <a:endParaRPr lang="en-US" sz="1600" dirty="0" smtClean="0"/>
          </a:p>
          <a:p>
            <a:pPr lvl="0">
              <a:spcAft>
                <a:spcPts val="600"/>
              </a:spcAft>
            </a:pPr>
            <a:r>
              <a:rPr lang="id-ID" sz="1600" dirty="0" smtClean="0"/>
              <a:t>Adanya dak beton yang berfungsi untuk penyimpanan tangki air agar pengaliran air terjadi secara gravitasi</a:t>
            </a:r>
            <a:endParaRPr lang="en-US" sz="1600" dirty="0" smtClean="0"/>
          </a:p>
          <a:p>
            <a:pPr lvl="0">
              <a:spcAft>
                <a:spcPts val="600"/>
              </a:spcAft>
            </a:pPr>
            <a:r>
              <a:rPr lang="id-ID" sz="1600" dirty="0" smtClean="0"/>
              <a:t>Ventilasi yang banyak untuk memastikan terjadinya aliran udara yang baik di dalam ruang toilet sehingga ruang WC tidak menjadi lembab.</a:t>
            </a:r>
            <a:endParaRPr lang="en-US" sz="1600" dirty="0" smtClean="0"/>
          </a:p>
          <a:p>
            <a:pPr lvl="0">
              <a:spcAft>
                <a:spcPts val="600"/>
              </a:spcAft>
            </a:pPr>
            <a:r>
              <a:rPr lang="en-US" sz="1600" dirty="0" err="1" smtClean="0"/>
              <a:t>Adanya</a:t>
            </a:r>
            <a:r>
              <a:rPr lang="en-US" sz="1600" dirty="0" smtClean="0"/>
              <a:t> </a:t>
            </a:r>
            <a:r>
              <a:rPr lang="en-US" sz="1600" i="1" dirty="0" smtClean="0"/>
              <a:t>sky light glass block</a:t>
            </a:r>
            <a:r>
              <a:rPr lang="en-US" sz="1600" dirty="0" smtClean="0"/>
              <a:t> </a:t>
            </a:r>
            <a:r>
              <a:rPr lang="en-US" sz="1600" dirty="0" err="1" smtClean="0"/>
              <a:t>untuk</a:t>
            </a:r>
            <a:r>
              <a:rPr lang="en-US" sz="1600" dirty="0" smtClean="0"/>
              <a:t> </a:t>
            </a:r>
            <a:r>
              <a:rPr lang="en-US" sz="1600" dirty="0" err="1" smtClean="0"/>
              <a:t>memberikan</a:t>
            </a:r>
            <a:r>
              <a:rPr lang="en-US" sz="1600" dirty="0" smtClean="0"/>
              <a:t> </a:t>
            </a:r>
            <a:r>
              <a:rPr lang="en-US" sz="1600" dirty="0" err="1" smtClean="0"/>
              <a:t>ruang</a:t>
            </a:r>
            <a:r>
              <a:rPr lang="en-US" sz="1600" dirty="0" smtClean="0"/>
              <a:t> agar </a:t>
            </a:r>
            <a:r>
              <a:rPr lang="en-US" sz="1600" dirty="0" err="1" smtClean="0"/>
              <a:t>cahaya</a:t>
            </a:r>
            <a:r>
              <a:rPr lang="en-US" sz="1600" dirty="0" smtClean="0"/>
              <a:t> </a:t>
            </a:r>
            <a:r>
              <a:rPr lang="en-US" sz="1600" dirty="0" err="1" smtClean="0"/>
              <a:t>matahari</a:t>
            </a:r>
            <a:r>
              <a:rPr lang="en-US" sz="1600" dirty="0" smtClean="0"/>
              <a:t> </a:t>
            </a:r>
            <a:r>
              <a:rPr lang="en-US" sz="1600" dirty="0" err="1" smtClean="0"/>
              <a:t>dapat</a:t>
            </a:r>
            <a:r>
              <a:rPr lang="en-US" sz="1600" dirty="0" smtClean="0"/>
              <a:t> </a:t>
            </a:r>
            <a:r>
              <a:rPr lang="en-US" sz="1600" dirty="0" err="1" smtClean="0"/>
              <a:t>masuk</a:t>
            </a:r>
            <a:r>
              <a:rPr lang="en-US" sz="1600" dirty="0" smtClean="0"/>
              <a:t> </a:t>
            </a:r>
            <a:r>
              <a:rPr lang="en-US" sz="1600" dirty="0" err="1" smtClean="0"/>
              <a:t>ke</a:t>
            </a:r>
            <a:r>
              <a:rPr lang="en-US" sz="1600" dirty="0" smtClean="0"/>
              <a:t> </a:t>
            </a:r>
            <a:r>
              <a:rPr lang="en-US" sz="1600" err="1" smtClean="0"/>
              <a:t>ruang</a:t>
            </a:r>
            <a:r>
              <a:rPr lang="en-US" sz="1600" smtClean="0"/>
              <a:t> WC/Toliet</a:t>
            </a:r>
            <a:endParaRPr lang="en-US" sz="1600" dirty="0"/>
          </a:p>
        </p:txBody>
      </p:sp>
      <p:pic>
        <p:nvPicPr>
          <p:cNvPr id="4" name="Picture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005064"/>
            <a:ext cx="4138968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4077072"/>
            <a:ext cx="4248472" cy="2332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5940152" y="6357288"/>
            <a:ext cx="18583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d-ID" b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Tampak Samping </a:t>
            </a:r>
            <a:endParaRPr lang="id-ID" b="1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19672" y="6396335"/>
            <a:ext cx="16580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d-ID" b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Tampak Depan </a:t>
            </a:r>
            <a:endParaRPr lang="id-ID" b="1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124744"/>
            <a:ext cx="2736304" cy="1393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956376" y="938216"/>
            <a:ext cx="1163332" cy="276999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id-ID" sz="1200" smtClean="0">
                <a:solidFill>
                  <a:prstClr val="black"/>
                </a:solidFill>
                <a:latin typeface="Arial Black" pitchFamily="34" charset="0"/>
              </a:rPr>
              <a:t>Pola 3-2-2-2</a:t>
            </a:r>
            <a:endParaRPr lang="en-US" sz="1200" dirty="0">
              <a:solidFill>
                <a:prstClr val="black"/>
              </a:solidFill>
              <a:latin typeface="Arial Black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597702"/>
            <a:ext cx="2160240" cy="1454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742420" y="3717032"/>
            <a:ext cx="1163332" cy="276999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id-ID" sz="1200" smtClean="0">
                <a:solidFill>
                  <a:prstClr val="black"/>
                </a:solidFill>
                <a:latin typeface="Arial Black" pitchFamily="34" charset="0"/>
              </a:rPr>
              <a:t>Pola 4-3-2-4</a:t>
            </a:r>
            <a:endParaRPr lang="en-US" sz="1200" dirty="0">
              <a:solidFill>
                <a:prstClr val="black"/>
              </a:solidFill>
              <a:latin typeface="Arial Black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460432" y="6488668"/>
            <a:ext cx="683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8295977-0CD6-4BB0-B888-B37037E33CC0}" type="slidenum">
              <a:rPr lang="id-ID" b="1" smtClean="0">
                <a:solidFill>
                  <a:prstClr val="black"/>
                </a:solidFill>
              </a:rPr>
              <a:pPr algn="r"/>
              <a:t>58</a:t>
            </a:fld>
            <a:endParaRPr lang="id-ID" b="1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904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50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10" grpId="0" animBg="1"/>
      <p:bldP spid="12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id-ID" sz="2000" b="1" i="1" smtClean="0">
                <a:solidFill>
                  <a:prstClr val="black"/>
                </a:solidFill>
              </a:rPr>
              <a:t>Pembangunan Sanitasi (Sampah Permukiman) </a:t>
            </a:r>
            <a:r>
              <a:rPr lang="id-ID" smtClean="0"/>
              <a:t/>
            </a:r>
            <a:br>
              <a:rPr lang="id-ID" smtClean="0"/>
            </a:br>
            <a:r>
              <a:rPr lang="id-ID" sz="36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 Layout TPST Permukiman</a:t>
            </a:r>
            <a:br>
              <a:rPr lang="id-ID" sz="36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d-ID" sz="22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(Tempat Penampungan Sampah Sementara Terpadu)</a:t>
            </a:r>
            <a:r>
              <a:rPr lang="id-ID" sz="2200" smtClean="0"/>
              <a:t> </a:t>
            </a:r>
            <a:endParaRPr lang="id-ID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84784"/>
            <a:ext cx="6840759" cy="513056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51292" y="5877272"/>
            <a:ext cx="345638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d-ID" b="1" smtClean="0">
                <a:solidFill>
                  <a:prstClr val="black"/>
                </a:solidFill>
              </a:rPr>
              <a:t>Piloting di Desa Tanjungwangi , </a:t>
            </a:r>
          </a:p>
          <a:p>
            <a:r>
              <a:rPr lang="id-ID" b="1" smtClean="0">
                <a:solidFill>
                  <a:prstClr val="black"/>
                </a:solidFill>
              </a:rPr>
              <a:t>Kab. Bandung</a:t>
            </a:r>
            <a:endParaRPr lang="id-ID" b="1">
              <a:solidFill>
                <a:prstClr val="black"/>
              </a:solidFill>
            </a:endParaRPr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16632"/>
            <a:ext cx="3313481" cy="24851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Freeform 6"/>
          <p:cNvSpPr/>
          <p:nvPr/>
        </p:nvSpPr>
        <p:spPr>
          <a:xfrm>
            <a:off x="5294671" y="2713703"/>
            <a:ext cx="1489587" cy="1091381"/>
          </a:xfrm>
          <a:custGeom>
            <a:avLst/>
            <a:gdLst>
              <a:gd name="connsiteX0" fmla="*/ 0 w 1489587"/>
              <a:gd name="connsiteY0" fmla="*/ 1091381 h 1091381"/>
              <a:gd name="connsiteX1" fmla="*/ 884903 w 1489587"/>
              <a:gd name="connsiteY1" fmla="*/ 206478 h 1091381"/>
              <a:gd name="connsiteX2" fmla="*/ 707923 w 1489587"/>
              <a:gd name="connsiteY2" fmla="*/ 88491 h 1091381"/>
              <a:gd name="connsiteX3" fmla="*/ 1401097 w 1489587"/>
              <a:gd name="connsiteY3" fmla="*/ 0 h 1091381"/>
              <a:gd name="connsiteX4" fmla="*/ 1489587 w 1489587"/>
              <a:gd name="connsiteY4" fmla="*/ 516194 h 1091381"/>
              <a:gd name="connsiteX5" fmla="*/ 1283110 w 1489587"/>
              <a:gd name="connsiteY5" fmla="*/ 427703 h 1091381"/>
              <a:gd name="connsiteX6" fmla="*/ 0 w 1489587"/>
              <a:gd name="connsiteY6" fmla="*/ 1091381 h 1091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89587" h="1091381">
                <a:moveTo>
                  <a:pt x="0" y="1091381"/>
                </a:moveTo>
                <a:lnTo>
                  <a:pt x="884903" y="206478"/>
                </a:lnTo>
                <a:lnTo>
                  <a:pt x="707923" y="88491"/>
                </a:lnTo>
                <a:lnTo>
                  <a:pt x="1401097" y="0"/>
                </a:lnTo>
                <a:lnTo>
                  <a:pt x="1489587" y="516194"/>
                </a:lnTo>
                <a:lnTo>
                  <a:pt x="1283110" y="427703"/>
                </a:lnTo>
                <a:lnTo>
                  <a:pt x="0" y="1091381"/>
                </a:ln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460432" y="6488668"/>
            <a:ext cx="683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8295977-0CD6-4BB0-B888-B37037E33CC0}" type="slidenum">
              <a:rPr lang="id-ID" b="1" smtClean="0">
                <a:solidFill>
                  <a:prstClr val="black"/>
                </a:solidFill>
              </a:rPr>
              <a:pPr algn="r"/>
              <a:t>59</a:t>
            </a:fld>
            <a:endParaRPr lang="id-ID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107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/>
        </p:nvGrpSpPr>
        <p:grpSpPr>
          <a:xfrm>
            <a:off x="65781" y="631148"/>
            <a:ext cx="9006813" cy="6084000"/>
            <a:chOff x="98515" y="142852"/>
            <a:chExt cx="9006813" cy="6084000"/>
          </a:xfrm>
        </p:grpSpPr>
        <p:sp>
          <p:nvSpPr>
            <p:cNvPr id="5" name="Oval 4"/>
            <p:cNvSpPr>
              <a:spLocks noChangeAspect="1"/>
            </p:cNvSpPr>
            <p:nvPr/>
          </p:nvSpPr>
          <p:spPr>
            <a:xfrm>
              <a:off x="101011" y="142852"/>
              <a:ext cx="9004317" cy="6084000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7" name="Oval 6"/>
            <p:cNvSpPr>
              <a:spLocks noChangeAspect="1"/>
            </p:cNvSpPr>
            <p:nvPr/>
          </p:nvSpPr>
          <p:spPr>
            <a:xfrm>
              <a:off x="98515" y="1166811"/>
              <a:ext cx="6280212" cy="4243389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98526" y="2157412"/>
              <a:ext cx="3101340" cy="20955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78160" y="2869266"/>
              <a:ext cx="261206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d-ID" b="1" smtClean="0">
                  <a:solidFill>
                    <a:schemeClr val="bg1"/>
                  </a:solidFill>
                </a:rPr>
                <a:t>Akses thd Air Minum</a:t>
              </a:r>
            </a:p>
            <a:p>
              <a:pPr algn="ctr"/>
              <a:r>
                <a:rPr lang="id-ID" b="1" smtClean="0">
                  <a:solidFill>
                    <a:schemeClr val="bg1"/>
                  </a:solidFill>
                </a:rPr>
                <a:t>dan Sanitasi Permukiman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0" y="0"/>
            <a:ext cx="59163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latin typeface="Arial Narrow" pitchFamily="34" charset="0"/>
              </a:rPr>
              <a:t>M</a:t>
            </a:r>
            <a:r>
              <a:rPr lang="id-ID" sz="2400" b="1" smtClean="0">
                <a:latin typeface="Arial Narrow" pitchFamily="34" charset="0"/>
              </a:rPr>
              <a:t>ultipihak Pengelola AMPL dan Sanitasi  Jabar </a:t>
            </a:r>
            <a:endParaRPr lang="id-ID" sz="2400" b="1">
              <a:latin typeface="Arial Narrow" pitchFamily="34" charset="0"/>
            </a:endParaRPr>
          </a:p>
        </p:txBody>
      </p:sp>
      <p:pic>
        <p:nvPicPr>
          <p:cNvPr id="28" name="Picture 27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15140" y="0"/>
            <a:ext cx="2428860" cy="1785926"/>
          </a:xfrm>
          <a:prstGeom prst="rect">
            <a:avLst/>
          </a:prstGeom>
          <a:noFill/>
        </p:spPr>
      </p:pic>
      <p:sp>
        <p:nvSpPr>
          <p:cNvPr id="29" name="Rectangle 28"/>
          <p:cNvSpPr/>
          <p:nvPr/>
        </p:nvSpPr>
        <p:spPr>
          <a:xfrm>
            <a:off x="0" y="428604"/>
            <a:ext cx="6143636" cy="369332"/>
          </a:xfrm>
          <a:prstGeom prst="rect">
            <a:avLst/>
          </a:prstGeom>
          <a:solidFill>
            <a:srgbClr val="FFC000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342900" indent="-342900">
              <a:spcBef>
                <a:spcPts val="400"/>
              </a:spcBef>
              <a:defRPr/>
            </a:pPr>
            <a:r>
              <a:rPr lang="id-ID" b="1" smtClean="0">
                <a:latin typeface="Arial" pitchFamily="34" charset="0"/>
                <a:ea typeface="Tahoma" pitchFamily="34" charset="0"/>
                <a:cs typeface="Arial" pitchFamily="34" charset="0"/>
              </a:rPr>
              <a:t>Keg.16 - Sanitasi Lingkungan</a:t>
            </a:r>
            <a:r>
              <a:rPr lang="en-US" b="1" smtClean="0">
                <a:latin typeface="Arial" pitchFamily="34" charset="0"/>
                <a:ea typeface="Tahoma" pitchFamily="34" charset="0"/>
                <a:cs typeface="Arial" pitchFamily="34" charset="0"/>
              </a:rPr>
              <a:t> Kab</a:t>
            </a:r>
            <a:r>
              <a:rPr lang="id-ID" b="1" smtClean="0">
                <a:latin typeface="Arial" pitchFamily="34" charset="0"/>
                <a:ea typeface="Tahoma" pitchFamily="34" charset="0"/>
                <a:cs typeface="Arial" pitchFamily="34" charset="0"/>
              </a:rPr>
              <a:t>upaten</a:t>
            </a:r>
            <a:r>
              <a:rPr lang="en-US" b="1" smtClean="0">
                <a:latin typeface="Arial" pitchFamily="34" charset="0"/>
                <a:ea typeface="Tahoma" pitchFamily="34" charset="0"/>
                <a:cs typeface="Arial" pitchFamily="34" charset="0"/>
              </a:rPr>
              <a:t>/Kota</a:t>
            </a:r>
            <a:endParaRPr lang="id-ID" b="1" dirty="0" smtClean="0">
              <a:latin typeface="Arial" pitchFamily="34" charset="0"/>
              <a:ea typeface="Tahoma" pitchFamily="34" charset="0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357554" y="3143248"/>
            <a:ext cx="11112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600" b="1" smtClean="0"/>
              <a:t>Diskimrum</a:t>
            </a:r>
            <a:endParaRPr lang="id-ID" sz="1600" b="1"/>
          </a:p>
        </p:txBody>
      </p:sp>
      <p:sp>
        <p:nvSpPr>
          <p:cNvPr id="32" name="TextBox 31"/>
          <p:cNvSpPr txBox="1"/>
          <p:nvPr/>
        </p:nvSpPr>
        <p:spPr>
          <a:xfrm>
            <a:off x="3428992" y="4000504"/>
            <a:ext cx="7512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600" b="1" smtClean="0"/>
              <a:t>Dinkes</a:t>
            </a:r>
            <a:endParaRPr lang="id-ID" sz="1600" b="1"/>
          </a:p>
        </p:txBody>
      </p:sp>
      <p:sp>
        <p:nvSpPr>
          <p:cNvPr id="33" name="TextBox 32"/>
          <p:cNvSpPr txBox="1"/>
          <p:nvPr/>
        </p:nvSpPr>
        <p:spPr>
          <a:xfrm>
            <a:off x="5072066" y="3786190"/>
            <a:ext cx="7040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600" b="1" smtClean="0"/>
              <a:t>Disdik</a:t>
            </a:r>
            <a:endParaRPr lang="id-ID" sz="1600" b="1"/>
          </a:p>
        </p:txBody>
      </p:sp>
      <p:sp>
        <p:nvSpPr>
          <p:cNvPr id="34" name="TextBox 33"/>
          <p:cNvSpPr txBox="1"/>
          <p:nvPr/>
        </p:nvSpPr>
        <p:spPr>
          <a:xfrm>
            <a:off x="2714612" y="4643446"/>
            <a:ext cx="8274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600" b="1" smtClean="0"/>
              <a:t>BPMPD</a:t>
            </a:r>
            <a:endParaRPr lang="id-ID" sz="1600" b="1"/>
          </a:p>
        </p:txBody>
      </p:sp>
      <p:sp>
        <p:nvSpPr>
          <p:cNvPr id="35" name="TextBox 34"/>
          <p:cNvSpPr txBox="1"/>
          <p:nvPr/>
        </p:nvSpPr>
        <p:spPr>
          <a:xfrm>
            <a:off x="3071802" y="2143116"/>
            <a:ext cx="10967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sz="1600" b="1" smtClean="0"/>
              <a:t>Satker</a:t>
            </a:r>
          </a:p>
          <a:p>
            <a:pPr algn="ctr"/>
            <a:r>
              <a:rPr lang="id-ID" sz="1600" b="1" smtClean="0"/>
              <a:t>Air Minum</a:t>
            </a:r>
            <a:endParaRPr lang="id-ID" sz="1600" b="1"/>
          </a:p>
        </p:txBody>
      </p:sp>
      <p:sp>
        <p:nvSpPr>
          <p:cNvPr id="36" name="TextBox 35"/>
          <p:cNvSpPr txBox="1"/>
          <p:nvPr/>
        </p:nvSpPr>
        <p:spPr>
          <a:xfrm>
            <a:off x="5000628" y="2714620"/>
            <a:ext cx="7205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sz="1600" b="1" smtClean="0"/>
              <a:t>Satker</a:t>
            </a:r>
          </a:p>
          <a:p>
            <a:pPr algn="ctr"/>
            <a:r>
              <a:rPr lang="id-ID" sz="1600" b="1" smtClean="0"/>
              <a:t>PPLP</a:t>
            </a:r>
            <a:endParaRPr lang="id-ID" sz="1600" b="1"/>
          </a:p>
        </p:txBody>
      </p:sp>
      <p:sp>
        <p:nvSpPr>
          <p:cNvPr id="37" name="TextBox 36"/>
          <p:cNvSpPr txBox="1"/>
          <p:nvPr/>
        </p:nvSpPr>
        <p:spPr>
          <a:xfrm>
            <a:off x="4500562" y="4357694"/>
            <a:ext cx="12775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600" b="1" smtClean="0"/>
              <a:t>Swasta (CSR)</a:t>
            </a:r>
            <a:endParaRPr lang="id-ID" sz="1600" b="1"/>
          </a:p>
        </p:txBody>
      </p:sp>
      <p:sp>
        <p:nvSpPr>
          <p:cNvPr id="38" name="TextBox 37"/>
          <p:cNvSpPr txBox="1"/>
          <p:nvPr/>
        </p:nvSpPr>
        <p:spPr>
          <a:xfrm>
            <a:off x="3707904" y="4941168"/>
            <a:ext cx="15776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600" b="1" smtClean="0"/>
              <a:t>Donor/Hibah LN</a:t>
            </a:r>
            <a:endParaRPr lang="id-ID" sz="1600" b="1"/>
          </a:p>
        </p:txBody>
      </p:sp>
      <p:sp>
        <p:nvSpPr>
          <p:cNvPr id="39" name="TextBox 38"/>
          <p:cNvSpPr txBox="1"/>
          <p:nvPr/>
        </p:nvSpPr>
        <p:spPr>
          <a:xfrm>
            <a:off x="5643570" y="1714488"/>
            <a:ext cx="9364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600" b="1" smtClean="0"/>
              <a:t>Bappeda</a:t>
            </a:r>
            <a:endParaRPr lang="id-ID" sz="1600" b="1"/>
          </a:p>
        </p:txBody>
      </p:sp>
      <p:sp>
        <p:nvSpPr>
          <p:cNvPr id="40" name="TextBox 39"/>
          <p:cNvSpPr txBox="1"/>
          <p:nvPr/>
        </p:nvSpPr>
        <p:spPr>
          <a:xfrm>
            <a:off x="6429388" y="2214554"/>
            <a:ext cx="11476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600" b="1" smtClean="0"/>
              <a:t>Diskominfo</a:t>
            </a:r>
            <a:endParaRPr lang="id-ID" sz="1600" b="1"/>
          </a:p>
        </p:txBody>
      </p:sp>
      <p:sp>
        <p:nvSpPr>
          <p:cNvPr id="41" name="TextBox 40"/>
          <p:cNvSpPr txBox="1"/>
          <p:nvPr/>
        </p:nvSpPr>
        <p:spPr>
          <a:xfrm>
            <a:off x="7017373" y="3000372"/>
            <a:ext cx="11265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600" b="1" smtClean="0"/>
              <a:t>Biro AdRek</a:t>
            </a:r>
            <a:endParaRPr lang="id-ID" sz="1600" b="1"/>
          </a:p>
        </p:txBody>
      </p:sp>
      <p:sp>
        <p:nvSpPr>
          <p:cNvPr id="42" name="TextBox 41"/>
          <p:cNvSpPr txBox="1"/>
          <p:nvPr/>
        </p:nvSpPr>
        <p:spPr>
          <a:xfrm>
            <a:off x="7262546" y="3876264"/>
            <a:ext cx="12385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600" b="1" smtClean="0"/>
              <a:t>Biro AdBang</a:t>
            </a:r>
            <a:endParaRPr lang="id-ID" sz="1600" b="1"/>
          </a:p>
        </p:txBody>
      </p:sp>
      <p:sp>
        <p:nvSpPr>
          <p:cNvPr id="43" name="TextBox 42"/>
          <p:cNvSpPr txBox="1"/>
          <p:nvPr/>
        </p:nvSpPr>
        <p:spPr>
          <a:xfrm>
            <a:off x="6640025" y="4643446"/>
            <a:ext cx="9323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600" b="1" smtClean="0"/>
              <a:t>Biro PBD</a:t>
            </a:r>
            <a:endParaRPr lang="id-ID" sz="1600" b="1"/>
          </a:p>
        </p:txBody>
      </p:sp>
      <p:sp>
        <p:nvSpPr>
          <p:cNvPr id="44" name="TextBox 43"/>
          <p:cNvSpPr txBox="1"/>
          <p:nvPr/>
        </p:nvSpPr>
        <p:spPr>
          <a:xfrm>
            <a:off x="5337213" y="5786454"/>
            <a:ext cx="9492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600" b="1" smtClean="0"/>
              <a:t>Dis PSDA</a:t>
            </a:r>
            <a:endParaRPr lang="id-ID" sz="1600" b="1"/>
          </a:p>
        </p:txBody>
      </p:sp>
      <p:sp>
        <p:nvSpPr>
          <p:cNvPr id="45" name="TextBox 44"/>
          <p:cNvSpPr txBox="1"/>
          <p:nvPr/>
        </p:nvSpPr>
        <p:spPr>
          <a:xfrm>
            <a:off x="5940152" y="5229200"/>
            <a:ext cx="11571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600" b="1" smtClean="0"/>
              <a:t>Biro Yansos</a:t>
            </a:r>
            <a:endParaRPr lang="id-ID" sz="1600" b="1"/>
          </a:p>
        </p:txBody>
      </p:sp>
      <p:sp>
        <p:nvSpPr>
          <p:cNvPr id="46" name="TextBox 45"/>
          <p:cNvSpPr txBox="1"/>
          <p:nvPr/>
        </p:nvSpPr>
        <p:spPr>
          <a:xfrm>
            <a:off x="2071670" y="5357826"/>
            <a:ext cx="1544462" cy="338554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id-ID" sz="1600" b="1" smtClean="0"/>
              <a:t>PELAKU UTAMA</a:t>
            </a:r>
            <a:endParaRPr lang="id-ID" sz="1600" b="1"/>
          </a:p>
        </p:txBody>
      </p:sp>
      <p:sp>
        <p:nvSpPr>
          <p:cNvPr id="47" name="TextBox 46"/>
          <p:cNvSpPr txBox="1"/>
          <p:nvPr/>
        </p:nvSpPr>
        <p:spPr>
          <a:xfrm>
            <a:off x="3286116" y="6215082"/>
            <a:ext cx="2013243" cy="338554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id-ID" sz="1600" b="1" smtClean="0"/>
              <a:t>PELAKU PENDUKUNG</a:t>
            </a:r>
            <a:endParaRPr lang="id-ID" sz="1600" b="1"/>
          </a:p>
        </p:txBody>
      </p:sp>
      <p:sp>
        <p:nvSpPr>
          <p:cNvPr id="27" name="TextBox 26"/>
          <p:cNvSpPr txBox="1"/>
          <p:nvPr/>
        </p:nvSpPr>
        <p:spPr>
          <a:xfrm>
            <a:off x="8460432" y="6488668"/>
            <a:ext cx="683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8295977-0CD6-4BB0-B888-B37037E33CC0}" type="slidenum">
              <a:rPr lang="id-ID" b="1" smtClean="0"/>
              <a:pPr algn="r"/>
              <a:t>6</a:t>
            </a:fld>
            <a:endParaRPr lang="id-ID" b="1"/>
          </a:p>
        </p:txBody>
      </p:sp>
    </p:spTree>
    <p:extLst>
      <p:ext uri="{BB962C8B-B14F-4D97-AF65-F5344CB8AC3E}">
        <p14:creationId xmlns:p14="http://schemas.microsoft.com/office/powerpoint/2010/main" val="37038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:\My Documents\My Pictures\Logo Pokja AMPL-SANITASI Jaba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" y="0"/>
            <a:ext cx="1981751" cy="1285860"/>
          </a:xfrm>
          <a:prstGeom prst="rect">
            <a:avLst/>
          </a:prstGeom>
          <a:noFill/>
        </p:spPr>
      </p:pic>
      <p:pic>
        <p:nvPicPr>
          <p:cNvPr id="3" name="Picture 2"/>
          <p:cNvPicPr/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5572132" y="285733"/>
            <a:ext cx="3571868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0000" endA="300" endPos="90000" dist="50800" dir="5400000" sy="-100000" algn="bl" rotWithShape="0"/>
          </a:effectLst>
        </p:spPr>
      </p:pic>
      <p:pic>
        <p:nvPicPr>
          <p:cNvPr id="4" name="Picture 2" descr="http://www.volarefm.com/wp-content/uploads/2012/01/keran.jp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2786050" y="285733"/>
            <a:ext cx="2786058" cy="2857520"/>
          </a:xfrm>
          <a:prstGeom prst="rect">
            <a:avLst/>
          </a:prstGeom>
          <a:noFill/>
          <a:effectLst>
            <a:reflection blurRad="6350" stA="50000" endA="300" endPos="90000" dist="508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0" y="5249962"/>
            <a:ext cx="9144000" cy="95410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</a:rPr>
              <a:t>Peran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</a:rPr>
              <a:t>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</a:rPr>
              <a:t>Provinsi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</a:rPr>
              <a:t> 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</a:rPr>
              <a:t>dalam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</a:rPr>
              <a:t>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</a:rPr>
              <a:t>Penjaminan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</a:rPr>
              <a:t>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</a:rPr>
              <a:t>Kualitas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</a:rPr>
              <a:t> </a:t>
            </a:r>
          </a:p>
          <a:p>
            <a:pPr algn="r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</a:rPr>
              <a:t>&amp;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</a:rPr>
              <a:t>Implementasi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</a:rPr>
              <a:t> Pembangunan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</a:rPr>
              <a:t>Sanitasi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</a:rPr>
              <a:t> </a:t>
            </a:r>
            <a:endParaRPr lang="id-ID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nard MT Condense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>
          <a:xfrm>
            <a:off x="457200" y="355600"/>
            <a:ext cx="8004175" cy="7874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3200" b="1" dirty="0" err="1" smtClean="0">
                <a:cs typeface="Arial" pitchFamily="34" charset="0"/>
              </a:rPr>
              <a:t>Peran</a:t>
            </a:r>
            <a:r>
              <a:rPr lang="en-US" altLang="en-US" sz="3200" b="1" dirty="0" smtClean="0">
                <a:cs typeface="Arial" pitchFamily="34" charset="0"/>
              </a:rPr>
              <a:t> </a:t>
            </a:r>
            <a:r>
              <a:rPr lang="en-US" altLang="en-US" sz="3200" b="1" dirty="0" err="1" smtClean="0">
                <a:cs typeface="Arial" pitchFamily="34" charset="0"/>
              </a:rPr>
              <a:t>Provinsi</a:t>
            </a:r>
            <a:r>
              <a:rPr lang="en-US" altLang="en-US" sz="3200" b="1" dirty="0" smtClean="0">
                <a:cs typeface="Arial" pitchFamily="34" charset="0"/>
              </a:rPr>
              <a:t> </a:t>
            </a:r>
            <a:r>
              <a:rPr lang="en-US" altLang="en-US" sz="3200" b="1" dirty="0" err="1" smtClean="0">
                <a:cs typeface="Arial" pitchFamily="34" charset="0"/>
              </a:rPr>
              <a:t>dalam</a:t>
            </a:r>
            <a:r>
              <a:rPr lang="en-US" altLang="en-US" sz="3200" b="1" dirty="0" smtClean="0">
                <a:cs typeface="Arial" pitchFamily="34" charset="0"/>
              </a:rPr>
              <a:t> </a:t>
            </a:r>
            <a:r>
              <a:rPr lang="en-US" altLang="en-US" sz="3200" b="1" dirty="0" err="1" smtClean="0">
                <a:cs typeface="Arial" pitchFamily="34" charset="0"/>
              </a:rPr>
              <a:t>Penjaminan</a:t>
            </a:r>
            <a:r>
              <a:rPr lang="en-US" altLang="en-US" sz="3200" b="1" dirty="0" smtClean="0">
                <a:cs typeface="Arial" pitchFamily="34" charset="0"/>
              </a:rPr>
              <a:t> </a:t>
            </a:r>
            <a:r>
              <a:rPr lang="en-US" altLang="en-US" sz="3200" b="1" dirty="0" err="1" smtClean="0">
                <a:cs typeface="Arial" pitchFamily="34" charset="0"/>
              </a:rPr>
              <a:t>Kualitas</a:t>
            </a:r>
            <a:r>
              <a:rPr lang="en-US" altLang="en-US" sz="3200" b="1" dirty="0" smtClean="0">
                <a:cs typeface="Arial" pitchFamily="34" charset="0"/>
              </a:rPr>
              <a:t> </a:t>
            </a:r>
            <a:r>
              <a:rPr lang="en-US" altLang="en-US" sz="3200" b="1" dirty="0" err="1" smtClean="0">
                <a:cs typeface="Arial" pitchFamily="34" charset="0"/>
              </a:rPr>
              <a:t>dan</a:t>
            </a:r>
            <a:r>
              <a:rPr lang="en-US" altLang="en-US" sz="3200" b="1" dirty="0" smtClean="0">
                <a:cs typeface="Arial" pitchFamily="34" charset="0"/>
              </a:rPr>
              <a:t> </a:t>
            </a:r>
            <a:r>
              <a:rPr lang="en-US" altLang="en-US" sz="3200" b="1" dirty="0" err="1" smtClean="0">
                <a:cs typeface="Arial" pitchFamily="34" charset="0"/>
              </a:rPr>
              <a:t>Implementasi</a:t>
            </a:r>
            <a:r>
              <a:rPr lang="en-US" altLang="en-US" sz="3200" b="1" dirty="0" smtClean="0">
                <a:cs typeface="Arial" pitchFamily="34" charset="0"/>
              </a:rPr>
              <a:t> Pembangunan </a:t>
            </a:r>
            <a:r>
              <a:rPr lang="en-US" altLang="en-US" sz="3200" b="1" dirty="0" err="1" smtClean="0">
                <a:cs typeface="Arial" pitchFamily="34" charset="0"/>
              </a:rPr>
              <a:t>Sanitasi</a:t>
            </a:r>
            <a:endParaRPr lang="en-US" altLang="en-US" sz="3200" b="1" dirty="0" smtClean="0">
              <a:cs typeface="Arial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8001000" cy="464820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77500" lnSpcReduction="20000"/>
          </a:bodyPr>
          <a:lstStyle/>
          <a:p>
            <a:endParaRPr lang="en-US" dirty="0" smtClean="0"/>
          </a:p>
          <a:p>
            <a:r>
              <a:rPr lang="en-US" dirty="0" err="1" smtClean="0"/>
              <a:t>Fasilitasi</a:t>
            </a:r>
            <a:r>
              <a:rPr lang="en-US" dirty="0" smtClean="0"/>
              <a:t> </a:t>
            </a:r>
            <a:r>
              <a:rPr lang="en-US" dirty="0" err="1" smtClean="0"/>
              <a:t>penyempurnaan</a:t>
            </a:r>
            <a:r>
              <a:rPr lang="en-US" dirty="0" smtClean="0"/>
              <a:t> </a:t>
            </a:r>
            <a:r>
              <a:rPr lang="en-US" dirty="0" err="1" smtClean="0"/>
              <a:t>substansi</a:t>
            </a:r>
            <a:r>
              <a:rPr lang="en-US" dirty="0" smtClean="0"/>
              <a:t> SSK/MPS </a:t>
            </a:r>
          </a:p>
          <a:p>
            <a:r>
              <a:rPr lang="en-US" dirty="0" err="1" smtClean="0"/>
              <a:t>Fasilitasi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pendampingan</a:t>
            </a:r>
            <a:r>
              <a:rPr lang="en-US" dirty="0" smtClean="0"/>
              <a:t> </a:t>
            </a:r>
            <a:r>
              <a:rPr lang="en-US" dirty="0" err="1" smtClean="0"/>
              <a:t>internalisasi</a:t>
            </a:r>
            <a:r>
              <a:rPr lang="en-US" dirty="0" smtClean="0"/>
              <a:t> SSK/MPS </a:t>
            </a:r>
            <a:r>
              <a:rPr lang="en-US" dirty="0" err="1" smtClean="0"/>
              <a:t>kedalam</a:t>
            </a:r>
            <a:r>
              <a:rPr lang="en-US" dirty="0" smtClean="0"/>
              <a:t> </a:t>
            </a:r>
            <a:r>
              <a:rPr lang="en-US" dirty="0" err="1" smtClean="0"/>
              <a:t>sistem</a:t>
            </a:r>
            <a:r>
              <a:rPr lang="en-US" dirty="0" smtClean="0"/>
              <a:t> </a:t>
            </a:r>
            <a:r>
              <a:rPr lang="en-US" dirty="0" err="1" smtClean="0"/>
              <a:t>perencanaan</a:t>
            </a:r>
            <a:r>
              <a:rPr lang="en-US" dirty="0" smtClean="0"/>
              <a:t> formal </a:t>
            </a:r>
            <a:r>
              <a:rPr lang="en-US" dirty="0" err="1" smtClean="0"/>
              <a:t>pemerintah</a:t>
            </a:r>
            <a:r>
              <a:rPr lang="en-US" dirty="0" smtClean="0"/>
              <a:t> </a:t>
            </a:r>
            <a:r>
              <a:rPr lang="en-US" dirty="0" err="1" smtClean="0"/>
              <a:t>daerah</a:t>
            </a:r>
            <a:endParaRPr lang="en-US" dirty="0" smtClean="0"/>
          </a:p>
          <a:p>
            <a:r>
              <a:rPr lang="en-US" dirty="0" err="1" smtClean="0"/>
              <a:t>Pendampingan</a:t>
            </a:r>
            <a:r>
              <a:rPr lang="en-US" dirty="0" smtClean="0"/>
              <a:t> </a:t>
            </a:r>
            <a:r>
              <a:rPr lang="en-US" dirty="0" err="1" smtClean="0"/>
              <a:t>konsolidasi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koordinasi</a:t>
            </a:r>
            <a:r>
              <a:rPr lang="en-US" dirty="0" smtClean="0"/>
              <a:t> </a:t>
            </a:r>
            <a:r>
              <a:rPr lang="en-US" dirty="0" err="1" smtClean="0"/>
              <a:t>rencana</a:t>
            </a:r>
            <a:r>
              <a:rPr lang="en-US" dirty="0" smtClean="0"/>
              <a:t> </a:t>
            </a:r>
            <a:r>
              <a:rPr lang="en-US" dirty="0" err="1" smtClean="0"/>
              <a:t>pendanaan</a:t>
            </a:r>
            <a:r>
              <a:rPr lang="en-US" dirty="0" smtClean="0"/>
              <a:t> </a:t>
            </a:r>
            <a:r>
              <a:rPr lang="en-US" dirty="0" err="1" smtClean="0"/>
              <a:t>pembangunan</a:t>
            </a:r>
            <a:r>
              <a:rPr lang="en-US" dirty="0" smtClean="0"/>
              <a:t> </a:t>
            </a:r>
            <a:r>
              <a:rPr lang="en-US" dirty="0" err="1" smtClean="0"/>
              <a:t>sanitasi</a:t>
            </a:r>
            <a:r>
              <a:rPr lang="en-US" dirty="0" smtClean="0"/>
              <a:t> </a:t>
            </a:r>
            <a:r>
              <a:rPr lang="en-US" dirty="0" err="1" smtClean="0"/>
              <a:t>melalui</a:t>
            </a:r>
            <a:r>
              <a:rPr lang="en-US" dirty="0" smtClean="0"/>
              <a:t> </a:t>
            </a:r>
            <a:r>
              <a:rPr lang="en-US" dirty="0" err="1" smtClean="0"/>
              <a:t>anggaran</a:t>
            </a:r>
            <a:r>
              <a:rPr lang="en-US" dirty="0" smtClean="0"/>
              <a:t> </a:t>
            </a:r>
            <a:r>
              <a:rPr lang="en-US" dirty="0" err="1" smtClean="0"/>
              <a:t>provinsi</a:t>
            </a:r>
            <a:r>
              <a:rPr lang="en-US" dirty="0" smtClean="0"/>
              <a:t>/</a:t>
            </a:r>
            <a:r>
              <a:rPr lang="en-US" dirty="0" err="1" smtClean="0"/>
              <a:t>kementerian</a:t>
            </a:r>
            <a:endParaRPr lang="en-US" dirty="0" smtClean="0"/>
          </a:p>
          <a:p>
            <a:r>
              <a:rPr lang="en-US" dirty="0" err="1" smtClean="0"/>
              <a:t>Fasilitasi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pendampingan</a:t>
            </a:r>
            <a:r>
              <a:rPr lang="en-US" dirty="0" smtClean="0"/>
              <a:t> </a:t>
            </a:r>
            <a:r>
              <a:rPr lang="en-US" dirty="0" err="1" smtClean="0"/>
              <a:t>pelatihan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penyusunan</a:t>
            </a:r>
            <a:r>
              <a:rPr lang="en-US" dirty="0" smtClean="0"/>
              <a:t> </a:t>
            </a:r>
            <a:r>
              <a:rPr lang="en-US" dirty="0" err="1" smtClean="0"/>
              <a:t>studi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arahan</a:t>
            </a:r>
            <a:r>
              <a:rPr lang="en-US" dirty="0" smtClean="0"/>
              <a:t> </a:t>
            </a:r>
            <a:r>
              <a:rPr lang="en-US" dirty="0" err="1" smtClean="0"/>
              <a:t>teknis</a:t>
            </a:r>
            <a:r>
              <a:rPr lang="en-US" dirty="0" smtClean="0"/>
              <a:t> </a:t>
            </a:r>
            <a:r>
              <a:rPr lang="en-US" dirty="0" err="1" smtClean="0"/>
              <a:t>dalam</a:t>
            </a:r>
            <a:r>
              <a:rPr lang="en-US" dirty="0" smtClean="0"/>
              <a:t> </a:t>
            </a:r>
            <a:r>
              <a:rPr lang="en-US" dirty="0" err="1" smtClean="0"/>
              <a:t>pelaksanaan</a:t>
            </a:r>
            <a:r>
              <a:rPr lang="en-US" dirty="0" smtClean="0"/>
              <a:t> </a:t>
            </a:r>
            <a:r>
              <a:rPr lang="en-US" dirty="0" err="1" smtClean="0"/>
              <a:t>implementasi</a:t>
            </a:r>
            <a:r>
              <a:rPr lang="en-US" dirty="0" smtClean="0"/>
              <a:t> </a:t>
            </a:r>
            <a:r>
              <a:rPr lang="en-US" dirty="0" err="1" smtClean="0"/>
              <a:t>pembangunan</a:t>
            </a:r>
            <a:r>
              <a:rPr lang="en-US" dirty="0" smtClean="0"/>
              <a:t> </a:t>
            </a:r>
            <a:r>
              <a:rPr lang="en-US" dirty="0" err="1" smtClean="0"/>
              <a:t>infrastruktur</a:t>
            </a:r>
            <a:r>
              <a:rPr lang="en-US" dirty="0" smtClean="0"/>
              <a:t> di </a:t>
            </a:r>
            <a:r>
              <a:rPr lang="en-US" dirty="0" err="1" smtClean="0"/>
              <a:t>lapangan</a:t>
            </a:r>
            <a:endParaRPr lang="en-US" dirty="0" smtClean="0"/>
          </a:p>
          <a:p>
            <a:r>
              <a:rPr lang="en-US" dirty="0" err="1" smtClean="0"/>
              <a:t>Fasilitasi</a:t>
            </a:r>
            <a:r>
              <a:rPr lang="en-US" dirty="0" smtClean="0"/>
              <a:t> </a:t>
            </a:r>
            <a:r>
              <a:rPr lang="en-US" dirty="0" err="1" smtClean="0"/>
              <a:t>penyusunan</a:t>
            </a:r>
            <a:r>
              <a:rPr lang="en-US" dirty="0" smtClean="0"/>
              <a:t> </a:t>
            </a:r>
            <a:r>
              <a:rPr lang="en-US" dirty="0" err="1" smtClean="0"/>
              <a:t>kebijakan</a:t>
            </a:r>
            <a:r>
              <a:rPr lang="en-US" dirty="0" smtClean="0"/>
              <a:t> </a:t>
            </a:r>
            <a:r>
              <a:rPr lang="en-US" dirty="0" err="1" smtClean="0"/>
              <a:t>terkait</a:t>
            </a:r>
            <a:r>
              <a:rPr lang="en-US" dirty="0" smtClean="0"/>
              <a:t> </a:t>
            </a:r>
            <a:r>
              <a:rPr lang="en-US" dirty="0" err="1" smtClean="0"/>
              <a:t>sanitasi</a:t>
            </a:r>
            <a:r>
              <a:rPr lang="en-US" dirty="0" smtClean="0"/>
              <a:t> </a:t>
            </a:r>
          </a:p>
          <a:p>
            <a:endParaRPr lang="en-US" dirty="0"/>
          </a:p>
        </p:txBody>
      </p:sp>
      <p:sp>
        <p:nvSpPr>
          <p:cNvPr id="3" name="Left Arrow 2"/>
          <p:cNvSpPr/>
          <p:nvPr/>
        </p:nvSpPr>
        <p:spPr>
          <a:xfrm>
            <a:off x="8153400" y="2087881"/>
            <a:ext cx="609600" cy="198119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Arrow 12"/>
          <p:cNvSpPr/>
          <p:nvPr/>
        </p:nvSpPr>
        <p:spPr>
          <a:xfrm>
            <a:off x="8153400" y="2514600"/>
            <a:ext cx="609600" cy="198119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Arrow 13"/>
          <p:cNvSpPr/>
          <p:nvPr/>
        </p:nvSpPr>
        <p:spPr>
          <a:xfrm>
            <a:off x="8153400" y="3276600"/>
            <a:ext cx="609600" cy="198119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 Arrow 14"/>
          <p:cNvSpPr/>
          <p:nvPr/>
        </p:nvSpPr>
        <p:spPr>
          <a:xfrm>
            <a:off x="8153400" y="4419600"/>
            <a:ext cx="609600" cy="198119"/>
          </a:xfrm>
          <a:prstGeom prst="lef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Left Arrow 15"/>
          <p:cNvSpPr/>
          <p:nvPr/>
        </p:nvSpPr>
        <p:spPr>
          <a:xfrm>
            <a:off x="8153400" y="5181600"/>
            <a:ext cx="609600" cy="198119"/>
          </a:xfrm>
          <a:prstGeom prst="lef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8460432" y="6488668"/>
            <a:ext cx="683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8295977-0CD6-4BB0-B888-B37037E33CC0}" type="slidenum">
              <a:rPr lang="id-ID" b="1" smtClean="0">
                <a:solidFill>
                  <a:prstClr val="black"/>
                </a:solidFill>
              </a:rPr>
              <a:pPr algn="r"/>
              <a:t>61</a:t>
            </a:fld>
            <a:endParaRPr lang="id-ID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658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>
          <a:xfrm>
            <a:off x="530225" y="355600"/>
            <a:ext cx="8004175" cy="787400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eaLnBrk="1" hangingPunct="1"/>
            <a:r>
              <a:rPr lang="en-US" altLang="en-US" sz="3200" b="1" dirty="0" err="1" smtClean="0">
                <a:cs typeface="Arial" pitchFamily="34" charset="0"/>
              </a:rPr>
              <a:t>Kegiatan</a:t>
            </a:r>
            <a:r>
              <a:rPr lang="en-US" altLang="en-US" sz="3200" b="1" dirty="0" smtClean="0">
                <a:cs typeface="Arial" pitchFamily="34" charset="0"/>
              </a:rPr>
              <a:t> yang </a:t>
            </a:r>
            <a:r>
              <a:rPr lang="en-US" altLang="en-US" sz="3200" b="1" dirty="0" err="1" smtClean="0">
                <a:cs typeface="Arial" pitchFamily="34" charset="0"/>
              </a:rPr>
              <a:t>sudah</a:t>
            </a:r>
            <a:r>
              <a:rPr lang="en-US" altLang="en-US" sz="3200" b="1" dirty="0" smtClean="0">
                <a:cs typeface="Arial" pitchFamily="34" charset="0"/>
              </a:rPr>
              <a:t> </a:t>
            </a:r>
            <a:r>
              <a:rPr lang="en-US" altLang="en-US" sz="3200" b="1" dirty="0" err="1" smtClean="0">
                <a:cs typeface="Arial" pitchFamily="34" charset="0"/>
              </a:rPr>
              <a:t>dilaksanakan</a:t>
            </a:r>
            <a:r>
              <a:rPr lang="en-US" altLang="en-US" sz="3200" b="1" dirty="0" smtClean="0">
                <a:cs typeface="Arial" pitchFamily="34" charset="0"/>
              </a:rPr>
              <a:t> :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3400" y="1219201"/>
            <a:ext cx="8001000" cy="4114799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endParaRPr lang="en-US" sz="2400" dirty="0" smtClean="0"/>
          </a:p>
          <a:p>
            <a:r>
              <a:rPr lang="en-US" sz="2400" dirty="0" err="1" smtClean="0"/>
              <a:t>Pelaksanaan</a:t>
            </a:r>
            <a:r>
              <a:rPr lang="en-US" sz="2400" dirty="0" smtClean="0"/>
              <a:t> </a:t>
            </a:r>
            <a:r>
              <a:rPr lang="en-US" sz="2400" dirty="0" err="1" smtClean="0"/>
              <a:t>Rapat</a:t>
            </a:r>
            <a:r>
              <a:rPr lang="en-US" sz="2400" dirty="0" smtClean="0"/>
              <a:t> </a:t>
            </a:r>
            <a:r>
              <a:rPr lang="en-US" sz="2400" dirty="0" err="1" smtClean="0"/>
              <a:t>Koordinasi</a:t>
            </a:r>
            <a:r>
              <a:rPr lang="en-US" sz="2400" dirty="0" smtClean="0"/>
              <a:t> </a:t>
            </a:r>
            <a:r>
              <a:rPr lang="en-US" sz="2400" dirty="0" err="1" smtClean="0"/>
              <a:t>Pokja</a:t>
            </a:r>
            <a:r>
              <a:rPr lang="en-US" sz="2400" dirty="0" smtClean="0"/>
              <a:t> (</a:t>
            </a:r>
            <a:r>
              <a:rPr lang="en-US" sz="2400" dirty="0" err="1" smtClean="0"/>
              <a:t>perencanaan</a:t>
            </a:r>
            <a:r>
              <a:rPr lang="en-US" sz="2400" dirty="0" smtClean="0"/>
              <a:t>) </a:t>
            </a:r>
          </a:p>
          <a:p>
            <a:r>
              <a:rPr lang="en-US" sz="2400" dirty="0" err="1" smtClean="0"/>
              <a:t>Pelaksanaan</a:t>
            </a:r>
            <a:r>
              <a:rPr lang="en-US" sz="2400" dirty="0" smtClean="0"/>
              <a:t> </a:t>
            </a:r>
            <a:r>
              <a:rPr lang="en-US" sz="2400" dirty="0" err="1" smtClean="0"/>
              <a:t>Rapat</a:t>
            </a:r>
            <a:r>
              <a:rPr lang="en-US" sz="2400" dirty="0" smtClean="0"/>
              <a:t> </a:t>
            </a:r>
            <a:r>
              <a:rPr lang="en-US" sz="2400" dirty="0" err="1" smtClean="0"/>
              <a:t>Koordinasi</a:t>
            </a:r>
            <a:r>
              <a:rPr lang="en-US" sz="2400" dirty="0" smtClean="0"/>
              <a:t> </a:t>
            </a:r>
            <a:r>
              <a:rPr lang="en-US" sz="2400" dirty="0" err="1" smtClean="0"/>
              <a:t>Teknis</a:t>
            </a:r>
            <a:r>
              <a:rPr lang="en-US" sz="2400" dirty="0" smtClean="0"/>
              <a:t> </a:t>
            </a:r>
            <a:r>
              <a:rPr lang="en-US" sz="2400" dirty="0" err="1" smtClean="0"/>
              <a:t>dalam</a:t>
            </a:r>
            <a:r>
              <a:rPr lang="en-US" sz="2400" dirty="0" smtClean="0"/>
              <a:t> </a:t>
            </a:r>
            <a:r>
              <a:rPr lang="en-US" sz="2400" dirty="0" err="1" smtClean="0"/>
              <a:t>rangka</a:t>
            </a:r>
            <a:r>
              <a:rPr lang="en-US" sz="2400" dirty="0" smtClean="0"/>
              <a:t> </a:t>
            </a:r>
            <a:r>
              <a:rPr lang="en-US" sz="2400" dirty="0" err="1" smtClean="0"/>
              <a:t>pelaksanaan</a:t>
            </a:r>
            <a:r>
              <a:rPr lang="en-US" sz="2400" dirty="0" smtClean="0"/>
              <a:t> </a:t>
            </a:r>
            <a:r>
              <a:rPr lang="en-US" sz="2400" dirty="0" err="1" smtClean="0"/>
              <a:t>Bankeu</a:t>
            </a:r>
            <a:r>
              <a:rPr lang="en-US" sz="2400" dirty="0" smtClean="0"/>
              <a:t> Pembangunan </a:t>
            </a:r>
            <a:r>
              <a:rPr lang="en-US" sz="2400" dirty="0" err="1" smtClean="0"/>
              <a:t>sanitasi</a:t>
            </a:r>
            <a:r>
              <a:rPr lang="en-US" sz="2400" dirty="0" smtClean="0"/>
              <a:t> </a:t>
            </a:r>
            <a:r>
              <a:rPr lang="en-US" sz="2400" dirty="0" err="1" smtClean="0"/>
              <a:t>kabupaten</a:t>
            </a:r>
            <a:endParaRPr lang="en-US" sz="2400" dirty="0" smtClean="0"/>
          </a:p>
          <a:p>
            <a:r>
              <a:rPr lang="en-US" sz="2400" dirty="0" err="1" smtClean="0"/>
              <a:t>Pelaksanaan</a:t>
            </a:r>
            <a:r>
              <a:rPr lang="en-US" sz="2400" dirty="0" smtClean="0"/>
              <a:t> </a:t>
            </a:r>
            <a:r>
              <a:rPr lang="en-US" sz="2400" dirty="0" err="1" smtClean="0"/>
              <a:t>Pelatihan</a:t>
            </a:r>
            <a:r>
              <a:rPr lang="en-US" sz="2400" dirty="0" smtClean="0"/>
              <a:t> </a:t>
            </a:r>
            <a:r>
              <a:rPr lang="en-US" sz="2400" dirty="0" err="1" smtClean="0"/>
              <a:t>dalam</a:t>
            </a:r>
            <a:r>
              <a:rPr lang="en-US" sz="2400" dirty="0" smtClean="0"/>
              <a:t> </a:t>
            </a:r>
            <a:r>
              <a:rPr lang="en-US" sz="2400" dirty="0" err="1" smtClean="0"/>
              <a:t>rangka</a:t>
            </a:r>
            <a:r>
              <a:rPr lang="en-US" sz="2400" dirty="0" smtClean="0"/>
              <a:t> </a:t>
            </a:r>
            <a:r>
              <a:rPr lang="en-US" sz="2400" dirty="0" err="1" smtClean="0"/>
              <a:t>pelaksanaan</a:t>
            </a:r>
            <a:r>
              <a:rPr lang="en-US" sz="2400" dirty="0" smtClean="0"/>
              <a:t> </a:t>
            </a:r>
            <a:r>
              <a:rPr lang="en-US" sz="2400" dirty="0" err="1" smtClean="0"/>
              <a:t>studi</a:t>
            </a:r>
            <a:r>
              <a:rPr lang="en-US" sz="2400" dirty="0" smtClean="0"/>
              <a:t> EHRA yang </a:t>
            </a:r>
            <a:r>
              <a:rPr lang="en-US" sz="2400" dirty="0" err="1" smtClean="0"/>
              <a:t>dilaksanakan</a:t>
            </a:r>
            <a:r>
              <a:rPr lang="en-US" sz="2400" dirty="0" smtClean="0"/>
              <a:t> </a:t>
            </a:r>
            <a:r>
              <a:rPr lang="en-US" sz="2400" dirty="0" err="1" smtClean="0"/>
              <a:t>Dinas</a:t>
            </a:r>
            <a:r>
              <a:rPr lang="en-US" sz="2400" dirty="0" smtClean="0"/>
              <a:t> </a:t>
            </a:r>
            <a:r>
              <a:rPr lang="en-US" sz="2400" dirty="0" err="1" smtClean="0"/>
              <a:t>Kesehatan</a:t>
            </a:r>
            <a:endParaRPr lang="en-US" sz="2400" dirty="0" smtClean="0"/>
          </a:p>
          <a:p>
            <a:r>
              <a:rPr lang="en-US" sz="2400" dirty="0" err="1" smtClean="0"/>
              <a:t>Pelaksanaan</a:t>
            </a:r>
            <a:r>
              <a:rPr lang="en-US" sz="2400" dirty="0" smtClean="0"/>
              <a:t> Monitoring </a:t>
            </a:r>
            <a:r>
              <a:rPr lang="en-US" sz="2400" dirty="0" err="1" smtClean="0"/>
              <a:t>dan</a:t>
            </a:r>
            <a:r>
              <a:rPr lang="en-US" sz="2400" dirty="0" smtClean="0"/>
              <a:t> </a:t>
            </a:r>
            <a:r>
              <a:rPr lang="en-US" sz="2400" dirty="0" err="1" smtClean="0"/>
              <a:t>Evaluasi</a:t>
            </a:r>
            <a:r>
              <a:rPr lang="en-US" sz="2400" dirty="0" smtClean="0"/>
              <a:t> </a:t>
            </a:r>
            <a:r>
              <a:rPr lang="en-US" sz="2400" dirty="0" err="1" smtClean="0"/>
              <a:t>pelaksanaan</a:t>
            </a:r>
            <a:r>
              <a:rPr lang="en-US" sz="2400" dirty="0" smtClean="0"/>
              <a:t> </a:t>
            </a:r>
            <a:r>
              <a:rPr lang="en-US" sz="2400" dirty="0" err="1" smtClean="0"/>
              <a:t>kegiatan</a:t>
            </a:r>
            <a:r>
              <a:rPr lang="en-US" sz="2400" dirty="0" smtClean="0"/>
              <a:t> </a:t>
            </a:r>
            <a:r>
              <a:rPr lang="en-US" sz="2400" dirty="0" err="1" smtClean="0"/>
              <a:t>pembangunan</a:t>
            </a:r>
            <a:r>
              <a:rPr lang="en-US" sz="2400" dirty="0" smtClean="0"/>
              <a:t> </a:t>
            </a:r>
            <a:r>
              <a:rPr lang="en-US" sz="2400" dirty="0" err="1" smtClean="0"/>
              <a:t>sanitasi</a:t>
            </a:r>
            <a:r>
              <a:rPr lang="en-US" sz="2400" dirty="0" smtClean="0"/>
              <a:t> </a:t>
            </a:r>
          </a:p>
          <a:p>
            <a:r>
              <a:rPr lang="en-US" sz="2400" dirty="0" err="1" smtClean="0"/>
              <a:t>Ikut</a:t>
            </a:r>
            <a:r>
              <a:rPr lang="en-US" sz="2400" dirty="0" smtClean="0"/>
              <a:t> </a:t>
            </a:r>
            <a:r>
              <a:rPr lang="en-US" sz="2400" dirty="0" err="1" smtClean="0"/>
              <a:t>dalam</a:t>
            </a:r>
            <a:r>
              <a:rPr lang="en-US" sz="2400" dirty="0" smtClean="0"/>
              <a:t> </a:t>
            </a:r>
            <a:r>
              <a:rPr lang="en-US" sz="2400" dirty="0" err="1" smtClean="0"/>
              <a:t>penilaian</a:t>
            </a:r>
            <a:r>
              <a:rPr lang="en-US" sz="2400" dirty="0" smtClean="0"/>
              <a:t> </a:t>
            </a:r>
            <a:r>
              <a:rPr lang="en-US" sz="2400" dirty="0" err="1" smtClean="0"/>
              <a:t>dokumen</a:t>
            </a:r>
            <a:r>
              <a:rPr lang="en-US" sz="2400" dirty="0" smtClean="0"/>
              <a:t> </a:t>
            </a:r>
            <a:r>
              <a:rPr lang="en-US" sz="2400" dirty="0" err="1" smtClean="0"/>
              <a:t>perencanaan</a:t>
            </a:r>
            <a:r>
              <a:rPr lang="en-US" sz="2400" dirty="0" smtClean="0"/>
              <a:t> (BPS/SSK/MPS) yang </a:t>
            </a:r>
            <a:r>
              <a:rPr lang="en-US" sz="2400" dirty="0" err="1" smtClean="0"/>
              <a:t>dilaksanakan</a:t>
            </a:r>
            <a:r>
              <a:rPr lang="en-US" sz="2400" dirty="0" smtClean="0"/>
              <a:t> </a:t>
            </a:r>
            <a:r>
              <a:rPr lang="en-US" sz="2400" dirty="0" err="1" smtClean="0"/>
              <a:t>Satker</a:t>
            </a:r>
            <a:r>
              <a:rPr lang="en-US" sz="2400" dirty="0" smtClean="0"/>
              <a:t> </a:t>
            </a:r>
            <a:r>
              <a:rPr lang="en-US" sz="2400" dirty="0" err="1" smtClean="0"/>
              <a:t>Pusat</a:t>
            </a:r>
            <a:endParaRPr lang="en-US" sz="2400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33400" y="5514975"/>
            <a:ext cx="8004175" cy="1114425"/>
          </a:xfrm>
          <a:prstGeom prst="rect">
            <a:avLst/>
          </a:prstGeom>
          <a:solidFill>
            <a:srgbClr val="FFFF99"/>
          </a:solidFill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200" b="1" dirty="0" smtClean="0">
                <a:cs typeface="Arial" pitchFamily="34" charset="0"/>
              </a:rPr>
              <a:t>Akan </a:t>
            </a:r>
            <a:r>
              <a:rPr lang="en-US" altLang="en-US" sz="3200" b="1" dirty="0" err="1" smtClean="0">
                <a:cs typeface="Arial" pitchFamily="34" charset="0"/>
              </a:rPr>
              <a:t>dilaksanakan</a:t>
            </a:r>
            <a:r>
              <a:rPr lang="en-US" altLang="en-US" sz="3200" b="1" dirty="0" smtClean="0">
                <a:cs typeface="Arial" pitchFamily="34" charset="0"/>
              </a:rPr>
              <a:t> </a:t>
            </a:r>
            <a:r>
              <a:rPr lang="en-US" altLang="en-US" sz="3200" b="1" dirty="0" err="1" smtClean="0">
                <a:cs typeface="Arial" pitchFamily="34" charset="0"/>
              </a:rPr>
              <a:t>rapat</a:t>
            </a:r>
            <a:r>
              <a:rPr lang="en-US" altLang="en-US" sz="3200" b="1" dirty="0" smtClean="0">
                <a:cs typeface="Arial" pitchFamily="34" charset="0"/>
              </a:rPr>
              <a:t> </a:t>
            </a:r>
            <a:r>
              <a:rPr lang="en-US" altLang="en-US" sz="3200" b="1" dirty="0" err="1" smtClean="0">
                <a:cs typeface="Arial" pitchFamily="34" charset="0"/>
              </a:rPr>
              <a:t>koordinasi</a:t>
            </a:r>
            <a:r>
              <a:rPr lang="en-US" altLang="en-US" sz="3200" b="1" dirty="0" smtClean="0">
                <a:cs typeface="Arial" pitchFamily="34" charset="0"/>
              </a:rPr>
              <a:t> </a:t>
            </a:r>
            <a:r>
              <a:rPr lang="en-US" altLang="en-US" sz="3200" b="1" dirty="0" err="1" smtClean="0">
                <a:cs typeface="Arial" pitchFamily="34" charset="0"/>
              </a:rPr>
              <a:t>melibatkan</a:t>
            </a:r>
            <a:r>
              <a:rPr lang="en-US" altLang="en-US" sz="3200" b="1" dirty="0" smtClean="0">
                <a:cs typeface="Arial" pitchFamily="34" charset="0"/>
              </a:rPr>
              <a:t> </a:t>
            </a:r>
            <a:r>
              <a:rPr lang="en-US" altLang="en-US" sz="3200" b="1" dirty="0" err="1" smtClean="0">
                <a:cs typeface="Arial" pitchFamily="34" charset="0"/>
              </a:rPr>
              <a:t>kabupaten</a:t>
            </a:r>
            <a:r>
              <a:rPr lang="en-US" altLang="en-US" sz="3200" b="1" dirty="0" smtClean="0">
                <a:cs typeface="Arial" pitchFamily="34" charset="0"/>
              </a:rPr>
              <a:t>/</a:t>
            </a:r>
            <a:r>
              <a:rPr lang="en-US" altLang="en-US" sz="3200" b="1" dirty="0" err="1" smtClean="0">
                <a:cs typeface="Arial" pitchFamily="34" charset="0"/>
              </a:rPr>
              <a:t>kota</a:t>
            </a:r>
            <a:r>
              <a:rPr lang="en-US" altLang="en-US" sz="3200" b="1" dirty="0" smtClean="0">
                <a:cs typeface="Arial" pitchFamily="34" charset="0"/>
              </a:rPr>
              <a:t> </a:t>
            </a:r>
            <a:r>
              <a:rPr lang="en-US" altLang="en-US" sz="3200" b="1" dirty="0" err="1" smtClean="0">
                <a:cs typeface="Arial" pitchFamily="34" charset="0"/>
              </a:rPr>
              <a:t>untuk</a:t>
            </a:r>
            <a:r>
              <a:rPr lang="en-US" altLang="en-US" sz="3200" b="1" dirty="0" smtClean="0">
                <a:cs typeface="Arial" pitchFamily="34" charset="0"/>
              </a:rPr>
              <a:t> </a:t>
            </a:r>
            <a:r>
              <a:rPr lang="en-US" altLang="en-US" sz="3200" b="1" dirty="0" err="1" smtClean="0">
                <a:cs typeface="Arial" pitchFamily="34" charset="0"/>
              </a:rPr>
              <a:t>menjelaskan</a:t>
            </a:r>
            <a:r>
              <a:rPr lang="en-US" altLang="en-US" sz="3200" b="1" dirty="0" smtClean="0">
                <a:cs typeface="Arial" pitchFamily="34" charset="0"/>
              </a:rPr>
              <a:t> </a:t>
            </a:r>
            <a:r>
              <a:rPr lang="en-US" altLang="en-US" sz="3200" b="1" dirty="0" err="1" smtClean="0">
                <a:cs typeface="Arial" pitchFamily="34" charset="0"/>
              </a:rPr>
              <a:t>RoadMap</a:t>
            </a:r>
            <a:r>
              <a:rPr lang="en-US" altLang="en-US" sz="3200" b="1" dirty="0" smtClean="0">
                <a:cs typeface="Arial" pitchFamily="34" charset="0"/>
              </a:rPr>
              <a:t> </a:t>
            </a:r>
            <a:r>
              <a:rPr lang="en-US" altLang="en-US" sz="3200" b="1" dirty="0" err="1" smtClean="0">
                <a:cs typeface="Arial" pitchFamily="34" charset="0"/>
              </a:rPr>
              <a:t>Provinsi</a:t>
            </a:r>
            <a:r>
              <a:rPr lang="en-US" altLang="en-US" sz="3200" b="1" dirty="0" smtClean="0">
                <a:cs typeface="Arial" pitchFamily="34" charset="0"/>
              </a:rPr>
              <a:t> 2015-2019 </a:t>
            </a:r>
            <a:r>
              <a:rPr lang="en-US" altLang="en-US" sz="3200" b="1" dirty="0" err="1" smtClean="0">
                <a:cs typeface="Arial" pitchFamily="34" charset="0"/>
              </a:rPr>
              <a:t>serta</a:t>
            </a:r>
            <a:r>
              <a:rPr lang="en-US" altLang="en-US" sz="3200" b="1" dirty="0" smtClean="0">
                <a:cs typeface="Arial" pitchFamily="34" charset="0"/>
              </a:rPr>
              <a:t> Target UA </a:t>
            </a:r>
            <a:r>
              <a:rPr lang="en-US" altLang="en-US" sz="3200" b="1" dirty="0" err="1" smtClean="0">
                <a:cs typeface="Arial" pitchFamily="34" charset="0"/>
              </a:rPr>
              <a:t>Kabupaten</a:t>
            </a:r>
            <a:r>
              <a:rPr lang="en-US" altLang="en-US" sz="3200" b="1" dirty="0" smtClean="0">
                <a:cs typeface="Arial" pitchFamily="34" charset="0"/>
              </a:rPr>
              <a:t>/Kota di </a:t>
            </a:r>
            <a:r>
              <a:rPr lang="en-US" altLang="en-US" sz="3200" b="1" dirty="0" err="1" smtClean="0">
                <a:cs typeface="Arial" pitchFamily="34" charset="0"/>
              </a:rPr>
              <a:t>Jawa</a:t>
            </a:r>
            <a:r>
              <a:rPr lang="en-US" altLang="en-US" sz="3200" b="1" dirty="0" smtClean="0">
                <a:cs typeface="Arial" pitchFamily="34" charset="0"/>
              </a:rPr>
              <a:t> Barat</a:t>
            </a:r>
            <a:endParaRPr lang="en-US" altLang="en-US" sz="3200" b="1" dirty="0"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460432" y="6488668"/>
            <a:ext cx="683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8295977-0CD6-4BB0-B888-B37037E33CC0}" type="slidenum">
              <a:rPr lang="id-ID" b="1" smtClean="0">
                <a:solidFill>
                  <a:prstClr val="black"/>
                </a:solidFill>
              </a:rPr>
              <a:pPr algn="r"/>
              <a:t>62</a:t>
            </a:fld>
            <a:endParaRPr lang="id-ID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934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6039" t="13672" r="54429" b="14062"/>
          <a:stretch>
            <a:fillRect/>
          </a:stretch>
        </p:blipFill>
        <p:spPr bwMode="auto">
          <a:xfrm>
            <a:off x="1" y="0"/>
            <a:ext cx="81533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0" y="762000"/>
            <a:ext cx="1600200" cy="1295400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id-ID" sz="1600" b="1" dirty="0" smtClean="0"/>
              <a:t>STATUS PELAKSANAAN (PENYUSUNAN DOKUMEN) PPSP</a:t>
            </a:r>
            <a:endParaRPr lang="id-ID" sz="1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8460432" y="6488668"/>
            <a:ext cx="683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8295977-0CD6-4BB0-B888-B37037E33CC0}" type="slidenum">
              <a:rPr lang="id-ID" b="1" smtClean="0">
                <a:solidFill>
                  <a:prstClr val="black"/>
                </a:solidFill>
              </a:rPr>
              <a:pPr algn="r"/>
              <a:t>63</a:t>
            </a:fld>
            <a:endParaRPr lang="id-ID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557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0" y="3124200"/>
            <a:ext cx="9144000" cy="3733800"/>
            <a:chOff x="0" y="3124200"/>
            <a:chExt cx="9144000" cy="3733800"/>
          </a:xfrm>
        </p:grpSpPr>
        <p:sp>
          <p:nvSpPr>
            <p:cNvPr id="3" name="Rectangle 2"/>
            <p:cNvSpPr/>
            <p:nvPr/>
          </p:nvSpPr>
          <p:spPr>
            <a:xfrm>
              <a:off x="0" y="3581400"/>
              <a:ext cx="9144000" cy="327660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0" y="3124200"/>
              <a:ext cx="9144000" cy="4572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pic>
        <p:nvPicPr>
          <p:cNvPr id="5" name="Picture 4" descr="Gedung-sate.jpg"/>
          <p:cNvPicPr>
            <a:picLocks noChangeAspect="1"/>
          </p:cNvPicPr>
          <p:nvPr/>
        </p:nvPicPr>
        <p:blipFill>
          <a:blip r:embed="rId3" cstate="print"/>
          <a:srcRect l="17513" t="8889" b="35556"/>
          <a:stretch>
            <a:fillRect/>
          </a:stretch>
        </p:blipFill>
        <p:spPr>
          <a:xfrm>
            <a:off x="0" y="1447812"/>
            <a:ext cx="2714612" cy="3733799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6" name="Subtitle 2"/>
          <p:cNvSpPr txBox="1">
            <a:spLocks/>
          </p:cNvSpPr>
          <p:nvPr/>
        </p:nvSpPr>
        <p:spPr bwMode="auto">
          <a:xfrm>
            <a:off x="4343400" y="3505200"/>
            <a:ext cx="4267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7" tIns="45705" rIns="91407" bIns="45705"/>
          <a:lstStyle/>
          <a:p>
            <a:pPr marL="341313" indent="-341313" algn="ctr" defTabSz="912813"/>
            <a:r>
              <a:rPr lang="en-US" sz="4800">
                <a:solidFill>
                  <a:schemeClr val="bg1"/>
                </a:solidFill>
                <a:latin typeface="Mistral" pitchFamily="66" charset="0"/>
              </a:rPr>
              <a:t>TERIMA KASIH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97672" y="6183868"/>
            <a:ext cx="3131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dirty="0" smtClean="0">
                <a:solidFill>
                  <a:schemeClr val="bg1"/>
                </a:solidFill>
              </a:rPr>
              <a:t>jabarpokja.ampl@gmail.com</a:t>
            </a:r>
            <a:endParaRPr lang="id-ID" dirty="0">
              <a:solidFill>
                <a:schemeClr val="bg1"/>
              </a:solidFill>
            </a:endParaRPr>
          </a:p>
        </p:txBody>
      </p:sp>
      <p:pic>
        <p:nvPicPr>
          <p:cNvPr id="9" name="Picture 1" descr="D:\My Documents\My Pictures\Logo Pokja AMPL-SANITASI Jaba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32284" y="4380541"/>
            <a:ext cx="2745060" cy="17811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28884" y="701910"/>
            <a:ext cx="1286058" cy="492443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id-ID" sz="1400" b="1" smtClean="0"/>
              <a:t>KETUA</a:t>
            </a:r>
          </a:p>
          <a:p>
            <a:pPr algn="ctr"/>
            <a:r>
              <a:rPr lang="id-ID" sz="1200" smtClean="0"/>
              <a:t>Sekretaris Daerah</a:t>
            </a:r>
            <a:endParaRPr lang="id-ID" sz="1200"/>
          </a:p>
        </p:txBody>
      </p:sp>
      <p:sp>
        <p:nvSpPr>
          <p:cNvPr id="6" name="TextBox 5"/>
          <p:cNvSpPr txBox="1"/>
          <p:nvPr/>
        </p:nvSpPr>
        <p:spPr>
          <a:xfrm>
            <a:off x="5715008" y="1000108"/>
            <a:ext cx="2786082" cy="4924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id-ID" sz="1400" b="1" smtClean="0"/>
              <a:t>SEKRETARIS</a:t>
            </a:r>
          </a:p>
          <a:p>
            <a:pPr marL="228600" indent="-228600" algn="ctr"/>
            <a:r>
              <a:rPr lang="id-ID" sz="1200" smtClean="0"/>
              <a:t>Asisten Perekonomian dan Pembangunan</a:t>
            </a:r>
            <a:endParaRPr lang="id-ID" sz="1200"/>
          </a:p>
        </p:txBody>
      </p:sp>
      <p:sp>
        <p:nvSpPr>
          <p:cNvPr id="7" name="TextBox 6"/>
          <p:cNvSpPr txBox="1"/>
          <p:nvPr/>
        </p:nvSpPr>
        <p:spPr>
          <a:xfrm>
            <a:off x="67450" y="2554018"/>
            <a:ext cx="1647030" cy="410881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id-ID" sz="1200" b="1" smtClean="0">
                <a:solidFill>
                  <a:srgbClr val="FF0000"/>
                </a:solidFill>
              </a:rPr>
              <a:t>BIDANG PERENCANAAN</a:t>
            </a:r>
          </a:p>
          <a:p>
            <a:endParaRPr lang="id-ID" sz="1200" b="1"/>
          </a:p>
          <a:p>
            <a:pPr algn="ctr"/>
            <a:r>
              <a:rPr lang="id-ID" sz="1100" i="1" smtClean="0"/>
              <a:t>Ketua:</a:t>
            </a:r>
          </a:p>
          <a:p>
            <a:pPr algn="ctr"/>
            <a:r>
              <a:rPr lang="id-ID" sz="1100" b="1" smtClean="0"/>
              <a:t>Kepala BAPPEDA</a:t>
            </a:r>
          </a:p>
          <a:p>
            <a:pPr algn="ctr"/>
            <a:r>
              <a:rPr lang="id-ID" sz="1100" i="1" smtClean="0"/>
              <a:t>Wakil Ketua:</a:t>
            </a:r>
          </a:p>
          <a:p>
            <a:pPr algn="ctr"/>
            <a:r>
              <a:rPr lang="id-ID" sz="1100" b="1" smtClean="0"/>
              <a:t>KaBid Fisik BAPPEDA</a:t>
            </a:r>
          </a:p>
          <a:p>
            <a:endParaRPr lang="id-ID" sz="1100"/>
          </a:p>
          <a:p>
            <a:r>
              <a:rPr lang="id-ID" sz="1000" i="1" smtClean="0"/>
              <a:t>Anggota:</a:t>
            </a:r>
          </a:p>
          <a:p>
            <a:pPr marL="228600" indent="-228600">
              <a:buFont typeface="+mj-lt"/>
              <a:buAutoNum type="arabicPeriod"/>
            </a:pPr>
            <a:r>
              <a:rPr lang="id-ID" sz="1000" smtClean="0"/>
              <a:t>KaBid Sosial Budaya BAPPEDA</a:t>
            </a:r>
          </a:p>
          <a:p>
            <a:pPr marL="228600" indent="-228600">
              <a:buFont typeface="+mj-lt"/>
              <a:buAutoNum type="arabicPeriod"/>
            </a:pPr>
            <a:r>
              <a:rPr lang="id-ID" sz="1000" smtClean="0"/>
              <a:t>KaBid Pemerintahan BAPPEDA</a:t>
            </a:r>
          </a:p>
          <a:p>
            <a:pPr marL="228600" indent="-228600">
              <a:buFont typeface="+mj-lt"/>
              <a:buAutoNum type="arabicPeriod"/>
            </a:pPr>
            <a:r>
              <a:rPr lang="id-ID" sz="1000" smtClean="0"/>
              <a:t>KaSubag Perencanaan Program DISKIMRUM</a:t>
            </a:r>
          </a:p>
          <a:p>
            <a:pPr marL="228600" indent="-228600">
              <a:buFont typeface="+mj-lt"/>
              <a:buAutoNum type="arabicPeriod"/>
            </a:pPr>
            <a:r>
              <a:rPr lang="id-ID" sz="1000" smtClean="0"/>
              <a:t>KaSubag Perencanaan Program DINKES</a:t>
            </a:r>
          </a:p>
          <a:p>
            <a:pPr marL="228600" indent="-228600">
              <a:buFont typeface="+mj-lt"/>
              <a:buAutoNum type="arabicPeriod"/>
            </a:pPr>
            <a:r>
              <a:rPr lang="id-ID" sz="1000" smtClean="0"/>
              <a:t>KaSubag Perencanaan Program BPMPD</a:t>
            </a:r>
          </a:p>
          <a:p>
            <a:pPr marL="228600" indent="-228600">
              <a:buFont typeface="+mj-lt"/>
              <a:buAutoNum type="arabicPeriod"/>
            </a:pPr>
            <a:r>
              <a:rPr lang="id-ID" sz="1000" smtClean="0"/>
              <a:t>KaSubag Perencanaan Program DISDIK</a:t>
            </a:r>
          </a:p>
          <a:p>
            <a:pPr marL="228600" indent="-228600">
              <a:buFont typeface="+mj-lt"/>
              <a:buAutoNum type="arabicPeriod"/>
            </a:pPr>
            <a:r>
              <a:rPr lang="id-ID" sz="1000" smtClean="0"/>
              <a:t>KaSubag Perencanaan Program BPLHD</a:t>
            </a:r>
          </a:p>
          <a:p>
            <a:pPr marL="228600" indent="-228600">
              <a:buFont typeface="+mj-lt"/>
              <a:buAutoNum type="arabicPeriod"/>
            </a:pPr>
            <a:r>
              <a:rPr lang="id-ID" sz="1000" smtClean="0"/>
              <a:t>KaSuBag Perencanaan Program DISKOMINFO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15008" y="1658642"/>
            <a:ext cx="2786082" cy="61555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id-ID" sz="1400" b="1" smtClean="0"/>
              <a:t>SEKRETARIAT</a:t>
            </a:r>
          </a:p>
          <a:p>
            <a:pPr algn="ctr"/>
            <a:r>
              <a:rPr lang="id-ID" sz="1200" smtClean="0"/>
              <a:t>Biro Adm. Perekonomian</a:t>
            </a:r>
          </a:p>
          <a:p>
            <a:pPr algn="ctr"/>
            <a:r>
              <a:rPr lang="id-ID" sz="800" i="1" smtClean="0"/>
              <a:t>Tim Sekretariat (Perwakilan OPD &amp; BIRO)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85918" y="2554017"/>
            <a:ext cx="1643074" cy="412420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id-ID" sz="1200" b="1" smtClean="0">
                <a:solidFill>
                  <a:srgbClr val="FF0000"/>
                </a:solidFill>
              </a:rPr>
              <a:t>BIDANG</a:t>
            </a:r>
          </a:p>
          <a:p>
            <a:pPr algn="ctr"/>
            <a:r>
              <a:rPr lang="id-ID" sz="1200" b="1" smtClean="0">
                <a:solidFill>
                  <a:srgbClr val="FF0000"/>
                </a:solidFill>
              </a:rPr>
              <a:t>PENDANAAN</a:t>
            </a:r>
          </a:p>
          <a:p>
            <a:endParaRPr lang="id-ID" sz="1200" b="1"/>
          </a:p>
          <a:p>
            <a:pPr algn="ctr"/>
            <a:r>
              <a:rPr lang="id-ID" sz="1100" i="1" smtClean="0"/>
              <a:t>Ketua:</a:t>
            </a:r>
          </a:p>
          <a:p>
            <a:pPr algn="ctr"/>
            <a:r>
              <a:rPr lang="id-ID" sz="1100" b="1" smtClean="0"/>
              <a:t>Kepala Biro KEUANGAN</a:t>
            </a:r>
          </a:p>
          <a:p>
            <a:pPr algn="ctr"/>
            <a:r>
              <a:rPr lang="id-ID" sz="1100" i="1" smtClean="0"/>
              <a:t>Wakil Ketua:</a:t>
            </a:r>
          </a:p>
          <a:p>
            <a:pPr algn="ctr"/>
            <a:r>
              <a:rPr lang="id-ID" sz="1100" b="1" smtClean="0"/>
              <a:t>KaBid Pendanaan Pembangunan BAPPEDA</a:t>
            </a:r>
          </a:p>
          <a:p>
            <a:endParaRPr lang="id-ID" sz="1100"/>
          </a:p>
          <a:p>
            <a:r>
              <a:rPr lang="id-ID" sz="1000" smtClean="0"/>
              <a:t>Anggota:</a:t>
            </a:r>
          </a:p>
          <a:p>
            <a:pPr marL="228600" indent="-228600">
              <a:buFont typeface="+mj-lt"/>
              <a:buAutoNum type="arabicPeriod"/>
            </a:pPr>
            <a:r>
              <a:rPr lang="id-ID" sz="1000" smtClean="0"/>
              <a:t>KaSuBag Evaluasi dan Pelaporan BIRO PBD </a:t>
            </a:r>
          </a:p>
          <a:p>
            <a:pPr marL="228600" indent="-228600">
              <a:buFont typeface="+mj-lt"/>
              <a:buAutoNum type="arabicPeriod"/>
            </a:pPr>
            <a:r>
              <a:rPr lang="id-ID" sz="1000" smtClean="0"/>
              <a:t>Ka</a:t>
            </a:r>
            <a:r>
              <a:rPr lang="it-IT" sz="1000" smtClean="0"/>
              <a:t>SuBag </a:t>
            </a:r>
            <a:r>
              <a:rPr lang="id-ID" sz="1000" smtClean="0"/>
              <a:t>Perencanaan Program</a:t>
            </a:r>
            <a:r>
              <a:rPr lang="it-IT" sz="1000" smtClean="0"/>
              <a:t> </a:t>
            </a:r>
            <a:r>
              <a:rPr lang="id-ID" sz="1000" smtClean="0"/>
              <a:t>BIRO ADBANG</a:t>
            </a:r>
          </a:p>
          <a:p>
            <a:pPr marL="228600" indent="-228600">
              <a:buFont typeface="+mj-lt"/>
              <a:buAutoNum type="arabicPeriod"/>
            </a:pPr>
            <a:endParaRPr lang="id-ID" sz="1100" smtClean="0"/>
          </a:p>
          <a:p>
            <a:pPr marL="228600" indent="-228600">
              <a:buFont typeface="+mj-lt"/>
              <a:buAutoNum type="arabicPeriod"/>
            </a:pPr>
            <a:endParaRPr lang="id-ID" sz="1100" smtClean="0"/>
          </a:p>
          <a:p>
            <a:pPr marL="228600" indent="-228600">
              <a:buFont typeface="+mj-lt"/>
              <a:buAutoNum type="arabicPeriod"/>
            </a:pPr>
            <a:endParaRPr lang="id-ID" sz="1100" smtClean="0"/>
          </a:p>
          <a:p>
            <a:pPr marL="228600" indent="-228600">
              <a:buFont typeface="+mj-lt"/>
              <a:buAutoNum type="arabicPeriod"/>
            </a:pPr>
            <a:endParaRPr lang="id-ID" sz="1100" smtClean="0"/>
          </a:p>
          <a:p>
            <a:pPr marL="228600" indent="-228600">
              <a:buFont typeface="+mj-lt"/>
              <a:buAutoNum type="arabicPeriod"/>
            </a:pPr>
            <a:endParaRPr lang="id-ID" sz="1100" smtClean="0"/>
          </a:p>
          <a:p>
            <a:pPr marL="228600" indent="-228600">
              <a:buFont typeface="+mj-lt"/>
              <a:buAutoNum type="arabicPeriod"/>
            </a:pPr>
            <a:endParaRPr lang="id-ID" sz="1100" smtClean="0"/>
          </a:p>
          <a:p>
            <a:pPr marL="228600" indent="-228600">
              <a:buFont typeface="+mj-lt"/>
              <a:buAutoNum type="arabicPeriod"/>
            </a:pPr>
            <a:endParaRPr lang="id-ID" sz="1100" smtClean="0"/>
          </a:p>
          <a:p>
            <a:pPr marL="228600" indent="-228600">
              <a:buFont typeface="+mj-lt"/>
              <a:buAutoNum type="arabicPeriod"/>
            </a:pPr>
            <a:endParaRPr lang="id-ID" sz="1100" smtClean="0"/>
          </a:p>
          <a:p>
            <a:pPr marL="228600" indent="-228600">
              <a:buFont typeface="+mj-lt"/>
              <a:buAutoNum type="arabicPeriod"/>
            </a:pPr>
            <a:endParaRPr lang="id-ID" sz="1100" smtClean="0"/>
          </a:p>
          <a:p>
            <a:pPr marL="228600" indent="-228600">
              <a:buFont typeface="+mj-lt"/>
              <a:buAutoNum type="arabicPeriod"/>
            </a:pPr>
            <a:endParaRPr lang="id-ID" sz="1100" smtClean="0"/>
          </a:p>
        </p:txBody>
      </p:sp>
      <p:sp>
        <p:nvSpPr>
          <p:cNvPr id="13" name="TextBox 12"/>
          <p:cNvSpPr txBox="1"/>
          <p:nvPr/>
        </p:nvSpPr>
        <p:spPr>
          <a:xfrm>
            <a:off x="3500430" y="2554017"/>
            <a:ext cx="1857388" cy="39703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id-ID" sz="1200" b="1" smtClean="0">
                <a:solidFill>
                  <a:srgbClr val="FF0000"/>
                </a:solidFill>
              </a:rPr>
              <a:t>BIDANG</a:t>
            </a:r>
          </a:p>
          <a:p>
            <a:pPr algn="ctr"/>
            <a:r>
              <a:rPr lang="id-ID" sz="1200" b="1" smtClean="0">
                <a:solidFill>
                  <a:srgbClr val="FF0000"/>
                </a:solidFill>
              </a:rPr>
              <a:t>TEKNIS</a:t>
            </a:r>
          </a:p>
          <a:p>
            <a:endParaRPr lang="id-ID" sz="1200" b="1"/>
          </a:p>
          <a:p>
            <a:pPr algn="ctr"/>
            <a:r>
              <a:rPr lang="id-ID" sz="1100" i="1" smtClean="0"/>
              <a:t>Ketua:</a:t>
            </a:r>
          </a:p>
          <a:p>
            <a:pPr algn="ctr"/>
            <a:r>
              <a:rPr lang="id-ID" sz="1100" b="1" smtClean="0"/>
              <a:t>Kepala DISKIMRUM</a:t>
            </a:r>
          </a:p>
          <a:p>
            <a:pPr algn="ctr"/>
            <a:r>
              <a:rPr lang="id-ID" sz="1100" i="1" smtClean="0"/>
              <a:t>Wakil Ketua:</a:t>
            </a:r>
          </a:p>
          <a:p>
            <a:pPr algn="ctr"/>
            <a:r>
              <a:rPr lang="id-ID" sz="1100" b="1" smtClean="0"/>
              <a:t>KaBid Permukiman DISKIMRUM</a:t>
            </a:r>
          </a:p>
          <a:p>
            <a:endParaRPr lang="id-ID" sz="1100"/>
          </a:p>
          <a:p>
            <a:r>
              <a:rPr lang="id-ID" sz="1000" smtClean="0"/>
              <a:t>Anggota:</a:t>
            </a:r>
          </a:p>
          <a:p>
            <a:pPr marL="228600" indent="-228600">
              <a:buFont typeface="+mj-lt"/>
              <a:buAutoNum type="arabicPeriod"/>
            </a:pPr>
            <a:r>
              <a:rPr lang="id-ID" sz="1000" smtClean="0"/>
              <a:t>KaSatKer PPLP Kemen PU-Pera</a:t>
            </a:r>
          </a:p>
          <a:p>
            <a:pPr marL="228600" indent="-228600">
              <a:buFont typeface="+mj-lt"/>
              <a:buAutoNum type="arabicPeriod"/>
            </a:pPr>
            <a:r>
              <a:rPr lang="id-ID" sz="1000" smtClean="0"/>
              <a:t>KaSie Air Minum DISKIMRUM</a:t>
            </a:r>
          </a:p>
          <a:p>
            <a:pPr marL="228600" indent="-228600">
              <a:buFont typeface="+mj-lt"/>
              <a:buAutoNum type="arabicPeriod"/>
            </a:pPr>
            <a:r>
              <a:rPr lang="id-ID" sz="1000" smtClean="0"/>
              <a:t>KaSie</a:t>
            </a:r>
            <a:r>
              <a:rPr lang="fi-FI" sz="1000" smtClean="0"/>
              <a:t> Penyehatan Lingkungan </a:t>
            </a:r>
            <a:r>
              <a:rPr lang="id-ID" sz="1000" smtClean="0"/>
              <a:t> </a:t>
            </a:r>
            <a:r>
              <a:rPr lang="fi-FI" sz="1000" smtClean="0"/>
              <a:t>Permukiman</a:t>
            </a:r>
            <a:r>
              <a:rPr lang="id-ID" sz="1000" smtClean="0"/>
              <a:t> DISKIMRUM</a:t>
            </a:r>
            <a:r>
              <a:rPr lang="fi-FI" sz="1000" smtClean="0"/>
              <a:t> </a:t>
            </a:r>
            <a:endParaRPr lang="id-ID" sz="1000" smtClean="0"/>
          </a:p>
          <a:p>
            <a:pPr marL="228600" indent="-228600">
              <a:buFont typeface="+mj-lt"/>
              <a:buAutoNum type="arabicPeriod"/>
            </a:pPr>
            <a:r>
              <a:rPr lang="id-ID" sz="1000" smtClean="0"/>
              <a:t>KaSie Tata Bangunan dan Lingkungan DISKIMRUM </a:t>
            </a:r>
          </a:p>
          <a:p>
            <a:pPr marL="228600" indent="-228600">
              <a:buFont typeface="+mj-lt"/>
              <a:buAutoNum type="arabicPeriod"/>
            </a:pPr>
            <a:r>
              <a:rPr lang="id-ID" sz="1000" smtClean="0"/>
              <a:t>KaSie Perumahan Perkotaan  DISKIMRUM</a:t>
            </a:r>
          </a:p>
          <a:p>
            <a:pPr marL="228600" indent="-228600">
              <a:buFont typeface="+mj-lt"/>
              <a:buAutoNum type="arabicPeriod"/>
            </a:pPr>
            <a:endParaRPr lang="id-ID" sz="1000" smtClean="0"/>
          </a:p>
          <a:p>
            <a:pPr marL="228600" indent="-228600">
              <a:buFont typeface="+mj-lt"/>
              <a:buAutoNum type="arabicPeriod"/>
            </a:pPr>
            <a:endParaRPr lang="id-ID" sz="1000" smtClean="0"/>
          </a:p>
          <a:p>
            <a:pPr marL="228600" indent="-228600">
              <a:buFont typeface="+mj-lt"/>
              <a:buAutoNum type="arabicPeriod"/>
            </a:pPr>
            <a:endParaRPr lang="id-ID" sz="1000" smtClean="0"/>
          </a:p>
        </p:txBody>
      </p:sp>
      <p:sp>
        <p:nvSpPr>
          <p:cNvPr id="14" name="TextBox 13"/>
          <p:cNvSpPr txBox="1"/>
          <p:nvPr/>
        </p:nvSpPr>
        <p:spPr>
          <a:xfrm>
            <a:off x="5429256" y="2554017"/>
            <a:ext cx="1857388" cy="424731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id-ID" sz="1100" b="1" smtClean="0">
                <a:solidFill>
                  <a:srgbClr val="FF0000"/>
                </a:solidFill>
              </a:rPr>
              <a:t>BIDANG PENYEHATAN, KOMUNIKASI DAN PEMBERDAYAAN</a:t>
            </a:r>
          </a:p>
          <a:p>
            <a:pPr algn="ctr"/>
            <a:endParaRPr lang="id-ID" sz="1100" smtClean="0"/>
          </a:p>
          <a:p>
            <a:pPr algn="ctr"/>
            <a:r>
              <a:rPr lang="id-ID" sz="1100" i="1" smtClean="0"/>
              <a:t>Ketua:</a:t>
            </a:r>
          </a:p>
          <a:p>
            <a:pPr algn="ctr"/>
            <a:r>
              <a:rPr lang="id-ID" sz="1100" b="1" smtClean="0"/>
              <a:t>Kepala DINKES</a:t>
            </a:r>
          </a:p>
          <a:p>
            <a:pPr algn="ctr"/>
            <a:r>
              <a:rPr lang="id-ID" sz="1100" i="1" smtClean="0"/>
              <a:t>Wakil Ketua:</a:t>
            </a:r>
          </a:p>
          <a:p>
            <a:pPr algn="ctr"/>
            <a:r>
              <a:rPr lang="id-ID" sz="1100" b="1" smtClean="0"/>
              <a:t>KaBid Bina </a:t>
            </a:r>
            <a:r>
              <a:rPr lang="id-ID" sz="1100" b="1"/>
              <a:t>Penyehatan Lingkungan dan Pencegahan Penyakit </a:t>
            </a:r>
            <a:r>
              <a:rPr lang="id-ID" sz="1100" b="1" smtClean="0"/>
              <a:t>DINKES</a:t>
            </a:r>
          </a:p>
          <a:p>
            <a:r>
              <a:rPr lang="id-ID" sz="1000" smtClean="0"/>
              <a:t>Anggota:</a:t>
            </a:r>
          </a:p>
          <a:p>
            <a:pPr marL="228600" indent="-228600">
              <a:buFont typeface="+mj-lt"/>
              <a:buAutoNum type="arabicPeriod"/>
            </a:pPr>
            <a:r>
              <a:rPr lang="id-ID" sz="1000" smtClean="0"/>
              <a:t>KaBag Kesehatan BIRO YANSOS</a:t>
            </a:r>
          </a:p>
          <a:p>
            <a:pPr marL="228600" indent="-228600">
              <a:buFont typeface="+mj-lt"/>
              <a:buAutoNum type="arabicPeriod"/>
            </a:pPr>
            <a:r>
              <a:rPr lang="id-ID" sz="1000" smtClean="0"/>
              <a:t>KaBid Sarana Komunikasi dan Diseminasi Informasi DISKOMINFO</a:t>
            </a:r>
          </a:p>
          <a:p>
            <a:pPr marL="228600" indent="-228600">
              <a:buFont typeface="+mj-lt"/>
              <a:buAutoNum type="arabicPeriod"/>
            </a:pPr>
            <a:r>
              <a:rPr lang="id-ID" sz="1000" smtClean="0"/>
              <a:t>KaSie Penyehatan Lingkungan DINKES</a:t>
            </a:r>
          </a:p>
          <a:p>
            <a:pPr marL="228600" indent="-228600">
              <a:buFont typeface="+mj-lt"/>
              <a:buAutoNum type="arabicPeriod"/>
            </a:pPr>
            <a:r>
              <a:rPr lang="id-ID" sz="1000" smtClean="0"/>
              <a:t>KaSie Promosi Kesehatan DINKES</a:t>
            </a:r>
          </a:p>
          <a:p>
            <a:pPr marL="228600" indent="-228600">
              <a:buFont typeface="+mj-lt"/>
              <a:buAutoNum type="arabicPeriod"/>
            </a:pPr>
            <a:r>
              <a:rPr lang="id-ID" sz="1000" smtClean="0"/>
              <a:t>Ka</a:t>
            </a:r>
            <a:r>
              <a:rPr lang="it-IT" sz="1000" smtClean="0"/>
              <a:t>Subbid Potensi Alam, Prasarana dan Sarana Desa</a:t>
            </a:r>
            <a:r>
              <a:rPr lang="id-ID" sz="1000" smtClean="0"/>
              <a:t> BPMPD</a:t>
            </a:r>
          </a:p>
          <a:p>
            <a:pPr marL="228600" indent="-228600">
              <a:buFont typeface="+mj-lt"/>
              <a:buAutoNum type="arabicPeriod"/>
            </a:pPr>
            <a:r>
              <a:rPr lang="id-ID" sz="1000" smtClean="0"/>
              <a:t>KaSie</a:t>
            </a:r>
            <a:r>
              <a:rPr lang="fi-FI" sz="1000" smtClean="0"/>
              <a:t> Kesetaraan dan Pendidikan Masyarakat</a:t>
            </a:r>
            <a:r>
              <a:rPr lang="id-ID" sz="1000" smtClean="0"/>
              <a:t> DISDIK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362092" y="2554017"/>
            <a:ext cx="1692000" cy="38164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id-ID" sz="1200" b="1" smtClean="0">
                <a:solidFill>
                  <a:srgbClr val="FF0000"/>
                </a:solidFill>
              </a:rPr>
              <a:t>BIDANG MONITORING DAN EVALUASI</a:t>
            </a:r>
          </a:p>
          <a:p>
            <a:endParaRPr lang="id-ID" sz="1200" b="1"/>
          </a:p>
          <a:p>
            <a:pPr algn="ctr"/>
            <a:r>
              <a:rPr lang="id-ID" sz="1100" i="1" smtClean="0"/>
              <a:t>Ketua:</a:t>
            </a:r>
          </a:p>
          <a:p>
            <a:pPr algn="ctr"/>
            <a:r>
              <a:rPr lang="id-ID" sz="1100" b="1" smtClean="0"/>
              <a:t>Kepala BPLHD</a:t>
            </a:r>
          </a:p>
          <a:p>
            <a:pPr algn="ctr"/>
            <a:r>
              <a:rPr lang="id-ID" sz="1100" i="1" smtClean="0"/>
              <a:t>Wakil Ketua:</a:t>
            </a:r>
          </a:p>
          <a:p>
            <a:pPr algn="ctr"/>
            <a:r>
              <a:rPr lang="id-ID" sz="1100" b="1" smtClean="0"/>
              <a:t>KaBid Pengendalian Pencemaran Lingkungan BPLHD</a:t>
            </a:r>
          </a:p>
          <a:p>
            <a:r>
              <a:rPr lang="id-ID" sz="1000" smtClean="0"/>
              <a:t>Anggota:</a:t>
            </a:r>
          </a:p>
          <a:p>
            <a:pPr marL="180975" indent="-180975">
              <a:buFont typeface="+mj-lt"/>
              <a:buAutoNum type="arabicPeriod"/>
            </a:pPr>
            <a:r>
              <a:rPr lang="id-ID" sz="1000" smtClean="0"/>
              <a:t>KaSuBid Pemantauan Pencemaran Lingkungan BPLHD </a:t>
            </a:r>
          </a:p>
          <a:p>
            <a:pPr marL="180975" indent="-180975">
              <a:buFont typeface="+mj-lt"/>
              <a:buAutoNum type="arabicPeriod"/>
            </a:pPr>
            <a:r>
              <a:rPr lang="id-ID" sz="1000" smtClean="0"/>
              <a:t>KaSuBid Pembinaan Pengendalian Pencemaran Lingkungan BPLHD</a:t>
            </a:r>
          </a:p>
          <a:p>
            <a:pPr marL="180975" indent="-180975">
              <a:buFont typeface="+mj-lt"/>
              <a:buAutoNum type="arabicPeriod"/>
            </a:pPr>
            <a:r>
              <a:rPr lang="id-ID" sz="1000" smtClean="0"/>
              <a:t>KaSuBag Monitoring dan Evaluasi BIRO ADBANG</a:t>
            </a:r>
          </a:p>
          <a:p>
            <a:pPr marL="180975" indent="-180975">
              <a:buFont typeface="+mj-lt"/>
              <a:buAutoNum type="arabicPeriod"/>
            </a:pPr>
            <a:r>
              <a:rPr lang="id-ID" sz="1000" smtClean="0"/>
              <a:t>KaSie Pengawasan dan Pengendalian DisPSDA</a:t>
            </a:r>
          </a:p>
          <a:p>
            <a:pPr marL="180975" indent="-180975">
              <a:buFont typeface="+mj-lt"/>
              <a:buAutoNum type="arabicPeriod"/>
            </a:pPr>
            <a:endParaRPr lang="id-ID" sz="1000" smtClean="0"/>
          </a:p>
          <a:p>
            <a:pPr marL="180975" indent="-180975">
              <a:buFont typeface="+mj-lt"/>
              <a:buAutoNum type="arabicPeriod"/>
            </a:pPr>
            <a:endParaRPr lang="id-ID" sz="1000" smtClean="0"/>
          </a:p>
        </p:txBody>
      </p:sp>
      <p:sp>
        <p:nvSpPr>
          <p:cNvPr id="25" name="Freeform 24"/>
          <p:cNvSpPr/>
          <p:nvPr/>
        </p:nvSpPr>
        <p:spPr>
          <a:xfrm>
            <a:off x="926275" y="2419913"/>
            <a:ext cx="7279574" cy="130628"/>
          </a:xfrm>
          <a:custGeom>
            <a:avLst/>
            <a:gdLst>
              <a:gd name="connsiteX0" fmla="*/ 0 w 7279574"/>
              <a:gd name="connsiteY0" fmla="*/ 130628 h 130628"/>
              <a:gd name="connsiteX1" fmla="*/ 0 w 7279574"/>
              <a:gd name="connsiteY1" fmla="*/ 0 h 130628"/>
              <a:gd name="connsiteX2" fmla="*/ 7279574 w 7279574"/>
              <a:gd name="connsiteY2" fmla="*/ 0 h 130628"/>
              <a:gd name="connsiteX3" fmla="*/ 7279574 w 7279574"/>
              <a:gd name="connsiteY3" fmla="*/ 130628 h 130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79574" h="130628">
                <a:moveTo>
                  <a:pt x="0" y="130628"/>
                </a:moveTo>
                <a:lnTo>
                  <a:pt x="0" y="0"/>
                </a:lnTo>
                <a:lnTo>
                  <a:pt x="7279574" y="0"/>
                </a:lnTo>
                <a:lnTo>
                  <a:pt x="7279574" y="130628"/>
                </a:lnTo>
              </a:path>
            </a:pathLst>
          </a:cu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cxnSp>
        <p:nvCxnSpPr>
          <p:cNvPr id="32" name="Straight Connector 31"/>
          <p:cNvCxnSpPr/>
          <p:nvPr/>
        </p:nvCxnSpPr>
        <p:spPr>
          <a:xfrm rot="5400000">
            <a:off x="6269119" y="2479049"/>
            <a:ext cx="108000" cy="158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rot="5400000">
            <a:off x="2659818" y="2479049"/>
            <a:ext cx="108000" cy="158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rot="5400000">
            <a:off x="3893331" y="1878934"/>
            <a:ext cx="1332000" cy="158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4572000" y="1368985"/>
            <a:ext cx="1143008" cy="158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rot="5400000">
            <a:off x="7078880" y="1580151"/>
            <a:ext cx="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4"/>
          <p:cNvSpPr txBox="1">
            <a:spLocks noChangeArrowheads="1"/>
          </p:cNvSpPr>
          <p:nvPr/>
        </p:nvSpPr>
        <p:spPr>
          <a:xfrm>
            <a:off x="0" y="-71462"/>
            <a:ext cx="9144000" cy="71435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cap="all" smtClean="0">
                <a:solidFill>
                  <a:schemeClr val="tx1"/>
                </a:solidFill>
              </a:rPr>
              <a:t>Pokja </a:t>
            </a:r>
            <a:r>
              <a:rPr lang="en-US" sz="2400" b="1" cap="all" err="1" smtClean="0">
                <a:solidFill>
                  <a:schemeClr val="tx1"/>
                </a:solidFill>
              </a:rPr>
              <a:t>sanitasi</a:t>
            </a:r>
            <a:r>
              <a:rPr lang="en-US" sz="2400" b="1" cap="all" smtClean="0">
                <a:solidFill>
                  <a:schemeClr val="tx1"/>
                </a:solidFill>
              </a:rPr>
              <a:t> prov</a:t>
            </a:r>
            <a:r>
              <a:rPr lang="id-ID" sz="2400" b="1" cap="all" smtClean="0">
                <a:solidFill>
                  <a:schemeClr val="tx1"/>
                </a:solidFill>
              </a:rPr>
              <a:t>INSI</a:t>
            </a:r>
            <a:r>
              <a:rPr lang="en-US" sz="2400" b="1" cap="all" smtClean="0">
                <a:solidFill>
                  <a:schemeClr val="tx1"/>
                </a:solidFill>
              </a:rPr>
              <a:t> </a:t>
            </a:r>
            <a:r>
              <a:rPr lang="en-US" sz="2400" b="1" cap="all" err="1" smtClean="0">
                <a:solidFill>
                  <a:schemeClr val="tx1"/>
                </a:solidFill>
              </a:rPr>
              <a:t>jawa</a:t>
            </a:r>
            <a:r>
              <a:rPr lang="en-US" sz="2400" b="1" cap="all" smtClean="0">
                <a:solidFill>
                  <a:schemeClr val="tx1"/>
                </a:solidFill>
              </a:rPr>
              <a:t> barat</a:t>
            </a:r>
            <a:endParaRPr lang="id-ID" sz="2400" b="1" cap="all" smtClean="0">
              <a:solidFill>
                <a:schemeClr val="tx1"/>
              </a:solidFill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1400" b="1" i="1" smtClean="0">
                <a:solidFill>
                  <a:schemeClr val="accent1">
                    <a:lumMod val="75000"/>
                  </a:schemeClr>
                </a:solidFill>
              </a:rPr>
              <a:t>SK Gub. </a:t>
            </a:r>
            <a:r>
              <a:rPr lang="en-US" sz="1400" b="1" i="1" smtClean="0">
                <a:solidFill>
                  <a:schemeClr val="accent1">
                    <a:lumMod val="75000"/>
                  </a:schemeClr>
                </a:solidFill>
              </a:rPr>
              <a:t>Nomor 65831/Kep.1789-DISKIMRUM/2013</a:t>
            </a:r>
            <a:endParaRPr lang="id-ID" b="1" i="1" cap="all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460432" y="6488668"/>
            <a:ext cx="683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8295977-0CD6-4BB0-B888-B37037E33CC0}" type="slidenum">
              <a:rPr lang="id-ID" b="1" smtClean="0"/>
              <a:pPr algn="r"/>
              <a:t>7</a:t>
            </a:fld>
            <a:endParaRPr lang="id-ID" b="1"/>
          </a:p>
        </p:txBody>
      </p:sp>
    </p:spTree>
    <p:extLst>
      <p:ext uri="{BB962C8B-B14F-4D97-AF65-F5344CB8AC3E}">
        <p14:creationId xmlns:p14="http://schemas.microsoft.com/office/powerpoint/2010/main" val="121978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:\My Documents\My Pictures\Logo Pokja AMPL-SANITASI Jaba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" y="0"/>
            <a:ext cx="1981751" cy="1285860"/>
          </a:xfrm>
          <a:prstGeom prst="rect">
            <a:avLst/>
          </a:prstGeom>
          <a:noFill/>
        </p:spPr>
      </p:pic>
      <p:pic>
        <p:nvPicPr>
          <p:cNvPr id="3" name="Picture 2"/>
          <p:cNvPicPr/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5572132" y="285733"/>
            <a:ext cx="3571868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0000" endA="300" endPos="90000" dist="50800" dir="5400000" sy="-100000" algn="bl" rotWithShape="0"/>
          </a:effectLst>
        </p:spPr>
      </p:pic>
      <p:pic>
        <p:nvPicPr>
          <p:cNvPr id="4" name="Picture 2" descr="http://www.volarefm.com/wp-content/uploads/2012/01/keran.jp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2786050" y="285733"/>
            <a:ext cx="2786058" cy="2857520"/>
          </a:xfrm>
          <a:prstGeom prst="rect">
            <a:avLst/>
          </a:prstGeom>
          <a:noFill/>
          <a:effectLst>
            <a:reflection blurRad="6350" stA="50000" endA="300" endPos="90000" dist="508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0" y="5249962"/>
            <a:ext cx="9144000" cy="70788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</a:rPr>
              <a:t>Profil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</a:rPr>
              <a:t> </a:t>
            </a:r>
            <a:r>
              <a:rPr lang="en-US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</a:rPr>
              <a:t>dan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</a:rPr>
              <a:t> Target </a:t>
            </a:r>
            <a:r>
              <a:rPr lang="en-US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</a:rPr>
              <a:t>Sanitasi</a:t>
            </a:r>
            <a:endParaRPr lang="id-ID" sz="4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nard MT Condense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>
                <a:solidFill>
                  <a:srgbClr val="FF0000"/>
                </a:solidFill>
                <a:latin typeface="+mn-lt"/>
                <a:cs typeface="+mn-cs"/>
              </a:rPr>
              <a:t>PENGELOLAAN </a:t>
            </a:r>
            <a:r>
              <a:rPr lang="en-US" sz="2400" b="1" smtClean="0">
                <a:solidFill>
                  <a:srgbClr val="FF0000"/>
                </a:solidFill>
                <a:latin typeface="+mn-lt"/>
                <a:cs typeface="+mn-cs"/>
              </a:rPr>
              <a:t>S</a:t>
            </a:r>
            <a:r>
              <a:rPr lang="id-ID" sz="2400" b="1" smtClean="0">
                <a:solidFill>
                  <a:srgbClr val="FF0000"/>
                </a:solidFill>
                <a:latin typeface="+mn-lt"/>
                <a:cs typeface="+mn-cs"/>
              </a:rPr>
              <a:t>AMPAH JAWA BARAT</a:t>
            </a:r>
            <a:endParaRPr lang="id-ID" sz="2400" b="1">
              <a:solidFill>
                <a:srgbClr val="FF0000"/>
              </a:solidFill>
              <a:latin typeface="+mn-lt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55844" y="0"/>
            <a:ext cx="1000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itchFamily="66" charset="0"/>
              </a:rPr>
              <a:t>Profil</a:t>
            </a:r>
            <a:endParaRPr lang="id-ID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stral" pitchFamily="66" charset="0"/>
            </a:endParaRPr>
          </a:p>
        </p:txBody>
      </p:sp>
      <p:sp>
        <p:nvSpPr>
          <p:cNvPr id="6" name="Content Placeholder 1"/>
          <p:cNvSpPr txBox="1">
            <a:spLocks/>
          </p:cNvSpPr>
          <p:nvPr/>
        </p:nvSpPr>
        <p:spPr>
          <a:xfrm>
            <a:off x="219076" y="1685932"/>
            <a:ext cx="3281354" cy="4672026"/>
          </a:xfrm>
          <a:prstGeom prst="rect">
            <a:avLst/>
          </a:prstGeom>
          <a:solidFill>
            <a:srgbClr val="C3D69B">
              <a:alpha val="50196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274320" indent="-274320" fontAlgn="auto">
              <a:spcBef>
                <a:spcPct val="20000"/>
              </a:spcBef>
              <a:spcAft>
                <a:spcPts val="0"/>
              </a:spcAft>
              <a:buClr>
                <a:srgbClr val="31B6FD"/>
              </a:buClr>
              <a:buSzPct val="100000"/>
              <a:defRPr/>
            </a:pPr>
            <a:r>
              <a:rPr lang="id-ID" sz="1600" dirty="0" smtClean="0">
                <a:solidFill>
                  <a:srgbClr val="073E87"/>
                </a:solidFill>
              </a:rPr>
              <a:t>Jumlah TPA se-Jabar</a:t>
            </a:r>
            <a:endParaRPr lang="en-US" sz="1600" dirty="0" smtClean="0">
              <a:solidFill>
                <a:srgbClr val="073E87"/>
              </a:solidFill>
            </a:endParaRPr>
          </a:p>
          <a:p>
            <a:pPr marL="274320" indent="-274320" fontAlgn="auto">
              <a:spcBef>
                <a:spcPct val="20000"/>
              </a:spcBef>
              <a:spcAft>
                <a:spcPts val="0"/>
              </a:spcAft>
              <a:buClr>
                <a:srgbClr val="31B6FD"/>
              </a:buClr>
              <a:buSzPct val="100000"/>
              <a:defRPr/>
            </a:pPr>
            <a:r>
              <a:rPr lang="id-ID" sz="2000" b="1" dirty="0" smtClean="0"/>
              <a:t>41 Unit</a:t>
            </a:r>
          </a:p>
          <a:p>
            <a:pPr marL="274320" indent="-274320" fontAlgn="auto">
              <a:spcBef>
                <a:spcPct val="20000"/>
              </a:spcBef>
              <a:spcAft>
                <a:spcPts val="0"/>
              </a:spcAft>
              <a:buClr>
                <a:srgbClr val="31B6FD"/>
              </a:buClr>
              <a:buSzPct val="100000"/>
              <a:defRPr/>
            </a:pPr>
            <a:r>
              <a:rPr lang="id-ID" sz="1600" dirty="0" smtClean="0">
                <a:solidFill>
                  <a:srgbClr val="073E87"/>
                </a:solidFill>
              </a:rPr>
              <a:t>TPA Sanitary Landfill</a:t>
            </a:r>
            <a:endParaRPr lang="en-US" sz="1600" dirty="0" smtClean="0">
              <a:solidFill>
                <a:srgbClr val="073E87"/>
              </a:solidFill>
            </a:endParaRPr>
          </a:p>
          <a:p>
            <a:pPr marL="274320" indent="-274320" fontAlgn="auto">
              <a:spcBef>
                <a:spcPct val="20000"/>
              </a:spcBef>
              <a:spcAft>
                <a:spcPts val="0"/>
              </a:spcAft>
              <a:buClr>
                <a:srgbClr val="31B6FD"/>
              </a:buClr>
              <a:buSzPct val="100000"/>
              <a:defRPr/>
            </a:pPr>
            <a:r>
              <a:rPr lang="en-US" sz="2000" b="1" dirty="0" smtClean="0"/>
              <a:t>6</a:t>
            </a:r>
            <a:r>
              <a:rPr lang="id-ID" sz="2000" b="1" dirty="0" smtClean="0">
                <a:latin typeface="+mn-lt"/>
                <a:cs typeface="+mn-cs"/>
              </a:rPr>
              <a:t> Unit (2</a:t>
            </a:r>
            <a:r>
              <a:rPr lang="en-US" sz="2000" b="1" dirty="0" smtClean="0">
                <a:latin typeface="+mn-lt"/>
                <a:cs typeface="+mn-cs"/>
              </a:rPr>
              <a:t>2 </a:t>
            </a:r>
            <a:r>
              <a:rPr lang="id-ID" sz="2000" b="1" dirty="0" smtClean="0">
                <a:latin typeface="+mn-lt"/>
                <a:cs typeface="+mn-cs"/>
              </a:rPr>
              <a:t>Open Dumping)</a:t>
            </a:r>
            <a:endParaRPr lang="id-ID" dirty="0" smtClean="0">
              <a:latin typeface="+mn-lt"/>
              <a:cs typeface="+mn-cs"/>
            </a:endParaRPr>
          </a:p>
          <a:p>
            <a:pPr marL="274320" indent="-274320" fontAlgn="auto">
              <a:spcBef>
                <a:spcPct val="20000"/>
              </a:spcBef>
              <a:spcAft>
                <a:spcPts val="0"/>
              </a:spcAft>
              <a:buClr>
                <a:srgbClr val="31B6FD"/>
              </a:buClr>
              <a:buSzPct val="100000"/>
              <a:defRPr/>
            </a:pPr>
            <a:r>
              <a:rPr lang="en-US" sz="1600" dirty="0" err="1" smtClean="0">
                <a:solidFill>
                  <a:srgbClr val="073E87"/>
                </a:solidFill>
                <a:latin typeface="+mn-lt"/>
                <a:cs typeface="+mn-cs"/>
              </a:rPr>
              <a:t>Timbulan</a:t>
            </a:r>
            <a:r>
              <a:rPr lang="en-US" sz="1600" dirty="0" smtClean="0">
                <a:solidFill>
                  <a:srgbClr val="073E87"/>
                </a:solidFill>
                <a:latin typeface="+mn-lt"/>
                <a:cs typeface="+mn-cs"/>
              </a:rPr>
              <a:t> </a:t>
            </a:r>
            <a:r>
              <a:rPr lang="en-US" sz="1600" dirty="0" err="1">
                <a:solidFill>
                  <a:srgbClr val="073E87"/>
                </a:solidFill>
                <a:latin typeface="+mn-lt"/>
                <a:cs typeface="+mn-cs"/>
              </a:rPr>
              <a:t>Sampah</a:t>
            </a:r>
            <a:r>
              <a:rPr lang="en-US" sz="1600" dirty="0">
                <a:solidFill>
                  <a:srgbClr val="073E87"/>
                </a:solidFill>
                <a:latin typeface="+mn-lt"/>
                <a:cs typeface="+mn-cs"/>
              </a:rPr>
              <a:t> </a:t>
            </a:r>
            <a:r>
              <a:rPr lang="en-US" sz="1600" dirty="0" err="1">
                <a:solidFill>
                  <a:srgbClr val="073E87"/>
                </a:solidFill>
                <a:latin typeface="+mn-lt"/>
                <a:cs typeface="+mn-cs"/>
              </a:rPr>
              <a:t>Perkotaan</a:t>
            </a:r>
            <a:endParaRPr lang="en-US" sz="1600" dirty="0">
              <a:solidFill>
                <a:srgbClr val="073E87"/>
              </a:solidFill>
              <a:latin typeface="+mn-lt"/>
              <a:cs typeface="+mn-cs"/>
            </a:endParaRPr>
          </a:p>
          <a:p>
            <a:pPr marL="274320" indent="-274320" fontAlgn="auto">
              <a:spcBef>
                <a:spcPct val="20000"/>
              </a:spcBef>
              <a:spcAft>
                <a:spcPts val="0"/>
              </a:spcAft>
              <a:buClr>
                <a:srgbClr val="31B6FD"/>
              </a:buClr>
              <a:buSzPct val="100000"/>
              <a:defRPr/>
            </a:pPr>
            <a:r>
              <a:rPr lang="en-US" sz="2000" b="1" dirty="0">
                <a:latin typeface="+mn-lt"/>
                <a:cs typeface="+mn-cs"/>
              </a:rPr>
              <a:t>46.392 m3/</a:t>
            </a:r>
            <a:r>
              <a:rPr lang="en-US" sz="2000" b="1" dirty="0" err="1">
                <a:latin typeface="+mn-lt"/>
                <a:cs typeface="+mn-cs"/>
              </a:rPr>
              <a:t>hari</a:t>
            </a:r>
            <a:endParaRPr lang="en-US" sz="2000" b="1" dirty="0">
              <a:latin typeface="+mn-lt"/>
              <a:cs typeface="+mn-cs"/>
            </a:endParaRPr>
          </a:p>
          <a:p>
            <a:pPr marL="274320" indent="-274320" fontAlgn="auto">
              <a:spcBef>
                <a:spcPct val="20000"/>
              </a:spcBef>
              <a:spcAft>
                <a:spcPts val="0"/>
              </a:spcAft>
              <a:buClr>
                <a:srgbClr val="31B6FD"/>
              </a:buClr>
              <a:buSzPct val="100000"/>
              <a:defRPr/>
            </a:pPr>
            <a:r>
              <a:rPr lang="en-US" sz="1600" dirty="0" err="1">
                <a:solidFill>
                  <a:srgbClr val="073E87"/>
                </a:solidFill>
                <a:latin typeface="+mn-lt"/>
                <a:cs typeface="+mn-cs"/>
              </a:rPr>
              <a:t>Sampah</a:t>
            </a:r>
            <a:r>
              <a:rPr lang="en-US" sz="1600" dirty="0">
                <a:solidFill>
                  <a:srgbClr val="073E87"/>
                </a:solidFill>
                <a:latin typeface="+mn-lt"/>
                <a:cs typeface="+mn-cs"/>
              </a:rPr>
              <a:t> </a:t>
            </a:r>
            <a:r>
              <a:rPr lang="en-US" sz="1600" dirty="0" err="1">
                <a:solidFill>
                  <a:srgbClr val="073E87"/>
                </a:solidFill>
                <a:latin typeface="+mn-lt"/>
                <a:cs typeface="+mn-cs"/>
              </a:rPr>
              <a:t>terangkut</a:t>
            </a:r>
            <a:r>
              <a:rPr lang="en-US" sz="1600" dirty="0">
                <a:solidFill>
                  <a:srgbClr val="073E87"/>
                </a:solidFill>
                <a:latin typeface="+mn-lt"/>
                <a:cs typeface="+mn-cs"/>
              </a:rPr>
              <a:t> </a:t>
            </a:r>
            <a:r>
              <a:rPr lang="en-US" sz="1600" dirty="0" err="1">
                <a:solidFill>
                  <a:srgbClr val="073E87"/>
                </a:solidFill>
                <a:latin typeface="+mn-lt"/>
                <a:cs typeface="+mn-cs"/>
              </a:rPr>
              <a:t>ke</a:t>
            </a:r>
            <a:r>
              <a:rPr lang="en-US" sz="1600" dirty="0">
                <a:solidFill>
                  <a:srgbClr val="073E87"/>
                </a:solidFill>
                <a:latin typeface="+mn-lt"/>
                <a:cs typeface="+mn-cs"/>
              </a:rPr>
              <a:t> TPA</a:t>
            </a:r>
          </a:p>
          <a:p>
            <a:pPr marL="274320" indent="-274320" fontAlgn="auto">
              <a:spcBef>
                <a:spcPct val="20000"/>
              </a:spcBef>
              <a:spcAft>
                <a:spcPts val="0"/>
              </a:spcAft>
              <a:buClr>
                <a:srgbClr val="31B6FD"/>
              </a:buClr>
              <a:buSzPct val="100000"/>
              <a:defRPr/>
            </a:pPr>
            <a:r>
              <a:rPr lang="en-US" sz="2000" b="1" dirty="0">
                <a:latin typeface="+mn-lt"/>
                <a:cs typeface="+mn-cs"/>
              </a:rPr>
              <a:t>29</a:t>
            </a:r>
            <a:r>
              <a:rPr lang="id-ID" sz="2000" b="1" dirty="0">
                <a:latin typeface="+mn-lt"/>
                <a:cs typeface="+mn-cs"/>
              </a:rPr>
              <a:t>.</a:t>
            </a:r>
            <a:r>
              <a:rPr lang="en-US" sz="2000" b="1" dirty="0">
                <a:latin typeface="+mn-lt"/>
                <a:cs typeface="+mn-cs"/>
              </a:rPr>
              <a:t>472 m3/</a:t>
            </a:r>
            <a:r>
              <a:rPr lang="en-US" sz="2000" b="1" dirty="0" err="1">
                <a:latin typeface="+mn-lt"/>
                <a:cs typeface="+mn-cs"/>
              </a:rPr>
              <a:t>hari</a:t>
            </a:r>
            <a:endParaRPr lang="en-US" sz="2000" b="1" dirty="0">
              <a:latin typeface="+mn-lt"/>
              <a:cs typeface="+mn-cs"/>
            </a:endParaRPr>
          </a:p>
          <a:p>
            <a:pPr marL="274320" indent="-274320" fontAlgn="auto">
              <a:spcBef>
                <a:spcPct val="20000"/>
              </a:spcBef>
              <a:spcAft>
                <a:spcPts val="0"/>
              </a:spcAft>
              <a:buClr>
                <a:srgbClr val="31B6FD"/>
              </a:buClr>
              <a:buSzPct val="100000"/>
              <a:defRPr/>
            </a:pPr>
            <a:r>
              <a:rPr lang="en-US" sz="1600" dirty="0" err="1" smtClean="0">
                <a:solidFill>
                  <a:srgbClr val="073E87"/>
                </a:solidFill>
              </a:rPr>
              <a:t>Sampah</a:t>
            </a:r>
            <a:r>
              <a:rPr lang="en-US" sz="1600" dirty="0" smtClean="0">
                <a:solidFill>
                  <a:srgbClr val="073E87"/>
                </a:solidFill>
              </a:rPr>
              <a:t> </a:t>
            </a:r>
            <a:r>
              <a:rPr lang="id-ID" sz="1600" dirty="0" smtClean="0">
                <a:solidFill>
                  <a:srgbClr val="073E87"/>
                </a:solidFill>
              </a:rPr>
              <a:t>tereduksi 3R</a:t>
            </a:r>
            <a:endParaRPr lang="en-US" sz="1600" dirty="0" smtClean="0">
              <a:solidFill>
                <a:srgbClr val="073E87"/>
              </a:solidFill>
            </a:endParaRPr>
          </a:p>
          <a:p>
            <a:pPr marL="274320" indent="-274320" fontAlgn="auto">
              <a:spcBef>
                <a:spcPct val="20000"/>
              </a:spcBef>
              <a:spcAft>
                <a:spcPts val="0"/>
              </a:spcAft>
              <a:buClr>
                <a:srgbClr val="31B6FD"/>
              </a:buClr>
              <a:buSzPct val="100000"/>
              <a:defRPr/>
            </a:pPr>
            <a:r>
              <a:rPr lang="id-ID" sz="2000" b="1" dirty="0" smtClean="0"/>
              <a:t>1.763</a:t>
            </a:r>
            <a:r>
              <a:rPr lang="en-US" sz="2000" b="1" dirty="0" smtClean="0"/>
              <a:t> m3/</a:t>
            </a:r>
            <a:r>
              <a:rPr lang="en-US" sz="2000" b="1" dirty="0" err="1" smtClean="0"/>
              <a:t>hari</a:t>
            </a:r>
            <a:endParaRPr lang="en-US" sz="2000" b="1" dirty="0" smtClean="0"/>
          </a:p>
          <a:p>
            <a:pPr marL="274320" indent="-274320" fontAlgn="auto">
              <a:spcBef>
                <a:spcPct val="20000"/>
              </a:spcBef>
              <a:spcAft>
                <a:spcPts val="0"/>
              </a:spcAft>
              <a:buClr>
                <a:srgbClr val="31B6FD"/>
              </a:buClr>
              <a:buSzPct val="100000"/>
              <a:defRPr/>
            </a:pPr>
            <a:r>
              <a:rPr lang="en-US" sz="1600" dirty="0" smtClean="0">
                <a:solidFill>
                  <a:srgbClr val="073E87"/>
                </a:solidFill>
                <a:latin typeface="+mn-lt"/>
                <a:cs typeface="+mn-cs"/>
              </a:rPr>
              <a:t>TPS </a:t>
            </a:r>
            <a:r>
              <a:rPr lang="en-US" sz="1600" dirty="0">
                <a:solidFill>
                  <a:srgbClr val="073E87"/>
                </a:solidFill>
                <a:latin typeface="+mn-lt"/>
                <a:cs typeface="+mn-cs"/>
              </a:rPr>
              <a:t>yang </a:t>
            </a:r>
            <a:r>
              <a:rPr lang="en-US" sz="1600" dirty="0" err="1">
                <a:solidFill>
                  <a:srgbClr val="073E87"/>
                </a:solidFill>
                <a:latin typeface="+mn-lt"/>
                <a:cs typeface="+mn-cs"/>
              </a:rPr>
              <a:t>tersedia</a:t>
            </a:r>
            <a:endParaRPr lang="en-US" sz="1600" dirty="0">
              <a:solidFill>
                <a:srgbClr val="073E87"/>
              </a:solidFill>
              <a:latin typeface="+mn-lt"/>
              <a:cs typeface="+mn-cs"/>
            </a:endParaRPr>
          </a:p>
          <a:p>
            <a:pPr marL="274320" indent="-274320" fontAlgn="auto">
              <a:spcBef>
                <a:spcPct val="20000"/>
              </a:spcBef>
              <a:spcAft>
                <a:spcPts val="0"/>
              </a:spcAft>
              <a:buClr>
                <a:srgbClr val="31B6FD"/>
              </a:buClr>
              <a:buSzPct val="100000"/>
              <a:defRPr/>
            </a:pPr>
            <a:r>
              <a:rPr lang="en-US" sz="2000" b="1" dirty="0">
                <a:latin typeface="+mn-lt"/>
                <a:cs typeface="+mn-cs"/>
              </a:rPr>
              <a:t>3.125 unit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buClr>
                <a:srgbClr val="31B6FD"/>
              </a:buClr>
              <a:buSzPct val="100000"/>
              <a:defRPr/>
            </a:pPr>
            <a:r>
              <a:rPr lang="en-US" sz="1600" dirty="0">
                <a:solidFill>
                  <a:srgbClr val="073E87"/>
                </a:solidFill>
                <a:latin typeface="+mn-lt"/>
                <a:cs typeface="+mn-cs"/>
              </a:rPr>
              <a:t>Armada </a:t>
            </a:r>
            <a:r>
              <a:rPr lang="id-ID" sz="1600" dirty="0" smtClean="0">
                <a:solidFill>
                  <a:srgbClr val="073E87"/>
                </a:solidFill>
                <a:latin typeface="+mn-lt"/>
                <a:cs typeface="+mn-cs"/>
              </a:rPr>
              <a:t>pengangkut</a:t>
            </a:r>
            <a:endParaRPr lang="en-US" sz="1600" dirty="0">
              <a:solidFill>
                <a:srgbClr val="073E87"/>
              </a:solidFill>
              <a:latin typeface="+mn-lt"/>
              <a:cs typeface="+mn-cs"/>
            </a:endParaRPr>
          </a:p>
          <a:p>
            <a:pPr marL="274320" indent="-274320" fontAlgn="auto">
              <a:spcBef>
                <a:spcPct val="20000"/>
              </a:spcBef>
              <a:spcAft>
                <a:spcPts val="0"/>
              </a:spcAft>
              <a:buClr>
                <a:srgbClr val="31B6FD"/>
              </a:buClr>
              <a:buSzPct val="100000"/>
              <a:defRPr/>
            </a:pPr>
            <a:r>
              <a:rPr lang="en-US" sz="2000" b="1" dirty="0" smtClean="0">
                <a:latin typeface="+mn-lt"/>
                <a:cs typeface="+mn-cs"/>
              </a:rPr>
              <a:t>976 </a:t>
            </a:r>
            <a:r>
              <a:rPr lang="en-US" sz="2000" b="1" dirty="0">
                <a:latin typeface="+mn-lt"/>
                <a:cs typeface="+mn-cs"/>
              </a:rPr>
              <a:t>unit</a:t>
            </a:r>
          </a:p>
        </p:txBody>
      </p:sp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357158" y="642928"/>
            <a:ext cx="3000396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Cakupan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d-ID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Terlayani 2013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id-ID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64,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96</a:t>
            </a:r>
            <a:r>
              <a:rPr lang="id-ID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%</a:t>
            </a:r>
            <a:endParaRPr lang="id-ID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  <p:pic>
        <p:nvPicPr>
          <p:cNvPr id="81922" name="Picture 2" descr="D:\Geodatabase JDSN-IDSD Jabar\3 Image Publications\04 For Bappeda\39 Area Resiko Sanitasi (Sampah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20427" y="666740"/>
            <a:ext cx="5523574" cy="4333896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3643306" y="5072075"/>
            <a:ext cx="5400000" cy="126188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Belum terlayani ke TPA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(dibakar, </a:t>
            </a:r>
            <a:r>
              <a:rPr lang="id-ID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dibuang ke </a:t>
            </a:r>
            <a:r>
              <a:rPr lang="id-ID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sungai, </a:t>
            </a:r>
            <a:r>
              <a:rPr lang="id-ID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dibuang ke </a:t>
            </a:r>
            <a:r>
              <a:rPr lang="id-ID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kebun)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d-ID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35,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04</a:t>
            </a:r>
            <a:r>
              <a:rPr lang="id-ID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</a:t>
            </a:r>
            <a:endParaRPr lang="id-ID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35896" y="6381328"/>
            <a:ext cx="5184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000" i="1" smtClean="0"/>
              <a:t>Sumber: Analisis Lembar Fakta Roadmap, Kinerja Kab/Kota (Dinas PU Ciptakarya), Dinas Kesehatan Kab/Kota</a:t>
            </a:r>
            <a:endParaRPr lang="id-ID" sz="1000" i="1"/>
          </a:p>
        </p:txBody>
      </p:sp>
      <p:sp>
        <p:nvSpPr>
          <p:cNvPr id="9" name="TextBox 8"/>
          <p:cNvSpPr txBox="1"/>
          <p:nvPr/>
        </p:nvSpPr>
        <p:spPr>
          <a:xfrm>
            <a:off x="8460432" y="6488668"/>
            <a:ext cx="683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8295977-0CD6-4BB0-B888-B37037E33CC0}" type="slidenum">
              <a:rPr lang="id-ID" b="1" smtClean="0"/>
              <a:pPr algn="r"/>
              <a:t>9</a:t>
            </a:fld>
            <a:endParaRPr lang="id-ID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1733</TotalTime>
  <Words>5839</Words>
  <Application>Microsoft Office PowerPoint</Application>
  <PresentationFormat>On-screen Show (4:3)</PresentationFormat>
  <Paragraphs>2004</Paragraphs>
  <Slides>64</Slides>
  <Notes>55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5" baseType="lpstr">
      <vt:lpstr>Office Theme</vt:lpstr>
      <vt:lpstr>PEMBANGUNAN SANITASI PROVINSI JAWA BARAT Tahun 2015-2019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Formulasi Universal Akses  per Kabupaten/Kota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PEMBANGUNAN SANITASI JABAR MENURUT RENSTRA DISKIMRUM JABAR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Bankeu Sanitasi ke kabupaten Tahun 2015</vt:lpstr>
      <vt:lpstr>PowerPoint Presentation</vt:lpstr>
      <vt:lpstr>PowerPoint Presentation</vt:lpstr>
      <vt:lpstr>Tantangan Penganggaran/Pelaksanaan Bankeu Pembangunan Sanitasi ke Kab/Kota</vt:lpstr>
      <vt:lpstr>PowerPoint Presentation</vt:lpstr>
      <vt:lpstr>PowerPoint Presentation</vt:lpstr>
      <vt:lpstr>Model MCK Type Cipeujeuh</vt:lpstr>
      <vt:lpstr>MODEL MCK++ TYPE MARUYUNG (MCK + IPAL)</vt:lpstr>
      <vt:lpstr>Model Sanitasi Sekolah </vt:lpstr>
      <vt:lpstr>Pembangunan Sanitasi (Sampah Permukiman)  Model Layout TPST Permukiman (Tempat Penampungan Sampah Sementara Terpadu) </vt:lpstr>
      <vt:lpstr>PowerPoint Presentation</vt:lpstr>
      <vt:lpstr>Peran Provinsi dalam Penjaminan Kualitas dan Implementasi Pembangunan Sanitasi</vt:lpstr>
      <vt:lpstr>Kegiatan yang sudah dilaksanakan :</vt:lpstr>
      <vt:lpstr>STATUS PELAKSANAAN (PENYUSUNAN DOKUMEN) PPSP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ROADMAP SANITASI PR</dc:title>
  <dc:creator>Lenovo</dc:creator>
  <cp:lastModifiedBy>VAIO</cp:lastModifiedBy>
  <cp:revision>141</cp:revision>
  <dcterms:created xsi:type="dcterms:W3CDTF">2015-07-31T14:23:31Z</dcterms:created>
  <dcterms:modified xsi:type="dcterms:W3CDTF">2015-10-29T04:00:51Z</dcterms:modified>
</cp:coreProperties>
</file>